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67" r:id="rId5"/>
    <p:sldId id="335" r:id="rId6"/>
    <p:sldId id="343" r:id="rId7"/>
    <p:sldId id="347" r:id="rId8"/>
    <p:sldId id="344" r:id="rId9"/>
    <p:sldId id="348" r:id="rId10"/>
    <p:sldId id="345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46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73358" autoAdjust="0"/>
  </p:normalViewPr>
  <p:slideViewPr>
    <p:cSldViewPr snapToGrid="0">
      <p:cViewPr varScale="1">
        <p:scale>
          <a:sx n="54" d="100"/>
          <a:sy n="54" d="100"/>
        </p:scale>
        <p:origin x="12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9B5CE-D43A-4F40-A2EF-77367A011E4A}" type="datetimeFigureOut">
              <a:rPr lang="nl-NL" smtClean="0"/>
              <a:t>7-12-2020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79764-9F5A-4CD1-AC27-081B8E836A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332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Massa stikstofatomen</a:t>
            </a:r>
            <a:r>
              <a:rPr lang="nl-NL" baseline="0" dirty="0" smtClean="0"/>
              <a:t> / </a:t>
            </a:r>
            <a:r>
              <a:rPr lang="nl-NL" dirty="0" smtClean="0"/>
              <a:t>Massa totale</a:t>
            </a:r>
            <a:r>
              <a:rPr lang="nl-NL" baseline="0" dirty="0" smtClean="0"/>
              <a:t> molecuul  </a:t>
            </a:r>
            <a:r>
              <a:rPr lang="nl-NL" baseline="0" dirty="0" smtClean="0">
                <a:sym typeface="Wingdings" panose="05000000000000000000" pitchFamily="2" charset="2"/>
              </a:rPr>
              <a:t></a:t>
            </a:r>
            <a:r>
              <a:rPr lang="nl-NL" baseline="0" dirty="0" smtClean="0"/>
              <a:t> 2*14,01 = 28,02 / 130,138 g/mol = 21,5%</a:t>
            </a:r>
          </a:p>
          <a:p>
            <a:endParaRPr lang="nl-NL" baseline="0" dirty="0" smtClean="0"/>
          </a:p>
          <a:p>
            <a:r>
              <a:rPr lang="nl-NL" baseline="0" dirty="0" smtClean="0"/>
              <a:t>V1 * c1 = V2 * c2  0,130 * 0,2 = ? * 0,5 </a:t>
            </a:r>
            <a:r>
              <a:rPr lang="nl-NL" baseline="0" dirty="0" smtClean="0">
                <a:sym typeface="Wingdings" panose="05000000000000000000" pitchFamily="2" charset="2"/>
              </a:rPr>
              <a:t> 0,130 * 0,5 / 0,2 = 0,325  0,325 L of 325 ml</a:t>
            </a:r>
            <a:endParaRPr lang="nl-NL" baseline="0" dirty="0" smtClean="0"/>
          </a:p>
          <a:p>
            <a:endParaRPr lang="nl-NL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/>
              <a:t>Oplosvergelijking zout: </a:t>
            </a:r>
            <a:r>
              <a:rPr lang="nl-NL" baseline="0" dirty="0" smtClean="0"/>
              <a:t>(NH</a:t>
            </a:r>
            <a:r>
              <a:rPr lang="nl-NL" baseline="-25000" dirty="0" smtClean="0"/>
              <a:t>4</a:t>
            </a:r>
            <a:r>
              <a:rPr lang="nl-NL" baseline="0" dirty="0" smtClean="0"/>
              <a:t>)</a:t>
            </a:r>
            <a:r>
              <a:rPr lang="nl-NL" baseline="-25000" dirty="0" smtClean="0"/>
              <a:t>2</a:t>
            </a:r>
            <a:r>
              <a:rPr lang="nl-NL" baseline="0" dirty="0" smtClean="0"/>
              <a:t>SO</a:t>
            </a:r>
            <a:r>
              <a:rPr lang="nl-NL" baseline="-25000" dirty="0" smtClean="0"/>
              <a:t>4</a:t>
            </a:r>
            <a:r>
              <a:rPr lang="nl-NL" baseline="0" dirty="0" smtClean="0"/>
              <a:t> </a:t>
            </a:r>
            <a:r>
              <a:rPr lang="nl-NL" baseline="0" dirty="0" smtClean="0">
                <a:sym typeface="Wingdings" panose="05000000000000000000" pitchFamily="2" charset="2"/>
              </a:rPr>
              <a:t> </a:t>
            </a:r>
            <a:r>
              <a:rPr lang="nl-NL" baseline="0" dirty="0" smtClean="0"/>
              <a:t>2NH</a:t>
            </a:r>
            <a:r>
              <a:rPr lang="nl-NL" baseline="-25000" dirty="0" smtClean="0"/>
              <a:t>4</a:t>
            </a:r>
            <a:r>
              <a:rPr lang="nl-NL" baseline="30000" dirty="0" smtClean="0"/>
              <a:t>+</a:t>
            </a:r>
            <a:r>
              <a:rPr lang="nl-NL" baseline="0" dirty="0" smtClean="0"/>
              <a:t> + SO</a:t>
            </a:r>
            <a:r>
              <a:rPr lang="nl-NL" baseline="-25000" dirty="0" smtClean="0"/>
              <a:t>4</a:t>
            </a:r>
            <a:r>
              <a:rPr lang="nl-NL" baseline="30000" dirty="0" smtClean="0"/>
              <a:t>2-</a:t>
            </a:r>
          </a:p>
          <a:p>
            <a:r>
              <a:rPr lang="nl-NL" baseline="0" dirty="0" smtClean="0"/>
              <a:t> 0,315 mol is 0,315/2 mol (NH</a:t>
            </a:r>
            <a:r>
              <a:rPr lang="nl-NL" baseline="-25000" dirty="0" smtClean="0"/>
              <a:t>4</a:t>
            </a:r>
            <a:r>
              <a:rPr lang="nl-NL" baseline="0" dirty="0" smtClean="0"/>
              <a:t>)</a:t>
            </a:r>
            <a:r>
              <a:rPr lang="nl-NL" baseline="-25000" dirty="0" smtClean="0"/>
              <a:t>2</a:t>
            </a:r>
            <a:r>
              <a:rPr lang="nl-NL" baseline="0" dirty="0" smtClean="0"/>
              <a:t>SO</a:t>
            </a:r>
            <a:r>
              <a:rPr lang="nl-NL" baseline="-25000" dirty="0" smtClean="0"/>
              <a:t>4</a:t>
            </a:r>
            <a:r>
              <a:rPr lang="nl-NL" baseline="0" dirty="0" smtClean="0"/>
              <a:t> = 0,1575 mol. Vermenigvuldigen met de molecuulmassa (14,01 + 3*1,008)*2+32,07+16*4=130,138 g/mol *0,1575 = 20,5 gram per liter / 4 voor 250 </a:t>
            </a:r>
            <a:r>
              <a:rPr lang="nl-NL" baseline="0" dirty="0" err="1" smtClean="0"/>
              <a:t>mL</a:t>
            </a:r>
            <a:r>
              <a:rPr lang="nl-NL" baseline="0" dirty="0" smtClean="0"/>
              <a:t> = 5,12 gram</a:t>
            </a:r>
          </a:p>
          <a:p>
            <a:endParaRPr lang="nl-NL" baseline="0" dirty="0" smtClean="0"/>
          </a:p>
          <a:p>
            <a:r>
              <a:rPr lang="nl-NL" dirty="0" smtClean="0"/>
              <a:t>0,2 * 3,5 = 0,7 liter totaal. 0,7 - 0,2 = 0,5 liter toevoegen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79764-9F5A-4CD1-AC27-081B8E836A37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184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EF6F1-F8CB-4D71-94B8-B097256E8D5A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7485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EF6F1-F8CB-4D71-94B8-B097256E8D5A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0259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EF6F1-F8CB-4D71-94B8-B097256E8D5A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1064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EF6F1-F8CB-4D71-94B8-B097256E8D5A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8978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40CA-2588-4717-94B8-7AB04DF1E5C0}" type="datetimeFigureOut">
              <a:rPr lang="nl-NL" smtClean="0"/>
              <a:t>7-12-2020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2428-789E-4A57-8084-F2C29544F2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022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40CA-2588-4717-94B8-7AB04DF1E5C0}" type="datetimeFigureOut">
              <a:rPr lang="nl-NL" smtClean="0"/>
              <a:t>7-12-2020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2428-789E-4A57-8084-F2C29544F2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526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40CA-2588-4717-94B8-7AB04DF1E5C0}" type="datetimeFigureOut">
              <a:rPr lang="nl-NL" smtClean="0"/>
              <a:t>7-12-2020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2428-789E-4A57-8084-F2C29544F2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862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40CA-2588-4717-94B8-7AB04DF1E5C0}" type="datetimeFigureOut">
              <a:rPr lang="nl-NL" smtClean="0"/>
              <a:t>7-12-2020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2428-789E-4A57-8084-F2C29544F2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471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40CA-2588-4717-94B8-7AB04DF1E5C0}" type="datetimeFigureOut">
              <a:rPr lang="nl-NL" smtClean="0"/>
              <a:t>7-12-2020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2428-789E-4A57-8084-F2C29544F2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443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40CA-2588-4717-94B8-7AB04DF1E5C0}" type="datetimeFigureOut">
              <a:rPr lang="nl-NL" smtClean="0"/>
              <a:t>7-12-2020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2428-789E-4A57-8084-F2C29544F2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021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40CA-2588-4717-94B8-7AB04DF1E5C0}" type="datetimeFigureOut">
              <a:rPr lang="nl-NL" smtClean="0"/>
              <a:t>7-12-2020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2428-789E-4A57-8084-F2C29544F2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367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40CA-2588-4717-94B8-7AB04DF1E5C0}" type="datetimeFigureOut">
              <a:rPr lang="nl-NL" smtClean="0"/>
              <a:t>7-12-2020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2428-789E-4A57-8084-F2C29544F2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666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40CA-2588-4717-94B8-7AB04DF1E5C0}" type="datetimeFigureOut">
              <a:rPr lang="nl-NL" smtClean="0"/>
              <a:t>7-12-2020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2428-789E-4A57-8084-F2C29544F2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880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40CA-2588-4717-94B8-7AB04DF1E5C0}" type="datetimeFigureOut">
              <a:rPr lang="nl-NL" smtClean="0"/>
              <a:t>7-12-2020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2428-789E-4A57-8084-F2C29544F2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138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40CA-2588-4717-94B8-7AB04DF1E5C0}" type="datetimeFigureOut">
              <a:rPr lang="nl-NL" smtClean="0"/>
              <a:t>7-12-2020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2428-789E-4A57-8084-F2C29544F2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980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C40CA-2588-4717-94B8-7AB04DF1E5C0}" type="datetimeFigureOut">
              <a:rPr lang="nl-NL" smtClean="0"/>
              <a:t>7-12-2020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F2428-789E-4A57-8084-F2C29544F2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578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Chemie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390912"/>
            <a:ext cx="64008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Chemische evenwichten</a:t>
            </a:r>
          </a:p>
          <a:p>
            <a:r>
              <a:rPr lang="nl-NL" sz="2000" dirty="0"/>
              <a:t>week </a:t>
            </a:r>
            <a:r>
              <a:rPr lang="nl-NL" sz="2000" dirty="0" smtClean="0"/>
              <a:t>4</a:t>
            </a:r>
            <a:r>
              <a:rPr lang="nl-NL" sz="2000" dirty="0" smtClean="0">
                <a:cs typeface="Calibri"/>
              </a:rPr>
              <a:t>: </a:t>
            </a:r>
          </a:p>
          <a:p>
            <a:r>
              <a:rPr lang="nl-NL" sz="2000" dirty="0" smtClean="0">
                <a:cs typeface="Calibri"/>
              </a:rPr>
              <a:t>Evenwichtsreacties</a:t>
            </a:r>
          </a:p>
          <a:p>
            <a:r>
              <a:rPr lang="nl-NL" sz="2000" dirty="0" smtClean="0">
                <a:cs typeface="Calibri"/>
              </a:rPr>
              <a:t>Zuren en basen</a:t>
            </a:r>
            <a:endParaRPr lang="nl-NL" sz="2000" dirty="0"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5473" y="5500702"/>
            <a:ext cx="42092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Docent: 	dr. Anita Spanjer - van Dijk</a:t>
            </a:r>
          </a:p>
          <a:p>
            <a:r>
              <a:rPr lang="nl-NL" dirty="0"/>
              <a:t>	a.i.r.spanjer-van.dijk@pl.hanze.nl</a:t>
            </a:r>
          </a:p>
          <a:p>
            <a:r>
              <a:rPr lang="nl-NL" dirty="0"/>
              <a:t>	D 0.109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D04C-8419-4503-BDB5-3108DD0373B9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209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 smtClean="0"/>
              <a:t>Zuren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68760"/>
            <a:ext cx="8229600" cy="499715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nl-NL" sz="2000" dirty="0"/>
              <a:t>Een zuur is:		een stof die een H</a:t>
            </a:r>
            <a:r>
              <a:rPr lang="nl-NL" sz="2000" baseline="30000" dirty="0"/>
              <a:t>+</a:t>
            </a:r>
            <a:r>
              <a:rPr lang="nl-NL" sz="2000" dirty="0"/>
              <a:t> kan afstaan (dissociatie)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Algemeen:	HA 			A</a:t>
            </a:r>
            <a:r>
              <a:rPr lang="nl-NL" sz="2000" baseline="30000" dirty="0"/>
              <a:t>-</a:t>
            </a:r>
            <a:r>
              <a:rPr lang="nl-NL" sz="2000" dirty="0"/>
              <a:t> + H</a:t>
            </a:r>
            <a:r>
              <a:rPr lang="nl-NL" sz="2000" baseline="30000" dirty="0"/>
              <a:t>+</a:t>
            </a:r>
            <a:r>
              <a:rPr lang="nl-NL" sz="2000" dirty="0"/>
              <a:t>  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Voorbeeld:	CH</a:t>
            </a:r>
            <a:r>
              <a:rPr lang="nl-NL" sz="2000" baseline="-25000" dirty="0"/>
              <a:t>3</a:t>
            </a:r>
            <a:r>
              <a:rPr lang="nl-NL" sz="2000" dirty="0"/>
              <a:t>COOH		CH</a:t>
            </a:r>
            <a:r>
              <a:rPr lang="nl-NL" sz="2000" baseline="-25000" dirty="0"/>
              <a:t>3</a:t>
            </a:r>
            <a:r>
              <a:rPr lang="nl-NL" sz="2000" dirty="0"/>
              <a:t>COO</a:t>
            </a:r>
            <a:r>
              <a:rPr lang="nl-NL" sz="2000" baseline="30000" dirty="0"/>
              <a:t>-</a:t>
            </a:r>
            <a:r>
              <a:rPr lang="nl-NL" sz="2000" dirty="0"/>
              <a:t> + H</a:t>
            </a:r>
            <a:r>
              <a:rPr lang="nl-NL" sz="2000" baseline="30000" dirty="0"/>
              <a:t>+</a:t>
            </a:r>
          </a:p>
          <a:p>
            <a:pPr>
              <a:buNone/>
            </a:pPr>
            <a:r>
              <a:rPr lang="nl-NL" sz="2000" dirty="0"/>
              <a:t>			azijnzuur		acetaat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De H</a:t>
            </a:r>
            <a:r>
              <a:rPr lang="nl-NL" sz="2000" baseline="30000" dirty="0"/>
              <a:t>+</a:t>
            </a:r>
            <a:r>
              <a:rPr lang="nl-NL" sz="2000" dirty="0"/>
              <a:t> wordt doorgaans overgedragen aan water: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		HA + H</a:t>
            </a:r>
            <a:r>
              <a:rPr lang="nl-NL" sz="2000" baseline="-25000" dirty="0"/>
              <a:t>2</a:t>
            </a:r>
            <a:r>
              <a:rPr lang="nl-NL" sz="2000" dirty="0"/>
              <a:t>O			A</a:t>
            </a:r>
            <a:r>
              <a:rPr lang="nl-NL" sz="2000" baseline="30000" dirty="0"/>
              <a:t>-</a:t>
            </a:r>
            <a:r>
              <a:rPr lang="nl-NL" sz="2000" dirty="0"/>
              <a:t> + H</a:t>
            </a:r>
            <a:r>
              <a:rPr lang="nl-NL" sz="2000" baseline="-25000" dirty="0"/>
              <a:t>3</a:t>
            </a:r>
            <a:r>
              <a:rPr lang="nl-NL" sz="2000" dirty="0"/>
              <a:t>O</a:t>
            </a:r>
            <a:r>
              <a:rPr lang="nl-NL" sz="2000" baseline="30000" dirty="0"/>
              <a:t>+</a:t>
            </a:r>
          </a:p>
          <a:p>
            <a:pPr>
              <a:buNone/>
            </a:pPr>
            <a:r>
              <a:rPr lang="nl-NL" sz="2000" dirty="0"/>
              <a:t>		</a:t>
            </a:r>
          </a:p>
          <a:p>
            <a:pPr>
              <a:buNone/>
            </a:pPr>
            <a:r>
              <a:rPr lang="nl-NL" sz="2000" dirty="0"/>
              <a:t>		CH</a:t>
            </a:r>
            <a:r>
              <a:rPr lang="nl-NL" sz="2000" baseline="-25000" dirty="0"/>
              <a:t>3</a:t>
            </a:r>
            <a:r>
              <a:rPr lang="nl-NL" sz="2000" dirty="0"/>
              <a:t>COOH + H</a:t>
            </a:r>
            <a:r>
              <a:rPr lang="nl-NL" sz="2000" baseline="-25000" dirty="0"/>
              <a:t>2</a:t>
            </a:r>
            <a:r>
              <a:rPr lang="nl-NL" sz="2000" dirty="0"/>
              <a:t>O			CH</a:t>
            </a:r>
            <a:r>
              <a:rPr lang="nl-NL" sz="2000" baseline="-25000" dirty="0"/>
              <a:t>3</a:t>
            </a:r>
            <a:r>
              <a:rPr lang="nl-NL" sz="2000" dirty="0"/>
              <a:t>COO</a:t>
            </a:r>
            <a:r>
              <a:rPr lang="nl-NL" sz="2000" baseline="30000" dirty="0"/>
              <a:t>-</a:t>
            </a:r>
            <a:r>
              <a:rPr lang="nl-NL" sz="2000" dirty="0"/>
              <a:t> + H</a:t>
            </a:r>
            <a:r>
              <a:rPr lang="nl-NL" sz="2000" baseline="-25000" dirty="0"/>
              <a:t>3</a:t>
            </a:r>
            <a:r>
              <a:rPr lang="nl-NL" sz="2000" dirty="0"/>
              <a:t>O</a:t>
            </a:r>
            <a:r>
              <a:rPr lang="nl-NL" sz="2000" baseline="30000" dirty="0"/>
              <a:t>+</a:t>
            </a:r>
          </a:p>
          <a:p>
            <a:pPr>
              <a:buNone/>
            </a:pPr>
            <a:r>
              <a:rPr lang="nl-NL" sz="2000" dirty="0"/>
              <a:t>		azijnzuur			acetaat	 + </a:t>
            </a:r>
            <a:r>
              <a:rPr lang="nl-NL" sz="2000" b="1" dirty="0">
                <a:solidFill>
                  <a:srgbClr val="FF3399"/>
                </a:solidFill>
              </a:rPr>
              <a:t>hydronium 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206462" y="2132856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206462" y="2779059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E3D4-5D5A-4621-8374-0ABEF616CC20}" type="slidenum">
              <a:rPr lang="nl-NL" smtClean="0"/>
              <a:pPr/>
              <a:t>10</a:t>
            </a:fld>
            <a:endParaRPr lang="nl-NL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398642" y="5024659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206462" y="5730232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25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 smtClean="0"/>
              <a:t>Basen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E3D4-5D5A-4621-8374-0ABEF616CC20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81200" y="1268760"/>
            <a:ext cx="8229600" cy="4997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nl-NL" sz="2000" dirty="0"/>
              <a:t>Een base is:		een stof die een H</a:t>
            </a:r>
            <a:r>
              <a:rPr lang="nl-NL" sz="2000" baseline="30000" dirty="0"/>
              <a:t>+</a:t>
            </a:r>
            <a:r>
              <a:rPr lang="nl-NL" sz="2000" dirty="0"/>
              <a:t> kan opnemen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nl-NL" sz="2000" dirty="0"/>
              <a:t>			of	die uiteenvalt in OH</a:t>
            </a:r>
            <a:r>
              <a:rPr lang="nl-NL" sz="2000" baseline="30000" dirty="0"/>
              <a:t>-</a:t>
            </a:r>
            <a:r>
              <a:rPr lang="nl-NL" sz="2000" dirty="0"/>
              <a:t> en een positief geladen ion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nl-NL" sz="2000" dirty="0"/>
          </a:p>
          <a:p>
            <a:pPr marL="342900" indent="-342900">
              <a:spcBef>
                <a:spcPct val="20000"/>
              </a:spcBef>
              <a:defRPr/>
            </a:pPr>
            <a:r>
              <a:rPr lang="nl-NL" sz="2000" dirty="0"/>
              <a:t>Algemeen:	B + H</a:t>
            </a:r>
            <a:r>
              <a:rPr lang="nl-NL" sz="2000" baseline="-25000" dirty="0"/>
              <a:t>2</a:t>
            </a:r>
            <a:r>
              <a:rPr lang="nl-NL" sz="2000" dirty="0"/>
              <a:t>O			BH</a:t>
            </a:r>
            <a:r>
              <a:rPr lang="nl-NL" sz="2000" baseline="30000" dirty="0"/>
              <a:t>+</a:t>
            </a:r>
            <a:r>
              <a:rPr lang="nl-NL" sz="2000" dirty="0"/>
              <a:t> + OH</a:t>
            </a:r>
            <a:r>
              <a:rPr lang="nl-NL" sz="2000" baseline="30000" dirty="0"/>
              <a:t>-</a:t>
            </a:r>
            <a:r>
              <a:rPr lang="nl-NL" sz="2000" dirty="0"/>
              <a:t> 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nl-NL" sz="2000" dirty="0"/>
          </a:p>
          <a:p>
            <a:pPr marL="342900" indent="-342900">
              <a:spcBef>
                <a:spcPct val="20000"/>
              </a:spcBef>
              <a:defRPr/>
            </a:pPr>
            <a:r>
              <a:rPr lang="nl-NL" sz="2000" dirty="0"/>
              <a:t>Voorbeeld:	NH</a:t>
            </a:r>
            <a:r>
              <a:rPr lang="nl-NL" sz="2000" baseline="-25000" dirty="0"/>
              <a:t>3 </a:t>
            </a:r>
            <a:r>
              <a:rPr lang="nl-NL" sz="2000" dirty="0"/>
              <a:t>+ H</a:t>
            </a:r>
            <a:r>
              <a:rPr lang="nl-NL" sz="2000" baseline="-25000" dirty="0"/>
              <a:t>2</a:t>
            </a:r>
            <a:r>
              <a:rPr lang="nl-NL" sz="2000" dirty="0"/>
              <a:t>O		NH</a:t>
            </a:r>
            <a:r>
              <a:rPr lang="nl-NL" sz="2000" baseline="-25000" dirty="0"/>
              <a:t>4</a:t>
            </a:r>
            <a:r>
              <a:rPr lang="nl-NL" sz="2000" baseline="30000" dirty="0"/>
              <a:t>+</a:t>
            </a:r>
            <a:r>
              <a:rPr lang="nl-NL" sz="2000" dirty="0"/>
              <a:t> 	   + OH</a:t>
            </a:r>
            <a:r>
              <a:rPr lang="nl-NL" sz="2000" baseline="30000" dirty="0"/>
              <a:t>-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nl-NL" sz="2000" dirty="0"/>
              <a:t>			ammoniak		ammonia  + </a:t>
            </a:r>
            <a:r>
              <a:rPr lang="nl-NL" sz="2000" b="1" dirty="0">
                <a:solidFill>
                  <a:srgbClr val="0000FF"/>
                </a:solidFill>
              </a:rPr>
              <a:t>hydroxide ion</a:t>
            </a:r>
            <a:r>
              <a:rPr lang="nl-NL" sz="2000" dirty="0"/>
              <a:t>	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nl-NL" sz="2000" dirty="0"/>
          </a:p>
          <a:p>
            <a:pPr marL="342900" indent="-342900">
              <a:spcBef>
                <a:spcPct val="20000"/>
              </a:spcBef>
              <a:defRPr/>
            </a:pPr>
            <a:r>
              <a:rPr lang="nl-NL" sz="2000" dirty="0"/>
              <a:t>Of:			NaOH			Na</a:t>
            </a:r>
            <a:r>
              <a:rPr lang="nl-NL" sz="2000" baseline="30000" dirty="0"/>
              <a:t>+</a:t>
            </a:r>
            <a:r>
              <a:rPr lang="nl-NL" sz="2000" dirty="0"/>
              <a:t> 	       + OH</a:t>
            </a:r>
            <a:r>
              <a:rPr lang="nl-NL" sz="2000" baseline="30000" dirty="0"/>
              <a:t>-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nl-NL" sz="2000" dirty="0"/>
              <a:t>			natronloog		natrium ion  + </a:t>
            </a:r>
            <a:r>
              <a:rPr lang="nl-NL" sz="2000" b="1" dirty="0">
                <a:solidFill>
                  <a:srgbClr val="0000FF"/>
                </a:solidFill>
              </a:rPr>
              <a:t>hydroxide ion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nl-NL" sz="2000" dirty="0"/>
              <a:t>	</a:t>
            </a:r>
          </a:p>
          <a:p>
            <a:pPr>
              <a:spcBef>
                <a:spcPct val="20000"/>
              </a:spcBef>
              <a:tabLst>
                <a:tab pos="0" algn="l"/>
              </a:tabLst>
              <a:defRPr/>
            </a:pPr>
            <a:r>
              <a:rPr lang="nl-NL" sz="2000" dirty="0"/>
              <a:t>De op te nemen H</a:t>
            </a:r>
            <a:r>
              <a:rPr lang="nl-NL" sz="2000" baseline="30000" dirty="0"/>
              <a:t>+</a:t>
            </a:r>
            <a:r>
              <a:rPr lang="nl-NL" sz="2000" dirty="0"/>
              <a:t> kan afkomstig zijn van water of van een zuur (zuur-base reactie)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nl-NL" sz="2000" dirty="0"/>
          </a:p>
          <a:p>
            <a:pPr marL="342900" indent="-342900">
              <a:spcBef>
                <a:spcPct val="20000"/>
              </a:spcBef>
              <a:defRPr/>
            </a:pPr>
            <a:endParaRPr lang="nl-NL" sz="2000" dirty="0"/>
          </a:p>
          <a:p>
            <a:pPr marL="342900" indent="-342900">
              <a:spcBef>
                <a:spcPct val="20000"/>
              </a:spcBef>
              <a:defRPr/>
            </a:pPr>
            <a:endParaRPr lang="nl-NL" sz="2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159896" y="2564904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159896" y="3284984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59896" y="4365104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12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 smtClean="0">
                <a:latin typeface="Arial" pitchFamily="34" charset="0"/>
                <a:cs typeface="Arial" pitchFamily="34" charset="0"/>
              </a:rPr>
              <a:t>Zuren en basen</a:t>
            </a:r>
            <a:endParaRPr lang="nl-N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428736"/>
            <a:ext cx="8229600" cy="49006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1600" dirty="0" err="1">
                <a:latin typeface="Arial" pitchFamily="34" charset="0"/>
                <a:cs typeface="Arial" pitchFamily="34" charset="0"/>
              </a:rPr>
              <a:t>Arrhenius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: </a:t>
            </a: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Een </a:t>
            </a:r>
            <a:r>
              <a:rPr lang="nl-NL" sz="1600" b="1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zuur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in water dissocieert en staat </a:t>
            </a:r>
            <a:r>
              <a:rPr lang="nl-NL" sz="1600" b="1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waterstofionen</a:t>
            </a:r>
            <a:r>
              <a:rPr lang="nl-NL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af</a:t>
            </a:r>
            <a:r>
              <a:rPr lang="nl-NL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(= </a:t>
            </a:r>
            <a:r>
              <a:rPr lang="nl-NL" sz="1600" b="1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nl-NL" sz="1600" b="1" baseline="300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nl-NL" sz="1600" baseline="30000" dirty="0">
                <a:latin typeface="Arial" pitchFamily="34" charset="0"/>
                <a:cs typeface="Arial" pitchFamily="34" charset="0"/>
              </a:rPr>
              <a:t> 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oftewel een</a:t>
            </a:r>
            <a:r>
              <a:rPr lang="nl-NL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nl-NL" sz="1600" b="1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proton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).</a:t>
            </a: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Een </a:t>
            </a:r>
            <a:r>
              <a:rPr lang="nl-NL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base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in water dissocieert en staat </a:t>
            </a:r>
            <a:r>
              <a:rPr lang="nl-NL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hydroxide ionen</a:t>
            </a:r>
            <a:r>
              <a:rPr lang="nl-NL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af (=</a:t>
            </a:r>
            <a:r>
              <a:rPr lang="nl-NL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l-NL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OH</a:t>
            </a:r>
            <a:r>
              <a:rPr lang="nl-NL" sz="1600" b="1" baseline="30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).</a:t>
            </a: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Brønsted-Lowry theorie:</a:t>
            </a: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Een </a:t>
            </a:r>
            <a:r>
              <a:rPr lang="nl-NL" sz="1600" b="1" dirty="0">
                <a:solidFill>
                  <a:srgbClr val="FF277F"/>
                </a:solidFill>
                <a:latin typeface="Arial" pitchFamily="34" charset="0"/>
                <a:cs typeface="Arial" pitchFamily="34" charset="0"/>
              </a:rPr>
              <a:t>zuur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is een </a:t>
            </a:r>
            <a:r>
              <a:rPr lang="nl-NL" sz="1600" b="1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proton donor 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en een </a:t>
            </a:r>
            <a:r>
              <a:rPr lang="nl-NL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base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is een </a:t>
            </a:r>
            <a:r>
              <a:rPr lang="nl-NL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proton </a:t>
            </a:r>
            <a:r>
              <a:rPr lang="nl-NL" sz="16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acceptor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77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 smtClean="0"/>
              <a:t>Sterk versus zwak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67334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2000" dirty="0"/>
              <a:t>Sterke zuren:	zuren die </a:t>
            </a:r>
            <a:r>
              <a:rPr lang="nl-NL" sz="2000" b="1" dirty="0"/>
              <a:t>volledig dissociëren</a:t>
            </a:r>
            <a:endParaRPr lang="nl-NL" sz="2000" dirty="0"/>
          </a:p>
          <a:p>
            <a:pPr>
              <a:buNone/>
            </a:pPr>
            <a:r>
              <a:rPr lang="nl-NL" sz="2000" dirty="0"/>
              <a:t>			reactievergelijking: enkele pijl (volledig verlopende reactie)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Zwakke zuren:	zuren die dissociëren tot een </a:t>
            </a:r>
            <a:r>
              <a:rPr lang="nl-NL" sz="2000" b="1" dirty="0"/>
              <a:t>evenwichtssituatie</a:t>
            </a:r>
            <a:endParaRPr lang="nl-NL" sz="2000" dirty="0"/>
          </a:p>
          <a:p>
            <a:pPr>
              <a:buNone/>
            </a:pPr>
            <a:r>
              <a:rPr lang="nl-NL" sz="2000" dirty="0"/>
              <a:t>			reactievergelijking: dubbele pijl (evenwichtsreactie)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Sterke basen:	basen die </a:t>
            </a:r>
            <a:r>
              <a:rPr lang="nl-NL" sz="2000" b="1" dirty="0"/>
              <a:t>volledig reageren</a:t>
            </a:r>
            <a:endParaRPr lang="nl-NL" sz="2000" dirty="0"/>
          </a:p>
          <a:p>
            <a:pPr>
              <a:buNone/>
            </a:pPr>
            <a:r>
              <a:rPr lang="nl-NL" sz="2000" dirty="0"/>
              <a:t>			reactievergelijking: enkele pijl (volledig verlopende reactie)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Zwakke basen:	basen die reageren tot een </a:t>
            </a:r>
            <a:r>
              <a:rPr lang="nl-NL" sz="2000" b="1" dirty="0"/>
              <a:t>evenwichtssituatie</a:t>
            </a:r>
            <a:endParaRPr lang="nl-NL" sz="2000" dirty="0"/>
          </a:p>
          <a:p>
            <a:pPr>
              <a:buNone/>
            </a:pPr>
            <a:r>
              <a:rPr lang="nl-NL" sz="2000" dirty="0"/>
              <a:t>			reactievergelijking: dubbele pijl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E3D4-5D5A-4621-8374-0ABEF616CC20}" type="slidenum">
              <a:rPr lang="nl-NL" smtClean="0"/>
              <a:pPr/>
              <a:t>13</a:t>
            </a:fld>
            <a:endParaRPr lang="nl-NL"/>
          </a:p>
        </p:txBody>
      </p:sp>
      <p:pic>
        <p:nvPicPr>
          <p:cNvPr id="17410" name="Picture 2" descr="C:\Users\Jessica\AppData\Local\Microsoft\Windows\Temporary Internet Files\Content.IE5\57AD0QH0\MC90032064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120" y="114634"/>
            <a:ext cx="871726" cy="1000982"/>
          </a:xfrm>
          <a:prstGeom prst="rect">
            <a:avLst/>
          </a:prstGeom>
          <a:noFill/>
        </p:spPr>
      </p:pic>
      <p:pic>
        <p:nvPicPr>
          <p:cNvPr id="17411" name="Picture 3" descr="C:\Users\Jessica\AppData\Local\Microsoft\Windows\Temporary Internet Files\Content.IE5\8AM6IEFI\MC900078752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64352" y="1"/>
            <a:ext cx="1135086" cy="10863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050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 smtClean="0">
                <a:latin typeface="Arial" pitchFamily="34" charset="0"/>
                <a:cs typeface="Arial" pitchFamily="34" charset="0"/>
              </a:rPr>
              <a:t>Sterke en zwakke zuren/basen</a:t>
            </a:r>
            <a:endParaRPr lang="nl-N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Zuur of base </a:t>
            </a:r>
            <a:r>
              <a:rPr lang="nl-NL" sz="1600" b="1" dirty="0">
                <a:latin typeface="Arial" pitchFamily="34" charset="0"/>
                <a:cs typeface="Arial" pitchFamily="34" charset="0"/>
              </a:rPr>
              <a:t>concentratie		hoeveelheid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stof (gram/L of mol/L)</a:t>
            </a: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Zuur of base </a:t>
            </a:r>
            <a:r>
              <a:rPr lang="nl-NL" sz="1600" b="1" dirty="0">
                <a:latin typeface="Arial" pitchFamily="34" charset="0"/>
                <a:cs typeface="Arial" pitchFamily="34" charset="0"/>
              </a:rPr>
              <a:t>sterkte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		</a:t>
            </a:r>
            <a:r>
              <a:rPr lang="nl-NL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nl-NL" sz="1600" b="1" dirty="0" smtClean="0">
                <a:latin typeface="Arial" pitchFamily="34" charset="0"/>
                <a:cs typeface="Arial" pitchFamily="34" charset="0"/>
              </a:rPr>
              <a:t>mate </a:t>
            </a:r>
            <a:r>
              <a:rPr lang="nl-NL" sz="1600" b="1" dirty="0">
                <a:latin typeface="Arial" pitchFamily="34" charset="0"/>
                <a:cs typeface="Arial" pitchFamily="34" charset="0"/>
              </a:rPr>
              <a:t>van dissociatie</a:t>
            </a:r>
          </a:p>
          <a:p>
            <a:pPr>
              <a:buNone/>
            </a:pPr>
            <a:endParaRPr lang="nl-NL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NL" sz="1600" b="1" dirty="0">
                <a:latin typeface="Arial" pitchFamily="34" charset="0"/>
                <a:cs typeface="Arial" pitchFamily="34" charset="0"/>
              </a:rPr>
              <a:t>Sterke</a:t>
            </a:r>
            <a:r>
              <a:rPr lang="nl-NL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zuren en basen dissociëren geheel (enkele pijl)</a:t>
            </a:r>
          </a:p>
          <a:p>
            <a:pPr>
              <a:buNone/>
            </a:pPr>
            <a:r>
              <a:rPr lang="nl-NL" sz="16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HCl 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aq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 + H</a:t>
            </a:r>
            <a:r>
              <a:rPr lang="nl-NL" sz="16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O 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l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			H</a:t>
            </a:r>
            <a:r>
              <a:rPr lang="nl-NL" sz="16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O</a:t>
            </a:r>
            <a:r>
              <a:rPr lang="nl-NL" sz="1600" b="1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aq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 + Cl</a:t>
            </a:r>
            <a:r>
              <a:rPr lang="nl-NL" sz="1600" b="1" baseline="30000" dirty="0">
                <a:latin typeface="Arial" pitchFamily="34" charset="0"/>
                <a:cs typeface="Arial" pitchFamily="34" charset="0"/>
              </a:rPr>
              <a:t>-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aq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nl-NL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NaOH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aq)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			Na</a:t>
            </a:r>
            <a:r>
              <a:rPr lang="nl-NL" sz="16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aq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 + OH</a:t>
            </a:r>
            <a:r>
              <a:rPr lang="nl-NL" sz="1600" baseline="30000" dirty="0">
                <a:latin typeface="Arial" pitchFamily="34" charset="0"/>
                <a:cs typeface="Arial" pitchFamily="34" charset="0"/>
              </a:rPr>
              <a:t>-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aq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nl-NL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nl-NL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NL" sz="1600" b="1" dirty="0">
                <a:latin typeface="Arial" pitchFamily="34" charset="0"/>
                <a:cs typeface="Arial" pitchFamily="34" charset="0"/>
              </a:rPr>
              <a:t>Zwakke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zuren en basen dissociëren gedeeltelijk, er is een </a:t>
            </a:r>
            <a:r>
              <a:rPr lang="nl-NL" sz="1600" b="1" dirty="0">
                <a:latin typeface="Arial" pitchFamily="34" charset="0"/>
                <a:cs typeface="Arial" pitchFamily="34" charset="0"/>
              </a:rPr>
              <a:t>dynamisch evenwicht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(dubbele pijl)</a:t>
            </a:r>
            <a:endParaRPr lang="nl-NL" sz="16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NL" sz="16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CH</a:t>
            </a:r>
            <a:r>
              <a:rPr lang="nl-NL" sz="1600" baseline="-250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nl-NL" sz="16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COOH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aq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 + H</a:t>
            </a:r>
            <a:r>
              <a:rPr lang="nl-NL" sz="16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O 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l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		CH</a:t>
            </a:r>
            <a:r>
              <a:rPr lang="nl-NL" sz="16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COO</a:t>
            </a:r>
            <a:r>
              <a:rPr lang="nl-NL" sz="1600" baseline="30000" dirty="0">
                <a:latin typeface="Arial" pitchFamily="34" charset="0"/>
                <a:cs typeface="Arial" pitchFamily="34" charset="0"/>
              </a:rPr>
              <a:t>-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aq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 + H</a:t>
            </a:r>
            <a:r>
              <a:rPr lang="nl-NL" sz="16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O</a:t>
            </a:r>
            <a:r>
              <a:rPr lang="nl-NL" sz="16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aq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		</a:t>
            </a:r>
          </a:p>
          <a:p>
            <a:pPr>
              <a:buNone/>
            </a:pPr>
            <a:r>
              <a:rPr lang="nl-NL" sz="16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nl-NL" sz="1600" baseline="-250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nl-NL" sz="16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CO</a:t>
            </a:r>
            <a:r>
              <a:rPr lang="nl-NL" sz="1600" baseline="-250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aq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 + H</a:t>
            </a:r>
            <a:r>
              <a:rPr lang="nl-NL" sz="16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O 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l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		</a:t>
            </a:r>
            <a:r>
              <a:rPr lang="nl-NL" sz="1600" dirty="0" smtClean="0">
                <a:latin typeface="Arial" pitchFamily="34" charset="0"/>
                <a:cs typeface="Arial" pitchFamily="34" charset="0"/>
              </a:rPr>
              <a:t>	HCO</a:t>
            </a:r>
            <a:r>
              <a:rPr lang="nl-NL" sz="1600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nl-NL" sz="1600" baseline="300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nl-NL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aq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 + H</a:t>
            </a:r>
            <a:r>
              <a:rPr lang="nl-NL" sz="16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O</a:t>
            </a:r>
            <a:r>
              <a:rPr lang="nl-NL" sz="16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aq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	</a:t>
            </a: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NL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NH</a:t>
            </a:r>
            <a:r>
              <a:rPr lang="nl-NL" sz="1600" baseline="-25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nl-NL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aq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 + H</a:t>
            </a:r>
            <a:r>
              <a:rPr lang="nl-NL" sz="16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O 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l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			NH</a:t>
            </a:r>
            <a:r>
              <a:rPr lang="nl-NL" sz="16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nl-NL" sz="1600" b="1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aq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 + OH</a:t>
            </a:r>
            <a:r>
              <a:rPr lang="nl-NL" sz="1600" b="1" baseline="30000" dirty="0">
                <a:latin typeface="Arial" pitchFamily="34" charset="0"/>
                <a:cs typeface="Arial" pitchFamily="34" charset="0"/>
              </a:rPr>
              <a:t>-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aq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	</a:t>
            </a:r>
            <a:endParaRPr lang="nl-NL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nl-NL" sz="1800" b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nl-NL" sz="1800" b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11"/>
          <p:cNvGrpSpPr/>
          <p:nvPr/>
        </p:nvGrpSpPr>
        <p:grpSpPr>
          <a:xfrm flipV="1">
            <a:off x="3352767" y="4988102"/>
            <a:ext cx="814408" cy="109530"/>
            <a:chOff x="3186088" y="4286256"/>
            <a:chExt cx="814408" cy="10953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214678" y="4395786"/>
              <a:ext cx="7858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3186088" y="4286256"/>
              <a:ext cx="7858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2"/>
          <p:cNvGrpSpPr/>
          <p:nvPr/>
        </p:nvGrpSpPr>
        <p:grpSpPr>
          <a:xfrm flipV="1">
            <a:off x="3338472" y="5298615"/>
            <a:ext cx="814408" cy="109530"/>
            <a:chOff x="3190857" y="4614858"/>
            <a:chExt cx="814408" cy="10953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3219447" y="4724388"/>
              <a:ext cx="7858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3190857" y="4614858"/>
              <a:ext cx="7858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3"/>
          <p:cNvGrpSpPr/>
          <p:nvPr/>
        </p:nvGrpSpPr>
        <p:grpSpPr>
          <a:xfrm flipV="1">
            <a:off x="3338472" y="5933559"/>
            <a:ext cx="814408" cy="109530"/>
            <a:chOff x="3190858" y="5186362"/>
            <a:chExt cx="814408" cy="10953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219448" y="5295892"/>
              <a:ext cx="7858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3190858" y="5186362"/>
              <a:ext cx="7858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/>
          <p:nvPr/>
        </p:nvCxnSpPr>
        <p:spPr>
          <a:xfrm flipV="1">
            <a:off x="2878719" y="3125435"/>
            <a:ext cx="78581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878719" y="3234965"/>
            <a:ext cx="785818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878719" y="3387381"/>
            <a:ext cx="78581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878719" y="3496911"/>
            <a:ext cx="785818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52874" y="3618549"/>
            <a:ext cx="225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verwaarloosbaar klein</a:t>
            </a:r>
          </a:p>
        </p:txBody>
      </p:sp>
    </p:spTree>
    <p:extLst>
      <p:ext uri="{BB962C8B-B14F-4D97-AF65-F5344CB8AC3E}">
        <p14:creationId xmlns:p14="http://schemas.microsoft.com/office/powerpoint/2010/main" val="85943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12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Vak: </a:t>
            </a:r>
            <a:r>
              <a:rPr lang="nl-NL" sz="2800" dirty="0">
                <a:solidFill>
                  <a:srgbClr val="000000"/>
                </a:solidFill>
                <a:latin typeface="Calibri" panose="020F0502020204030204" pitchFamily="34" charset="0"/>
              </a:rPr>
              <a:t>Chemie 2, BFV</a:t>
            </a:r>
            <a:br>
              <a:rPr lang="nl-NL" sz="2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NL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Docenten: </a:t>
            </a:r>
            <a:r>
              <a:rPr lang="nl-NL" sz="2800" dirty="0">
                <a:solidFill>
                  <a:srgbClr val="000000"/>
                </a:solidFill>
                <a:latin typeface="Calibri" panose="020F0502020204030204" pitchFamily="34" charset="0"/>
              </a:rPr>
              <a:t>Anita Spanjer - van Dijk (SPAI)</a:t>
            </a:r>
            <a:br>
              <a:rPr lang="nl-NL" sz="2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NL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Literatuur: </a:t>
            </a:r>
            <a:r>
              <a:rPr lang="nl-NL" sz="2800" dirty="0">
                <a:solidFill>
                  <a:srgbClr val="000000"/>
                </a:solidFill>
                <a:latin typeface="Calibri" panose="020F0502020204030204" pitchFamily="34" charset="0"/>
              </a:rPr>
              <a:t>General, </a:t>
            </a:r>
            <a:r>
              <a:rPr lang="nl-NL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organic</a:t>
            </a:r>
            <a:r>
              <a:rPr lang="nl-NL" sz="2800" dirty="0">
                <a:solidFill>
                  <a:srgbClr val="000000"/>
                </a:solidFill>
                <a:latin typeface="Calibri" panose="020F0502020204030204" pitchFamily="34" charset="0"/>
              </a:rPr>
              <a:t> &amp; </a:t>
            </a:r>
            <a:r>
              <a:rPr lang="nl-NL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biochemistry</a:t>
            </a:r>
            <a:r>
              <a:rPr lang="nl-NL" sz="28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nl-NL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Denniston</a:t>
            </a:r>
            <a:r>
              <a:rPr lang="nl-NL" sz="2800" dirty="0">
                <a:solidFill>
                  <a:srgbClr val="000000"/>
                </a:solidFill>
                <a:latin typeface="Calibri" panose="020F0502020204030204" pitchFamily="34" charset="0"/>
              </a:rPr>
              <a:t>, 10e editie </a:t>
            </a:r>
            <a:endParaRPr lang="nl-NL" sz="2800" dirty="0"/>
          </a:p>
        </p:txBody>
      </p:sp>
      <p:sp>
        <p:nvSpPr>
          <p:cNvPr id="19" name="Rectangle 18"/>
          <p:cNvSpPr/>
          <p:nvPr/>
        </p:nvSpPr>
        <p:spPr>
          <a:xfrm>
            <a:off x="836644" y="1606712"/>
            <a:ext cx="6096000" cy="400109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Week 1 </a:t>
            </a:r>
            <a:endParaRPr lang="nl-NL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Onderwerpen: 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Concentraties (gaswetten, Molariteit, percentages/</a:t>
            </a:r>
            <a:r>
              <a:rPr lang="nl-NL" dirty="0" err="1">
                <a:solidFill>
                  <a:srgbClr val="000000"/>
                </a:solidFill>
                <a:latin typeface="Calibri" panose="020F0502020204030204" pitchFamily="34" charset="0"/>
              </a:rPr>
              <a:t>promilages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 en verdunningen) </a:t>
            </a:r>
          </a:p>
          <a:p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Week 2 </a:t>
            </a:r>
            <a:endParaRPr lang="nl-NL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Onderwerp: 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Thermodynamica </a:t>
            </a:r>
          </a:p>
          <a:p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Week 3 </a:t>
            </a:r>
            <a:endParaRPr lang="nl-NL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Onderwerp: 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Evenwichtsreacties </a:t>
            </a:r>
          </a:p>
          <a:p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Week 4 </a:t>
            </a:r>
            <a:endParaRPr lang="nl-NL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Onderwerp: 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zuren/basen </a:t>
            </a:r>
          </a:p>
          <a:p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Week 5 </a:t>
            </a:r>
            <a:endParaRPr lang="nl-NL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Onderwerp: 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Buffers </a:t>
            </a:r>
          </a:p>
          <a:p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Week 6 </a:t>
            </a:r>
            <a:endParaRPr lang="nl-NL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Onderwerp: 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Enzymkinetiek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17767" y="1933283"/>
            <a:ext cx="6096000" cy="3550848"/>
            <a:chOff x="5501951" y="2017259"/>
            <a:chExt cx="6096000" cy="3550848"/>
          </a:xfrm>
        </p:grpSpPr>
        <p:sp>
          <p:nvSpPr>
            <p:cNvPr id="21" name="Rectangle 20"/>
            <p:cNvSpPr/>
            <p:nvPr/>
          </p:nvSpPr>
          <p:spPr>
            <a:xfrm>
              <a:off x="5501951" y="2017259"/>
              <a:ext cx="44258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Literatuur: </a:t>
              </a:r>
              <a:r>
                <a:rPr lang="nl-NL" dirty="0">
                  <a:solidFill>
                    <a:srgbClr val="000000"/>
                  </a:solidFill>
                  <a:latin typeface="Calibri" panose="020F0502020204030204" pitchFamily="34" charset="0"/>
                </a:rPr>
                <a:t>hoofdstuk 5.1 &amp; 6.1 t/m 6.3 + 6.5 + studiewijzer week 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01951" y="2831585"/>
              <a:ext cx="53745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Literatuur: </a:t>
              </a:r>
              <a:r>
                <a:rPr lang="nl-NL" dirty="0">
                  <a:solidFill>
                    <a:srgbClr val="000000"/>
                  </a:solidFill>
                  <a:latin typeface="Calibri" panose="020F0502020204030204" pitchFamily="34" charset="0"/>
                </a:rPr>
                <a:t>hoofdstuk 7.1 t/m 7.3 + studiewijzer week 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01951" y="3349856"/>
              <a:ext cx="46035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Literatuur: </a:t>
              </a:r>
              <a:r>
                <a:rPr lang="nl-NL" dirty="0">
                  <a:solidFill>
                    <a:srgbClr val="000000"/>
                  </a:solidFill>
                  <a:latin typeface="Calibri" panose="020F0502020204030204" pitchFamily="34" charset="0"/>
                </a:rPr>
                <a:t>hoofdstuk 7.4 + studiewijzer week 3</a:t>
              </a:r>
              <a:endParaRPr lang="nl-NL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01951" y="3912152"/>
              <a:ext cx="53521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Literatuur: </a:t>
              </a:r>
              <a:r>
                <a:rPr lang="nl-NL" dirty="0">
                  <a:solidFill>
                    <a:srgbClr val="000000"/>
                  </a:solidFill>
                  <a:latin typeface="Calibri" panose="020F0502020204030204" pitchFamily="34" charset="0"/>
                </a:rPr>
                <a:t>hoofdstuk 8.1 t/m 8.3 + studiewijzer week 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501951" y="4474449"/>
              <a:ext cx="46035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Literatuur: </a:t>
              </a:r>
              <a:r>
                <a:rPr lang="nl-NL" dirty="0">
                  <a:solidFill>
                    <a:srgbClr val="000000"/>
                  </a:solidFill>
                  <a:latin typeface="Calibri" panose="020F0502020204030204" pitchFamily="34" charset="0"/>
                </a:rPr>
                <a:t>hoofdstuk 8.4 + studiewijzer week 5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01951" y="4921776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Literatuur: </a:t>
              </a:r>
              <a:r>
                <a:rPr lang="nl-NL" dirty="0">
                  <a:solidFill>
                    <a:srgbClr val="000000"/>
                  </a:solidFill>
                  <a:latin typeface="Calibri" panose="020F0502020204030204" pitchFamily="34" charset="0"/>
                </a:rPr>
                <a:t>hoofdstuk 19.2 t/m 19.6 + 19.8, 19.9 </a:t>
              </a:r>
            </a:p>
            <a:p>
              <a:r>
                <a:rPr lang="nl-NL" dirty="0">
                  <a:solidFill>
                    <a:srgbClr val="000000"/>
                  </a:solidFill>
                  <a:latin typeface="Calibri" panose="020F0502020204030204" pitchFamily="34" charset="0"/>
                </a:rPr>
                <a:t>+ studiewijzer week 6</a:t>
              </a:r>
              <a:endParaRPr lang="nl-NL" dirty="0"/>
            </a:p>
          </p:txBody>
        </p:sp>
      </p:grpSp>
      <p:sp>
        <p:nvSpPr>
          <p:cNvPr id="12" name="Rechthoek 11">
            <a:extLst>
              <a:ext uri="{FF2B5EF4-FFF2-40B4-BE49-F238E27FC236}">
                <a16:creationId xmlns:a16="http://schemas.microsoft.com/office/drawing/2014/main" id="{EF00D879-93AE-4ED7-92BF-994DB585351A}"/>
              </a:ext>
            </a:extLst>
          </p:cNvPr>
          <p:cNvSpPr/>
          <p:nvPr/>
        </p:nvSpPr>
        <p:spPr>
          <a:xfrm>
            <a:off x="876299" y="3901046"/>
            <a:ext cx="10702471" cy="50618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220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Oefening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Een azijnzuuroplossing bevat:</a:t>
            </a:r>
          </a:p>
          <a:p>
            <a:pPr marL="0" indent="0">
              <a:buNone/>
            </a:pPr>
            <a:r>
              <a:rPr lang="nl-NL" sz="2000" dirty="0" smtClean="0"/>
              <a:t>1,5 </a:t>
            </a:r>
            <a:r>
              <a:rPr lang="nl-NL" sz="2000" dirty="0"/>
              <a:t>M CH</a:t>
            </a:r>
            <a:r>
              <a:rPr lang="nl-NL" sz="2000" baseline="-25000" dirty="0"/>
              <a:t>3</a:t>
            </a:r>
            <a:r>
              <a:rPr lang="nl-NL" sz="2000" dirty="0"/>
              <a:t>COOH</a:t>
            </a:r>
          </a:p>
          <a:p>
            <a:pPr marL="0" indent="0">
              <a:buNone/>
            </a:pPr>
            <a:r>
              <a:rPr lang="nl-NL" sz="2000" dirty="0" smtClean="0"/>
              <a:t>3,2 </a:t>
            </a:r>
            <a:r>
              <a:rPr lang="nl-NL" sz="2000" dirty="0"/>
              <a:t>·10</a:t>
            </a:r>
            <a:r>
              <a:rPr lang="nl-NL" sz="2000" baseline="30000" dirty="0"/>
              <a:t>-3</a:t>
            </a:r>
            <a:r>
              <a:rPr lang="nl-NL" sz="2000" dirty="0"/>
              <a:t> M CH</a:t>
            </a:r>
            <a:r>
              <a:rPr lang="nl-NL" sz="2000" baseline="-25000" dirty="0"/>
              <a:t>3</a:t>
            </a:r>
            <a:r>
              <a:rPr lang="nl-NL" sz="2000" dirty="0"/>
              <a:t>COO</a:t>
            </a:r>
            <a:r>
              <a:rPr lang="nl-NL" sz="2000" baseline="30000" dirty="0"/>
              <a:t>-</a:t>
            </a:r>
            <a:endParaRPr lang="nl-NL" sz="2000" baseline="-25000" dirty="0"/>
          </a:p>
          <a:p>
            <a:pPr marL="0" indent="0">
              <a:buNone/>
            </a:pPr>
            <a:r>
              <a:rPr lang="nl-NL" sz="2000" dirty="0"/>
              <a:t>3</a:t>
            </a:r>
            <a:r>
              <a:rPr lang="nl-NL" sz="2000" dirty="0" smtClean="0"/>
              <a:t>,2 </a:t>
            </a:r>
            <a:r>
              <a:rPr lang="nl-NL" sz="2000" dirty="0"/>
              <a:t>·10</a:t>
            </a:r>
            <a:r>
              <a:rPr lang="nl-NL" sz="2000" baseline="30000" dirty="0"/>
              <a:t>-3</a:t>
            </a:r>
            <a:r>
              <a:rPr lang="nl-NL" sz="2000" dirty="0"/>
              <a:t> M H</a:t>
            </a:r>
            <a:r>
              <a:rPr lang="nl-NL" sz="2000" baseline="-25000" dirty="0"/>
              <a:t>3</a:t>
            </a:r>
            <a:r>
              <a:rPr lang="nl-NL" sz="2000" dirty="0"/>
              <a:t>O</a:t>
            </a:r>
            <a:r>
              <a:rPr lang="nl-NL" sz="2000" baseline="30000" dirty="0"/>
              <a:t>+</a:t>
            </a:r>
          </a:p>
          <a:p>
            <a:pPr marL="0" indent="0">
              <a:buNone/>
            </a:pPr>
            <a:endParaRPr lang="nl-NL" sz="2000" baseline="30000" dirty="0"/>
          </a:p>
          <a:p>
            <a:pPr marL="0" indent="0">
              <a:buNone/>
            </a:pPr>
            <a:r>
              <a:rPr lang="nl-NL" sz="2000" dirty="0"/>
              <a:t>De evenwichtsreactie is: CH</a:t>
            </a:r>
            <a:r>
              <a:rPr lang="nl-NL" sz="2000" baseline="-25000" dirty="0"/>
              <a:t>3</a:t>
            </a:r>
            <a:r>
              <a:rPr lang="nl-NL" sz="2000" dirty="0"/>
              <a:t>COOH + H</a:t>
            </a:r>
            <a:r>
              <a:rPr lang="nl-NL" sz="2000" baseline="-25000" dirty="0"/>
              <a:t>2</a:t>
            </a:r>
            <a:r>
              <a:rPr lang="nl-NL" sz="2000" dirty="0"/>
              <a:t>O 		CH</a:t>
            </a:r>
            <a:r>
              <a:rPr lang="nl-NL" sz="2000" baseline="-25000" dirty="0"/>
              <a:t>3</a:t>
            </a:r>
            <a:r>
              <a:rPr lang="nl-NL" sz="2000" dirty="0"/>
              <a:t>COO</a:t>
            </a:r>
            <a:r>
              <a:rPr lang="nl-NL" sz="2000" baseline="30000" dirty="0"/>
              <a:t>-</a:t>
            </a:r>
            <a:r>
              <a:rPr lang="nl-NL" sz="2000" dirty="0"/>
              <a:t> + H</a:t>
            </a:r>
            <a:r>
              <a:rPr lang="nl-NL" sz="2000" baseline="-25000" dirty="0"/>
              <a:t>3</a:t>
            </a:r>
            <a:r>
              <a:rPr lang="nl-NL" sz="2000" dirty="0"/>
              <a:t>O</a:t>
            </a:r>
            <a:r>
              <a:rPr lang="nl-NL" sz="2000" baseline="30000" dirty="0"/>
              <a:t>+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lphaLcPeriod"/>
            </a:pPr>
            <a:r>
              <a:rPr lang="nl-NL" sz="2000" dirty="0"/>
              <a:t>Stel de evenwichtsvoorwaarde op voor deze reactie</a:t>
            </a:r>
          </a:p>
          <a:p>
            <a:pPr marL="457200" indent="-457200">
              <a:buAutoNum type="alphaLcPeriod"/>
            </a:pPr>
            <a:r>
              <a:rPr lang="nl-NL" sz="2000" dirty="0" smtClean="0"/>
              <a:t>Bereken </a:t>
            </a:r>
            <a:r>
              <a:rPr lang="nl-NL" sz="2000" dirty="0"/>
              <a:t>de evenwichtsconstante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FA43-7705-47E9-94FE-A93495CEC5B6}" type="slidenum">
              <a:rPr lang="nl-NL" smtClean="0"/>
              <a:pPr/>
              <a:t>3</a:t>
            </a:fld>
            <a:endParaRPr lang="nl-NL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25155" y="3843212"/>
            <a:ext cx="5715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5425155" y="3960944"/>
            <a:ext cx="5715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56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932" t="30331" r="32499" b="23836"/>
          <a:stretch/>
        </p:blipFill>
        <p:spPr>
          <a:xfrm>
            <a:off x="2366682" y="2026023"/>
            <a:ext cx="7100047" cy="335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2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276" y="228491"/>
            <a:ext cx="10515600" cy="1325563"/>
          </a:xfrm>
        </p:spPr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276" y="177953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dirty="0"/>
              <a:t> </a:t>
            </a:r>
            <a:r>
              <a:rPr lang="nl-NL" sz="1800" dirty="0" smtClean="0"/>
              <a:t>Ammoniumsulfaat </a:t>
            </a:r>
            <a:r>
              <a:rPr lang="nl-NL" sz="1800" dirty="0"/>
              <a:t>(NH</a:t>
            </a:r>
            <a:r>
              <a:rPr lang="nl-NL" sz="1800" baseline="-25000" dirty="0"/>
              <a:t>4</a:t>
            </a:r>
            <a:r>
              <a:rPr lang="nl-NL" sz="1800" dirty="0"/>
              <a:t>)</a:t>
            </a:r>
            <a:r>
              <a:rPr lang="nl-NL" sz="1800" baseline="-25000" dirty="0"/>
              <a:t>2</a:t>
            </a:r>
            <a:r>
              <a:rPr lang="nl-NL" sz="1800" dirty="0"/>
              <a:t>SO</a:t>
            </a:r>
            <a:r>
              <a:rPr lang="nl-NL" sz="1800" baseline="-25000" dirty="0"/>
              <a:t>4</a:t>
            </a:r>
            <a:r>
              <a:rPr lang="nl-NL" sz="1800" dirty="0"/>
              <a:t> wordt veel gebruikt als kunstmest. Ook in brandblussers wordt soms ammoniumsulfaat gebruikt. </a:t>
            </a:r>
          </a:p>
          <a:p>
            <a:pPr marL="0" lvl="0" indent="0">
              <a:buNone/>
            </a:pPr>
            <a:r>
              <a:rPr lang="nl-NL" sz="1800" dirty="0"/>
              <a:t>Bereken hoeveel procent van de massa van ammoniumsulfaat wordt bepaald door de atoomsoort stikstof.</a:t>
            </a:r>
          </a:p>
          <a:p>
            <a:pPr marL="0" lvl="0" indent="0">
              <a:buNone/>
            </a:pPr>
            <a:r>
              <a:rPr lang="nl-NL" sz="1800" dirty="0"/>
              <a:t>130 </a:t>
            </a:r>
            <a:r>
              <a:rPr lang="nl-NL" sz="1800" dirty="0" err="1"/>
              <a:t>mL</a:t>
            </a:r>
            <a:r>
              <a:rPr lang="nl-NL" sz="1800" dirty="0"/>
              <a:t> van een 0,200 M (NH</a:t>
            </a:r>
            <a:r>
              <a:rPr lang="nl-NL" sz="1800" baseline="-25000" dirty="0"/>
              <a:t>4</a:t>
            </a:r>
            <a:r>
              <a:rPr lang="nl-NL" sz="1800" dirty="0"/>
              <a:t>)</a:t>
            </a:r>
            <a:r>
              <a:rPr lang="nl-NL" sz="1800" baseline="-25000" dirty="0"/>
              <a:t>2</a:t>
            </a:r>
            <a:r>
              <a:rPr lang="nl-NL" sz="1800" dirty="0"/>
              <a:t>SO</a:t>
            </a:r>
            <a:r>
              <a:rPr lang="nl-NL" sz="1800" baseline="-25000" dirty="0"/>
              <a:t>4</a:t>
            </a:r>
            <a:r>
              <a:rPr lang="nl-NL" sz="1800" dirty="0"/>
              <a:t>-oplossing (ammoniumsulfaat) wordt bereid uitgaande van een 0,500 M 'stock' </a:t>
            </a:r>
            <a:r>
              <a:rPr lang="nl-NL" sz="1800" dirty="0" smtClean="0"/>
              <a:t>oplossing (voorraadoplossing</a:t>
            </a:r>
            <a:r>
              <a:rPr lang="nl-NL" sz="1800" dirty="0"/>
              <a:t>). Hoeveel </a:t>
            </a:r>
            <a:r>
              <a:rPr lang="nl-NL" sz="1800" dirty="0" err="1"/>
              <a:t>mL</a:t>
            </a:r>
            <a:r>
              <a:rPr lang="nl-NL" sz="1800" dirty="0"/>
              <a:t> stockoplossing is daarvoor nodig? Laat zien hoe je aan je antwoord komt.</a:t>
            </a:r>
          </a:p>
          <a:p>
            <a:pPr marL="0" lvl="0" indent="0">
              <a:buNone/>
            </a:pPr>
            <a:r>
              <a:rPr lang="nl-NL" sz="1800" dirty="0"/>
              <a:t>Hoeveel gram ammoniumsulfaat moet je oplossen om een 250 </a:t>
            </a:r>
            <a:r>
              <a:rPr lang="nl-NL" sz="1800" dirty="0" err="1"/>
              <a:t>mL</a:t>
            </a:r>
            <a:r>
              <a:rPr lang="nl-NL" sz="1800" dirty="0"/>
              <a:t> oplossing te krijgen die 0,315 mol NH</a:t>
            </a:r>
            <a:r>
              <a:rPr lang="nl-NL" sz="1800" baseline="-25000" dirty="0"/>
              <a:t>4</a:t>
            </a:r>
            <a:r>
              <a:rPr lang="nl-NL" sz="1800" baseline="30000" dirty="0"/>
              <a:t>+</a:t>
            </a:r>
            <a:r>
              <a:rPr lang="nl-NL" sz="1800" dirty="0"/>
              <a:t>-ionen per liter bevat.</a:t>
            </a:r>
          </a:p>
          <a:p>
            <a:pPr marL="0" lvl="0" indent="0">
              <a:buNone/>
            </a:pPr>
            <a:r>
              <a:rPr lang="nl-NL" sz="1800" dirty="0"/>
              <a:t>Je verdunt deze oplossing met een factor 3,5. Hoeveel liter water moet je dan toevoegen aan 0,20 liter oplossing?</a:t>
            </a:r>
          </a:p>
          <a:p>
            <a:endParaRPr lang="nl-NL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9FA1-B9A6-43BE-9BF6-F3FBE4552FB0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22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282" t="22488" r="29605" b="24571"/>
          <a:stretch/>
        </p:blipFill>
        <p:spPr>
          <a:xfrm>
            <a:off x="-224203" y="824753"/>
            <a:ext cx="12792722" cy="603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8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Maken voor 8 december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latin typeface="Arial" pitchFamily="34" charset="0"/>
                <a:cs typeface="Arial" pitchFamily="34" charset="0"/>
              </a:rPr>
              <a:t>2,3 gram calciumcarbonaat (CaCO</a:t>
            </a:r>
            <a:r>
              <a:rPr lang="nl-NL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nl-NL" dirty="0">
                <a:latin typeface="Arial" pitchFamily="34" charset="0"/>
                <a:cs typeface="Arial" pitchFamily="34" charset="0"/>
              </a:rPr>
              <a:t>) wordt gebruikt voor de productie van calciumoxide (</a:t>
            </a:r>
            <a:r>
              <a:rPr lang="nl-NL" dirty="0" err="1">
                <a:latin typeface="Arial" pitchFamily="34" charset="0"/>
                <a:cs typeface="Arial" pitchFamily="34" charset="0"/>
              </a:rPr>
              <a:t>CaO</a:t>
            </a:r>
            <a:r>
              <a:rPr lang="nl-NL" dirty="0">
                <a:latin typeface="Arial" pitchFamily="34" charset="0"/>
                <a:cs typeface="Arial" pitchFamily="34" charset="0"/>
              </a:rPr>
              <a:t>) en CO</a:t>
            </a:r>
            <a:r>
              <a:rPr lang="nl-NL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nl-NL" dirty="0">
                <a:latin typeface="Arial" pitchFamily="34" charset="0"/>
                <a:cs typeface="Arial" pitchFamily="34" charset="0"/>
              </a:rPr>
              <a:t> bij 298 K. Bepaal hoeveel gram calciumoxide er gevormd wordt. De evenwichtsconstante is 1,9 10</a:t>
            </a:r>
            <a:r>
              <a:rPr lang="nl-NL" baseline="30000" dirty="0">
                <a:latin typeface="Arial" pitchFamily="34" charset="0"/>
                <a:cs typeface="Arial" pitchFamily="34" charset="0"/>
              </a:rPr>
              <a:t>-23</a:t>
            </a:r>
            <a:r>
              <a:rPr lang="nl-NL" dirty="0">
                <a:latin typeface="Arial" pitchFamily="34" charset="0"/>
                <a:cs typeface="Arial" pitchFamily="34" charset="0"/>
              </a:rPr>
              <a:t>. Ga uit van een volume van 1,0 liter.</a:t>
            </a:r>
            <a:endParaRPr lang="nl-NL" b="1" dirty="0">
              <a:latin typeface="Arial" pitchFamily="34" charset="0"/>
              <a:cs typeface="Arial" pitchFamily="34" charset="0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158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 smtClean="0">
                <a:latin typeface="Arial" pitchFamily="34" charset="0"/>
                <a:cs typeface="Arial" pitchFamily="34" charset="0"/>
              </a:rPr>
              <a:t>Zuren en basen in de biologie</a:t>
            </a:r>
            <a:endParaRPr lang="nl-N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7207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Veel eiwitten zijn voor hun </a:t>
            </a:r>
            <a:r>
              <a:rPr lang="nl-NL" sz="1600" b="1" dirty="0">
                <a:latin typeface="Arial" pitchFamily="34" charset="0"/>
                <a:cs typeface="Arial" pitchFamily="34" charset="0"/>
              </a:rPr>
              <a:t>vouwing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en hun </a:t>
            </a:r>
            <a:r>
              <a:rPr lang="nl-NL" sz="1600" b="1" dirty="0">
                <a:latin typeface="Arial" pitchFamily="34" charset="0"/>
                <a:cs typeface="Arial" pitchFamily="34" charset="0"/>
              </a:rPr>
              <a:t>functioneren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afhankelijk van de </a:t>
            </a:r>
            <a:r>
              <a:rPr lang="nl-NL" sz="1600" dirty="0" err="1">
                <a:latin typeface="Arial" pitchFamily="34" charset="0"/>
                <a:cs typeface="Arial" pitchFamily="34" charset="0"/>
              </a:rPr>
              <a:t>pH</a:t>
            </a: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Veel processen in je lichaam maken gebruik van een bepaalde zuurgraad</a:t>
            </a: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	- spijsvertering: in je maag (lage </a:t>
            </a:r>
            <a:r>
              <a:rPr lang="nl-NL" sz="1600" dirty="0" err="1">
                <a:latin typeface="Arial" pitchFamily="34" charset="0"/>
                <a:cs typeface="Arial" pitchFamily="34" charset="0"/>
              </a:rPr>
              <a:t>pH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 en neutrale </a:t>
            </a:r>
            <a:r>
              <a:rPr lang="nl-NL" sz="1600" dirty="0" err="1">
                <a:latin typeface="Arial" pitchFamily="34" charset="0"/>
                <a:cs typeface="Arial" pitchFamily="34" charset="0"/>
              </a:rPr>
              <a:t>pH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in de darmen</a:t>
            </a: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	- afbraak van bacteriën in lysosomen (lage pH)</a:t>
            </a: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De </a:t>
            </a:r>
            <a:r>
              <a:rPr lang="nl-NL" sz="1600" dirty="0" err="1">
                <a:latin typeface="Arial" pitchFamily="34" charset="0"/>
                <a:cs typeface="Arial" pitchFamily="34" charset="0"/>
              </a:rPr>
              <a:t>pH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van het bloed wordt door middel van </a:t>
            </a:r>
            <a:r>
              <a:rPr lang="nl-NL" sz="1600" b="1" dirty="0">
                <a:latin typeface="Arial" pitchFamily="34" charset="0"/>
                <a:cs typeface="Arial" pitchFamily="34" charset="0"/>
              </a:rPr>
              <a:t>buffers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constant gehouden (tussen </a:t>
            </a:r>
            <a:r>
              <a:rPr lang="nl-NL" sz="1600" dirty="0" err="1">
                <a:latin typeface="Arial" pitchFamily="34" charset="0"/>
                <a:cs typeface="Arial" pitchFamily="34" charset="0"/>
              </a:rPr>
              <a:t>pH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7,35 en 7,45)</a:t>
            </a: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NL" sz="1600" b="1" dirty="0">
                <a:latin typeface="Arial" pitchFamily="34" charset="0"/>
                <a:cs typeface="Arial" pitchFamily="34" charset="0"/>
              </a:rPr>
              <a:t>Ontregeling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van de </a:t>
            </a:r>
            <a:r>
              <a:rPr lang="nl-NL" sz="1600" dirty="0" err="1">
                <a:latin typeface="Arial" pitchFamily="34" charset="0"/>
                <a:cs typeface="Arial" pitchFamily="34" charset="0"/>
              </a:rPr>
              <a:t>pH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in het lichaam heeft ernstige gevolgen</a:t>
            </a: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	- verzuring bij sporten</a:t>
            </a: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	- bij diabetici ontstaat vaak </a:t>
            </a:r>
            <a:r>
              <a:rPr lang="nl-NL" sz="1600" b="1" dirty="0" err="1">
                <a:latin typeface="Arial" pitchFamily="34" charset="0"/>
                <a:cs typeface="Arial" pitchFamily="34" charset="0"/>
              </a:rPr>
              <a:t>metabole</a:t>
            </a:r>
            <a:r>
              <a:rPr lang="nl-NL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nl-NL" sz="1600" b="1" dirty="0" err="1">
                <a:latin typeface="Arial" pitchFamily="34" charset="0"/>
                <a:cs typeface="Arial" pitchFamily="34" charset="0"/>
              </a:rPr>
              <a:t>acidose</a:t>
            </a:r>
            <a:endParaRPr lang="nl-NL" sz="16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NL" sz="1600" b="1" dirty="0">
                <a:latin typeface="Arial" pitchFamily="34" charset="0"/>
                <a:cs typeface="Arial" pitchFamily="34" charset="0"/>
              </a:rPr>
              <a:t>	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- hyperventilatie leidt tot </a:t>
            </a:r>
            <a:r>
              <a:rPr lang="nl-NL" sz="1600" b="1" dirty="0">
                <a:latin typeface="Arial" pitchFamily="34" charset="0"/>
                <a:cs typeface="Arial" pitchFamily="34" charset="0"/>
              </a:rPr>
              <a:t>respiratoire </a:t>
            </a:r>
            <a:r>
              <a:rPr lang="nl-NL" sz="1600" b="1" dirty="0" err="1">
                <a:latin typeface="Arial" pitchFamily="34" charset="0"/>
                <a:cs typeface="Arial" pitchFamily="34" charset="0"/>
              </a:rPr>
              <a:t>alkalose</a:t>
            </a:r>
            <a:endParaRPr lang="nl-NL" sz="16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nl-NL" sz="16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NL" sz="1600" b="1" dirty="0" err="1">
                <a:latin typeface="Arial" pitchFamily="34" charset="0"/>
                <a:cs typeface="Arial" pitchFamily="34" charset="0"/>
              </a:rPr>
              <a:t>Extremofielen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zijn organismen die bij extreme omstandigheden kunnen overleven</a:t>
            </a: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	- </a:t>
            </a:r>
            <a:r>
              <a:rPr lang="nl-NL" sz="1600" dirty="0" err="1">
                <a:latin typeface="Arial" pitchFamily="34" charset="0"/>
                <a:cs typeface="Arial" pitchFamily="34" charset="0"/>
              </a:rPr>
              <a:t>acidofielen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(leven bij een zeer lage </a:t>
            </a:r>
            <a:r>
              <a:rPr lang="nl-NL" sz="1600" dirty="0" err="1">
                <a:latin typeface="Arial" pitchFamily="34" charset="0"/>
                <a:cs typeface="Arial" pitchFamily="34" charset="0"/>
              </a:rPr>
              <a:t>pH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, zoals bij vulkanen)</a:t>
            </a: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	- </a:t>
            </a:r>
            <a:r>
              <a:rPr lang="nl-NL" sz="1600" dirty="0" err="1">
                <a:latin typeface="Arial" pitchFamily="34" charset="0"/>
                <a:cs typeface="Arial" pitchFamily="34" charset="0"/>
              </a:rPr>
              <a:t>alkalifielen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(leven bij een zeer hoge </a:t>
            </a:r>
            <a:r>
              <a:rPr lang="nl-NL" sz="1600" dirty="0" err="1">
                <a:latin typeface="Arial" pitchFamily="34" charset="0"/>
                <a:cs typeface="Arial" pitchFamily="34" charset="0"/>
              </a:rPr>
              <a:t>pH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, zoals bij opgedroogde meren)</a:t>
            </a: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200659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 smtClean="0">
                <a:latin typeface="Arial" pitchFamily="34" charset="0"/>
                <a:cs typeface="Arial" pitchFamily="34" charset="0"/>
              </a:rPr>
              <a:t>Wat is zuur?</a:t>
            </a:r>
            <a:endParaRPr lang="nl-N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Zuurheid wordt bepaald door de </a:t>
            </a:r>
            <a:r>
              <a:rPr lang="nl-NL" sz="1600" b="1" dirty="0">
                <a:latin typeface="Arial" pitchFamily="34" charset="0"/>
                <a:cs typeface="Arial" pitchFamily="34" charset="0"/>
              </a:rPr>
              <a:t>concentratie H</a:t>
            </a:r>
            <a:r>
              <a:rPr lang="nl-NL" sz="1600" b="1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nl-NL" sz="1600" b="1" dirty="0">
                <a:latin typeface="Arial" pitchFamily="34" charset="0"/>
                <a:cs typeface="Arial" pitchFamily="34" charset="0"/>
              </a:rPr>
              <a:t> ionen 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in een oplossing:</a:t>
            </a: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hoe </a:t>
            </a:r>
            <a:r>
              <a:rPr lang="nl-NL" sz="1600" b="1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meer</a:t>
            </a:r>
            <a:r>
              <a:rPr lang="nl-NL" sz="16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l-NL" sz="1600" b="1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nl-NL" sz="1600" b="1" baseline="300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ionen, des te </a:t>
            </a:r>
            <a:r>
              <a:rPr lang="nl-NL" sz="1600" b="1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zuurder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de oplossing.</a:t>
            </a: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Het </a:t>
            </a:r>
            <a:r>
              <a:rPr lang="nl-NL" sz="1600" b="1" dirty="0">
                <a:latin typeface="Arial" pitchFamily="34" charset="0"/>
                <a:cs typeface="Arial" pitchFamily="34" charset="0"/>
              </a:rPr>
              <a:t>tegenovergestelde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van een zuur is een </a:t>
            </a:r>
            <a:r>
              <a:rPr lang="nl-NL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base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. In een basische oplossing zijn </a:t>
            </a:r>
            <a:r>
              <a:rPr lang="nl-NL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weinig H</a:t>
            </a:r>
            <a:r>
              <a:rPr lang="nl-NL" sz="1600" b="1" baseline="30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nl-NL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ionen 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te vinden, maar </a:t>
            </a:r>
            <a:r>
              <a:rPr lang="nl-NL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veel OH</a:t>
            </a:r>
            <a:r>
              <a:rPr lang="nl-NL" sz="1600" b="1" baseline="30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nl-NL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ionen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NL" sz="1600" b="1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Zuur (acidic)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			</a:t>
            </a:r>
            <a:r>
              <a:rPr lang="nl-NL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Base (alkaline)</a:t>
            </a: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Veel H</a:t>
            </a:r>
            <a:r>
              <a:rPr lang="nl-NL" sz="16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				Weinig H</a:t>
            </a:r>
            <a:r>
              <a:rPr lang="nl-NL" sz="1600" baseline="30000" dirty="0">
                <a:latin typeface="Arial" pitchFamily="34" charset="0"/>
                <a:cs typeface="Arial" pitchFamily="34" charset="0"/>
              </a:rPr>
              <a:t>+</a:t>
            </a: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Weinig OH</a:t>
            </a:r>
            <a:r>
              <a:rPr lang="nl-NL" sz="1600" baseline="30000" dirty="0">
                <a:latin typeface="Arial" pitchFamily="34" charset="0"/>
                <a:cs typeface="Arial" pitchFamily="34" charset="0"/>
              </a:rPr>
              <a:t>-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			Veel OH</a:t>
            </a:r>
            <a:r>
              <a:rPr lang="nl-NL" sz="1600" baseline="30000" dirty="0">
                <a:latin typeface="Arial" pitchFamily="34" charset="0"/>
                <a:cs typeface="Arial" pitchFamily="34" charset="0"/>
              </a:rPr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E3D4-5D5A-4621-8374-0ABEF616CC20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343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463C423B74CC4BB1AABFA04F025A3B" ma:contentTypeVersion="13" ma:contentTypeDescription="Een nieuw document maken." ma:contentTypeScope="" ma:versionID="513ef64dd4849231855ac6f8fe1de28a">
  <xsd:schema xmlns:xsd="http://www.w3.org/2001/XMLSchema" xmlns:xs="http://www.w3.org/2001/XMLSchema" xmlns:p="http://schemas.microsoft.com/office/2006/metadata/properties" xmlns:ns3="56675d8b-74f5-41c1-a499-6351904c8efb" xmlns:ns4="856c3576-b127-46fc-8d76-7cdb0f02338d" targetNamespace="http://schemas.microsoft.com/office/2006/metadata/properties" ma:root="true" ma:fieldsID="1742d9ce8a46d995d540e55f5916762f" ns3:_="" ns4:_="">
    <xsd:import namespace="56675d8b-74f5-41c1-a499-6351904c8efb"/>
    <xsd:import namespace="856c3576-b127-46fc-8d76-7cdb0f02338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Locatio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675d8b-74f5-41c1-a499-6351904c8ef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int-hash delen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6c3576-b127-46fc-8d76-7cdb0f0233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71E908-7816-4463-85E6-5B795A41506F}">
  <ds:schemaRefs>
    <ds:schemaRef ds:uri="http://purl.org/dc/elements/1.1/"/>
    <ds:schemaRef ds:uri="http://schemas.microsoft.com/office/2006/metadata/properties"/>
    <ds:schemaRef ds:uri="56675d8b-74f5-41c1-a499-6351904c8efb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856c3576-b127-46fc-8d76-7cdb0f02338d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93A789A-1626-46F7-8D2B-8A6B46180A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40F094-2CD6-4D7D-A156-1373DDF8AD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675d8b-74f5-41c1-a499-6351904c8efb"/>
    <ds:schemaRef ds:uri="856c3576-b127-46fc-8d76-7cdb0f0233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1217</Words>
  <Application>Microsoft Office PowerPoint</Application>
  <PresentationFormat>Widescreen</PresentationFormat>
  <Paragraphs>163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Chemie 2</vt:lpstr>
      <vt:lpstr>Vak: Chemie 2, BFV Docenten: Anita Spanjer - van Dijk (SPAI) Literatuur: General, organic &amp; biochemistry, Denniston, 10e editie </vt:lpstr>
      <vt:lpstr>Oefening</vt:lpstr>
      <vt:lpstr>PowerPoint Presentation</vt:lpstr>
      <vt:lpstr>PowerPoint Presentation</vt:lpstr>
      <vt:lpstr>PowerPoint Presentation</vt:lpstr>
      <vt:lpstr>Maken voor 8 december</vt:lpstr>
      <vt:lpstr>Zuren en basen in de biologie</vt:lpstr>
      <vt:lpstr>Wat is zuur?</vt:lpstr>
      <vt:lpstr>Zuren</vt:lpstr>
      <vt:lpstr>Basen</vt:lpstr>
      <vt:lpstr>Zuren en basen</vt:lpstr>
      <vt:lpstr>Sterk versus zwak</vt:lpstr>
      <vt:lpstr>Sterke en zwakke zuren/basen</vt:lpstr>
      <vt:lpstr>PowerPoint Presentation</vt:lpstr>
    </vt:vector>
  </TitlesOfParts>
  <Company>Hanzehogeschool Groningen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Chemie 2</dc:title>
  <dc:creator>Spanjer-van Dijk AIR, Anita</dc:creator>
  <cp:lastModifiedBy>Spanjer-van Dijk AIR, Anita</cp:lastModifiedBy>
  <cp:revision>28</cp:revision>
  <dcterms:created xsi:type="dcterms:W3CDTF">2018-12-04T13:03:57Z</dcterms:created>
  <dcterms:modified xsi:type="dcterms:W3CDTF">2020-12-07T11:06:35Z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0x010100E9463C423B74CC4BB1AABFA04F025A3B</vt:lpwstr>
  </property>
</Properties>
</file>