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67" r:id="rId5"/>
    <p:sldId id="335" r:id="rId6"/>
    <p:sldId id="345" r:id="rId7"/>
    <p:sldId id="349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20" r:id="rId23"/>
    <p:sldId id="321" r:id="rId24"/>
    <p:sldId id="322" r:id="rId25"/>
    <p:sldId id="323" r:id="rId26"/>
    <p:sldId id="340" r:id="rId27"/>
    <p:sldId id="336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73358" autoAdjust="0"/>
  </p:normalViewPr>
  <p:slideViewPr>
    <p:cSldViewPr snapToGrid="0">
      <p:cViewPr varScale="1">
        <p:scale>
          <a:sx n="54" d="100"/>
          <a:sy n="5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9B5CE-D43A-4F40-A2EF-77367A011E4A}" type="datetimeFigureOut">
              <a:rPr lang="nl-NL" smtClean="0"/>
              <a:t>8-12-2020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79764-9F5A-4CD1-AC27-081B8E836A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332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CaCO3 </a:t>
            </a:r>
            <a:r>
              <a:rPr lang="nl-NL" dirty="0" smtClean="0">
                <a:sym typeface="Wingdings" panose="05000000000000000000" pitchFamily="2" charset="2"/>
              </a:rPr>
              <a:t> </a:t>
            </a:r>
            <a:r>
              <a:rPr lang="nl-NL" dirty="0" err="1" smtClean="0">
                <a:sym typeface="Wingdings" panose="05000000000000000000" pitchFamily="2" charset="2"/>
              </a:rPr>
              <a:t>CaO</a:t>
            </a:r>
            <a:r>
              <a:rPr lang="nl-NL" dirty="0" smtClean="0">
                <a:sym typeface="Wingdings" panose="05000000000000000000" pitchFamily="2" charset="2"/>
              </a:rPr>
              <a:t> + CO2</a:t>
            </a:r>
          </a:p>
          <a:p>
            <a:r>
              <a:rPr lang="nl-NL" dirty="0" err="1" smtClean="0">
                <a:sym typeface="Wingdings" panose="05000000000000000000" pitchFamily="2" charset="2"/>
              </a:rPr>
              <a:t>Keq</a:t>
            </a:r>
            <a:r>
              <a:rPr lang="nl-NL" dirty="0" smtClean="0">
                <a:sym typeface="Wingdings" panose="05000000000000000000" pitchFamily="2" charset="2"/>
              </a:rPr>
              <a:t> = 1,9*10^-23</a:t>
            </a:r>
          </a:p>
          <a:p>
            <a:r>
              <a:rPr lang="nl-NL" dirty="0" err="1" smtClean="0">
                <a:sym typeface="Wingdings" panose="05000000000000000000" pitchFamily="2" charset="2"/>
              </a:rPr>
              <a:t>Keq</a:t>
            </a:r>
            <a:r>
              <a:rPr lang="nl-NL" dirty="0" smtClean="0">
                <a:sym typeface="Wingdings" panose="05000000000000000000" pitchFamily="2" charset="2"/>
              </a:rPr>
              <a:t> = [</a:t>
            </a:r>
            <a:r>
              <a:rPr lang="nl-NL" dirty="0" err="1" smtClean="0">
                <a:sym typeface="Wingdings" panose="05000000000000000000" pitchFamily="2" charset="2"/>
              </a:rPr>
              <a:t>CaO</a:t>
            </a:r>
            <a:r>
              <a:rPr lang="nl-NL" dirty="0" smtClean="0">
                <a:sym typeface="Wingdings" panose="05000000000000000000" pitchFamily="2" charset="2"/>
              </a:rPr>
              <a:t>]*[CO2] / [CaCO3]</a:t>
            </a:r>
          </a:p>
          <a:p>
            <a:r>
              <a:rPr lang="nl-NL" dirty="0" err="1" smtClean="0">
                <a:sym typeface="Wingdings" panose="05000000000000000000" pitchFamily="2" charset="2"/>
              </a:rPr>
              <a:t>Conc</a:t>
            </a:r>
            <a:r>
              <a:rPr lang="nl-NL" dirty="0" smtClean="0">
                <a:sym typeface="Wingdings" panose="05000000000000000000" pitchFamily="2" charset="2"/>
              </a:rPr>
              <a:t> CaCo3 = 2,3 gram omrekenen naar mol met behulp van molecuulgewicht.</a:t>
            </a:r>
          </a:p>
          <a:p>
            <a:r>
              <a:rPr lang="nl-NL" dirty="0" smtClean="0">
                <a:sym typeface="Wingdings" panose="05000000000000000000" pitchFamily="2" charset="2"/>
              </a:rPr>
              <a:t>Molecuulgewicht</a:t>
            </a:r>
            <a:r>
              <a:rPr lang="nl-NL" baseline="0" dirty="0" smtClean="0">
                <a:sym typeface="Wingdings" panose="05000000000000000000" pitchFamily="2" charset="2"/>
              </a:rPr>
              <a:t> Ca = 40,08 g/mol + C = 12,01 g/mol +  3 * O = 16,00 * 3 = 48,00 g/mol  100,09</a:t>
            </a:r>
          </a:p>
          <a:p>
            <a:r>
              <a:rPr lang="nl-NL" baseline="0" dirty="0" smtClean="0">
                <a:sym typeface="Wingdings" panose="05000000000000000000" pitchFamily="2" charset="2"/>
              </a:rPr>
              <a:t>2,3 gram / 100,09 gram/mol = 0,229… mol in 1 liter = 0,229 M</a:t>
            </a:r>
          </a:p>
          <a:p>
            <a:r>
              <a:rPr lang="nl-NL" baseline="0" dirty="0" smtClean="0">
                <a:sym typeface="Wingdings" panose="05000000000000000000" pitchFamily="2" charset="2"/>
              </a:rPr>
              <a:t>1,9*10^-23 = [x] * [x] / 0,229 M  1,9*10^-23 = x^2 / 0,229 </a:t>
            </a:r>
            <a:r>
              <a:rPr lang="nl-NL" baseline="0" dirty="0" smtClean="0">
                <a:sym typeface="Wingdings" panose="05000000000000000000" pitchFamily="2" charset="2"/>
              </a:rPr>
              <a:t>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>
                <a:sym typeface="Wingdings" panose="05000000000000000000" pitchFamily="2" charset="2"/>
              </a:rPr>
              <a:t>1,9*10^-23 * 0,229 = 4,351*10^-24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>
                <a:sym typeface="Wingdings" panose="05000000000000000000" pitchFamily="2" charset="2"/>
              </a:rPr>
              <a:t>SQRT(4,351*10^-24) = 2,09 *10^-12 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>
                <a:sym typeface="Wingdings" panose="05000000000000000000" pitchFamily="2" charset="2"/>
              </a:rPr>
              <a:t>2,09 *10^-12 M * 1 liter = 2,09 *10^-12 mol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>
                <a:sym typeface="Wingdings" panose="05000000000000000000" pitchFamily="2" charset="2"/>
              </a:rPr>
              <a:t>2,09 *10^-12 mol * molecuulgewicht </a:t>
            </a:r>
            <a:r>
              <a:rPr lang="nl-NL" baseline="0" dirty="0" err="1" smtClean="0">
                <a:sym typeface="Wingdings" panose="05000000000000000000" pitchFamily="2" charset="2"/>
              </a:rPr>
              <a:t>CaO</a:t>
            </a:r>
            <a:r>
              <a:rPr lang="nl-NL" baseline="0" dirty="0" smtClean="0">
                <a:sym typeface="Wingdings" panose="05000000000000000000" pitchFamily="2" charset="2"/>
              </a:rPr>
              <a:t> = gram </a:t>
            </a:r>
            <a:r>
              <a:rPr lang="nl-NL" baseline="0" dirty="0" err="1" smtClean="0">
                <a:sym typeface="Wingdings" panose="05000000000000000000" pitchFamily="2" charset="2"/>
              </a:rPr>
              <a:t>CaO</a:t>
            </a:r>
            <a:endParaRPr lang="nl-NL" baseline="0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>
                <a:sym typeface="Wingdings" panose="05000000000000000000" pitchFamily="2" charset="2"/>
              </a:rPr>
              <a:t>2,09 *10^-12 * 56,08 = 1,17 * 10^-10 gram </a:t>
            </a:r>
            <a:r>
              <a:rPr lang="nl-NL" baseline="0" dirty="0" err="1" smtClean="0">
                <a:sym typeface="Wingdings" panose="05000000000000000000" pitchFamily="2" charset="2"/>
              </a:rPr>
              <a:t>CaO</a:t>
            </a:r>
            <a:endParaRPr lang="nl-NL" baseline="0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79764-9F5A-4CD1-AC27-081B8E836A3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4830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EF6F1-F8CB-4D71-94B8-B097256E8D5A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7703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EF6F1-F8CB-4D71-94B8-B097256E8D5A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755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01DD6-9F68-40A3-9A00-EB7DECA3C01C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616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EF6F1-F8CB-4D71-94B8-B097256E8D5A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7485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EF6F1-F8CB-4D71-94B8-B097256E8D5A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0259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EF6F1-F8CB-4D71-94B8-B097256E8D5A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1064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EF6F1-F8CB-4D71-94B8-B097256E8D5A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978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EF6F1-F8CB-4D71-94B8-B097256E8D5A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4177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EF6F1-F8CB-4D71-94B8-B097256E8D5A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2275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EF6F1-F8CB-4D71-94B8-B097256E8D5A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376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CH3COOH + H2O </a:t>
            </a:r>
            <a:r>
              <a:rPr lang="nl-NL" dirty="0" smtClean="0">
                <a:sym typeface="Wingdings" panose="05000000000000000000" pitchFamily="2" charset="2"/>
              </a:rPr>
              <a:t> CH3COO</a:t>
            </a:r>
            <a:r>
              <a:rPr lang="nl-NL" baseline="30000" dirty="0" smtClean="0">
                <a:sym typeface="Wingdings" panose="05000000000000000000" pitchFamily="2" charset="2"/>
              </a:rPr>
              <a:t>-</a:t>
            </a:r>
            <a:r>
              <a:rPr lang="nl-NL" baseline="0" dirty="0" smtClean="0">
                <a:sym typeface="Wingdings" panose="05000000000000000000" pitchFamily="2" charset="2"/>
              </a:rPr>
              <a:t> + H3O</a:t>
            </a:r>
            <a:r>
              <a:rPr lang="nl-NL" baseline="30000" dirty="0" smtClean="0">
                <a:sym typeface="Wingdings" panose="05000000000000000000" pitchFamily="2" charset="2"/>
              </a:rPr>
              <a:t>+ </a:t>
            </a:r>
            <a:r>
              <a:rPr lang="nl-NL" baseline="0" dirty="0" smtClean="0">
                <a:sym typeface="Wingdings" panose="05000000000000000000" pitchFamily="2" charset="2"/>
              </a:rPr>
              <a:t> </a:t>
            </a:r>
          </a:p>
          <a:p>
            <a:r>
              <a:rPr lang="nl-NL" baseline="0" dirty="0" err="1" smtClean="0">
                <a:sym typeface="Wingdings" panose="05000000000000000000" pitchFamily="2" charset="2"/>
              </a:rPr>
              <a:t>aA</a:t>
            </a:r>
            <a:r>
              <a:rPr lang="nl-NL" baseline="0" dirty="0" smtClean="0">
                <a:sym typeface="Wingdings" panose="05000000000000000000" pitchFamily="2" charset="2"/>
              </a:rPr>
              <a:t> + </a:t>
            </a:r>
            <a:r>
              <a:rPr lang="nl-NL" baseline="0" dirty="0" err="1" smtClean="0">
                <a:sym typeface="Wingdings" panose="05000000000000000000" pitchFamily="2" charset="2"/>
              </a:rPr>
              <a:t>bB</a:t>
            </a:r>
            <a:r>
              <a:rPr lang="nl-NL" baseline="0" dirty="0" smtClean="0">
                <a:sym typeface="Wingdings" panose="05000000000000000000" pitchFamily="2" charset="2"/>
              </a:rPr>
              <a:t> </a:t>
            </a:r>
            <a:r>
              <a:rPr lang="nl-NL" baseline="0" dirty="0" err="1" smtClean="0">
                <a:sym typeface="Wingdings" panose="05000000000000000000" pitchFamily="2" charset="2"/>
              </a:rPr>
              <a:t>cC</a:t>
            </a:r>
            <a:r>
              <a:rPr lang="nl-NL" baseline="0" dirty="0" smtClean="0">
                <a:sym typeface="Wingdings" panose="05000000000000000000" pitchFamily="2" charset="2"/>
              </a:rPr>
              <a:t> + </a:t>
            </a:r>
            <a:r>
              <a:rPr lang="nl-NL" baseline="0" dirty="0" err="1" smtClean="0">
                <a:sym typeface="Wingdings" panose="05000000000000000000" pitchFamily="2" charset="2"/>
              </a:rPr>
              <a:t>dD</a:t>
            </a:r>
            <a:r>
              <a:rPr lang="nl-NL" baseline="0" dirty="0" smtClean="0">
                <a:sym typeface="Wingdings" panose="05000000000000000000" pitchFamily="2" charset="2"/>
              </a:rPr>
              <a:t> </a:t>
            </a:r>
            <a:r>
              <a:rPr lang="nl-NL" baseline="0" dirty="0" err="1" smtClean="0">
                <a:sym typeface="Wingdings" panose="05000000000000000000" pitchFamily="2" charset="2"/>
              </a:rPr>
              <a:t>Keq</a:t>
            </a:r>
            <a:r>
              <a:rPr lang="nl-NL" baseline="0" dirty="0" smtClean="0">
                <a:sym typeface="Wingdings" panose="05000000000000000000" pitchFamily="2" charset="2"/>
              </a:rPr>
              <a:t>= [C]</a:t>
            </a:r>
            <a:r>
              <a:rPr lang="nl-NL" baseline="30000" dirty="0" smtClean="0">
                <a:sym typeface="Wingdings" panose="05000000000000000000" pitchFamily="2" charset="2"/>
              </a:rPr>
              <a:t>c</a:t>
            </a:r>
            <a:r>
              <a:rPr lang="nl-NL" baseline="0" dirty="0" smtClean="0">
                <a:sym typeface="Wingdings" panose="05000000000000000000" pitchFamily="2" charset="2"/>
              </a:rPr>
              <a:t> * [D]</a:t>
            </a:r>
            <a:r>
              <a:rPr lang="nl-NL" baseline="30000" dirty="0" smtClean="0">
                <a:sym typeface="Wingdings" panose="05000000000000000000" pitchFamily="2" charset="2"/>
              </a:rPr>
              <a:t>d</a:t>
            </a:r>
            <a:r>
              <a:rPr lang="nl-NL" baseline="0" dirty="0" smtClean="0">
                <a:sym typeface="Wingdings" panose="05000000000000000000" pitchFamily="2" charset="2"/>
              </a:rPr>
              <a:t> / [A]</a:t>
            </a:r>
            <a:r>
              <a:rPr lang="nl-NL" baseline="30000" dirty="0" smtClean="0">
                <a:sym typeface="Wingdings" panose="05000000000000000000" pitchFamily="2" charset="2"/>
              </a:rPr>
              <a:t>a</a:t>
            </a:r>
            <a:r>
              <a:rPr lang="nl-NL" baseline="0" dirty="0" smtClean="0">
                <a:sym typeface="Wingdings" panose="05000000000000000000" pitchFamily="2" charset="2"/>
              </a:rPr>
              <a:t> * [B]</a:t>
            </a:r>
            <a:r>
              <a:rPr lang="nl-NL" baseline="30000" dirty="0" smtClean="0">
                <a:sym typeface="Wingdings" panose="05000000000000000000" pitchFamily="2" charset="2"/>
              </a:rPr>
              <a:t>b</a:t>
            </a:r>
            <a:r>
              <a:rPr lang="nl-NL" baseline="0" dirty="0" smtClean="0">
                <a:sym typeface="Wingdings" panose="05000000000000000000" pitchFamily="2" charset="2"/>
              </a:rPr>
              <a:t> </a:t>
            </a:r>
          </a:p>
          <a:p>
            <a:r>
              <a:rPr lang="nl-NL" baseline="0" dirty="0" smtClean="0"/>
              <a:t>Ka = [CH3COO-] * [ H3O+] / [CH3COOH]</a:t>
            </a:r>
          </a:p>
          <a:p>
            <a:endParaRPr lang="nl-NL" baseline="0" dirty="0" smtClean="0"/>
          </a:p>
          <a:p>
            <a:r>
              <a:rPr lang="nl-NL" baseline="0" dirty="0" smtClean="0"/>
              <a:t>Ka = 5,8 * 10^-5</a:t>
            </a:r>
          </a:p>
          <a:p>
            <a:r>
              <a:rPr lang="nl-NL" baseline="0" dirty="0" err="1" smtClean="0"/>
              <a:t>pKa</a:t>
            </a:r>
            <a:r>
              <a:rPr lang="nl-NL" baseline="0" dirty="0" smtClean="0"/>
              <a:t> = -log ( 5,8 * 10^-5)</a:t>
            </a:r>
          </a:p>
          <a:p>
            <a:endParaRPr lang="nl-NL" baseline="0" dirty="0" smtClean="0"/>
          </a:p>
          <a:p>
            <a:r>
              <a:rPr lang="nl-NL" baseline="0" dirty="0" smtClean="0"/>
              <a:t>Kb = 10^-14 / Ka</a:t>
            </a:r>
          </a:p>
          <a:p>
            <a:endParaRPr lang="nl-NL" baseline="0" dirty="0" smtClean="0"/>
          </a:p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79764-9F5A-4CD1-AC27-081B8E836A37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391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8-12-2020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022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8-12-2020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526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8-12-2020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62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8-12-2020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471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8-12-2020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443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8-12-2020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021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8-12-2020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367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8-12-2020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666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8-12-2020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80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8-12-2020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138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8-12-2020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980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C40CA-2588-4717-94B8-7AB04DF1E5C0}" type="datetimeFigureOut">
              <a:rPr lang="nl-NL" smtClean="0"/>
              <a:t>8-12-2020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578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Chemie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390912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Chemische evenwichten</a:t>
            </a:r>
          </a:p>
          <a:p>
            <a:r>
              <a:rPr lang="nl-NL" sz="2000" dirty="0"/>
              <a:t>week </a:t>
            </a:r>
            <a:r>
              <a:rPr lang="nl-NL" sz="2000" dirty="0" smtClean="0"/>
              <a:t>4</a:t>
            </a:r>
            <a:r>
              <a:rPr lang="nl-NL" sz="2000" dirty="0" smtClean="0">
                <a:cs typeface="Calibri"/>
              </a:rPr>
              <a:t>: </a:t>
            </a:r>
          </a:p>
          <a:p>
            <a:r>
              <a:rPr lang="nl-NL" sz="2000" dirty="0" smtClean="0">
                <a:cs typeface="Calibri"/>
              </a:rPr>
              <a:t>Evenwichtsreacties</a:t>
            </a:r>
          </a:p>
          <a:p>
            <a:r>
              <a:rPr lang="nl-NL" sz="2000" dirty="0" smtClean="0">
                <a:cs typeface="Calibri"/>
              </a:rPr>
              <a:t>Zuren en basen</a:t>
            </a:r>
            <a:endParaRPr lang="nl-NL" sz="2000" dirty="0"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5473" y="5500702"/>
            <a:ext cx="4209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Docent: 	dr. Anita Spanjer - van Dijk</a:t>
            </a:r>
          </a:p>
          <a:p>
            <a:r>
              <a:rPr lang="nl-NL" dirty="0"/>
              <a:t>	a.i.r.spanjer-van.dijk@pl.hanze.nl</a:t>
            </a:r>
          </a:p>
          <a:p>
            <a:r>
              <a:rPr lang="nl-NL" dirty="0"/>
              <a:t>	D 0.109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D04C-8419-4503-BDB5-3108DD0373B9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0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Sterk versus zwak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6733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Sterke zuren:	zuren die </a:t>
            </a:r>
            <a:r>
              <a:rPr lang="nl-NL" sz="2000" b="1" dirty="0"/>
              <a:t>volledig dissociëren</a:t>
            </a:r>
            <a:endParaRPr lang="nl-NL" sz="2000" dirty="0"/>
          </a:p>
          <a:p>
            <a:pPr>
              <a:buNone/>
            </a:pPr>
            <a:r>
              <a:rPr lang="nl-NL" sz="2000" dirty="0"/>
              <a:t>			reactievergelijking: enkele pijl (volledig verlopende reactie)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Zwakke zuren:	zuren die dissociëren tot een </a:t>
            </a:r>
            <a:r>
              <a:rPr lang="nl-NL" sz="2000" b="1" dirty="0"/>
              <a:t>evenwichtssituatie</a:t>
            </a:r>
            <a:endParaRPr lang="nl-NL" sz="2000" dirty="0"/>
          </a:p>
          <a:p>
            <a:pPr>
              <a:buNone/>
            </a:pPr>
            <a:r>
              <a:rPr lang="nl-NL" sz="2000" dirty="0"/>
              <a:t>			reactievergelijking: dubbele pijl (evenwichtsreactie)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Sterke basen:	basen die </a:t>
            </a:r>
            <a:r>
              <a:rPr lang="nl-NL" sz="2000" b="1" dirty="0"/>
              <a:t>volledig reageren</a:t>
            </a:r>
            <a:endParaRPr lang="nl-NL" sz="2000" dirty="0"/>
          </a:p>
          <a:p>
            <a:pPr>
              <a:buNone/>
            </a:pPr>
            <a:r>
              <a:rPr lang="nl-NL" sz="2000" dirty="0"/>
              <a:t>			reactievergelijking: enkele pijl (volledig verlopende reactie)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Zwakke basen:	basen die reageren tot een </a:t>
            </a:r>
            <a:r>
              <a:rPr lang="nl-NL" sz="2000" b="1" dirty="0"/>
              <a:t>evenwichtssituatie</a:t>
            </a:r>
            <a:endParaRPr lang="nl-NL" sz="2000" dirty="0"/>
          </a:p>
          <a:p>
            <a:pPr>
              <a:buNone/>
            </a:pPr>
            <a:r>
              <a:rPr lang="nl-NL" sz="2000" dirty="0"/>
              <a:t>			reactievergelijking: dubbele pijl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E3D4-5D5A-4621-8374-0ABEF616CC20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17410" name="Picture 2" descr="C:\Users\Jessica\AppData\Local\Microsoft\Windows\Temporary Internet Files\Content.IE5\57AD0QH0\MC90032064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120" y="114634"/>
            <a:ext cx="871726" cy="1000982"/>
          </a:xfrm>
          <a:prstGeom prst="rect">
            <a:avLst/>
          </a:prstGeom>
          <a:noFill/>
        </p:spPr>
      </p:pic>
      <p:pic>
        <p:nvPicPr>
          <p:cNvPr id="17411" name="Picture 3" descr="C:\Users\Jessica\AppData\Local\Microsoft\Windows\Temporary Internet Files\Content.IE5\8AM6IEFI\MC90007875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64352" y="1"/>
            <a:ext cx="1135086" cy="10863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050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>
                <a:latin typeface="Arial" pitchFamily="34" charset="0"/>
                <a:cs typeface="Arial" pitchFamily="34" charset="0"/>
              </a:rPr>
              <a:t>Sterke en zwakke zuren/basen</a:t>
            </a:r>
            <a:endParaRPr lang="nl-N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Zuur of base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concentratie		hoeveelheid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stof (gram/L of mol/L)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Zuur of base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sterkte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		</a:t>
            </a:r>
            <a:r>
              <a:rPr lang="nl-NL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nl-NL" sz="1600" b="1" dirty="0" smtClean="0">
                <a:latin typeface="Arial" pitchFamily="34" charset="0"/>
                <a:cs typeface="Arial" pitchFamily="34" charset="0"/>
              </a:rPr>
              <a:t>mate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van dissociatie</a:t>
            </a:r>
          </a:p>
          <a:p>
            <a:pPr>
              <a:buNone/>
            </a:pPr>
            <a:endParaRPr lang="nl-NL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b="1" dirty="0">
                <a:latin typeface="Arial" pitchFamily="34" charset="0"/>
                <a:cs typeface="Arial" pitchFamily="34" charset="0"/>
              </a:rPr>
              <a:t>Sterke</a:t>
            </a:r>
            <a:r>
              <a:rPr lang="nl-NL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zuren en basen dissociëren geheel (enkele pijl)</a:t>
            </a:r>
          </a:p>
          <a:p>
            <a:pPr>
              <a:buNone/>
            </a:pP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HCl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l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			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</a:t>
            </a:r>
            <a:r>
              <a:rPr lang="nl-NL" sz="16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Cl</a:t>
            </a:r>
            <a:r>
              <a:rPr lang="nl-NL" sz="1600" b="1" baseline="30000" dirty="0">
                <a:latin typeface="Arial" pitchFamily="34" charset="0"/>
                <a:cs typeface="Arial" pitchFamily="34" charset="0"/>
              </a:rPr>
              <a:t>-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nl-NL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NaOH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aq)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			Na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OH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-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b="1" dirty="0">
                <a:latin typeface="Arial" pitchFamily="34" charset="0"/>
                <a:cs typeface="Arial" pitchFamily="34" charset="0"/>
              </a:rPr>
              <a:t>Zwakke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zuren en basen dissociëren gedeeltelijk, er is een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dynamisch evenwicht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(dubbele pijl)</a:t>
            </a:r>
            <a:endParaRPr lang="nl-NL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CH</a:t>
            </a:r>
            <a:r>
              <a:rPr lang="nl-NL" sz="1600" baseline="-250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COOH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l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		CH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COO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-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		</a:t>
            </a:r>
          </a:p>
          <a:p>
            <a:pPr>
              <a:buNone/>
            </a:pP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nl-NL" sz="1600" baseline="-250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CO</a:t>
            </a:r>
            <a:r>
              <a:rPr lang="nl-NL" sz="1600" baseline="-250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l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		</a:t>
            </a:r>
            <a:r>
              <a:rPr lang="nl-NL" sz="1600" dirty="0" smtClean="0">
                <a:latin typeface="Arial" pitchFamily="34" charset="0"/>
                <a:cs typeface="Arial" pitchFamily="34" charset="0"/>
              </a:rPr>
              <a:t>	HCO</a:t>
            </a:r>
            <a:r>
              <a:rPr lang="nl-NL" sz="16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nl-NL" sz="1600" baseline="30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nl-NL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	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NH</a:t>
            </a:r>
            <a:r>
              <a:rPr lang="nl-NL" sz="1600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l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			NH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nl-NL" sz="16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OH</a:t>
            </a:r>
            <a:r>
              <a:rPr lang="nl-NL" sz="1600" b="1" baseline="30000" dirty="0">
                <a:latin typeface="Arial" pitchFamily="34" charset="0"/>
                <a:cs typeface="Arial" pitchFamily="34" charset="0"/>
              </a:rPr>
              <a:t>-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	</a:t>
            </a:r>
            <a:endParaRPr lang="nl-NL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8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8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11"/>
          <p:cNvGrpSpPr/>
          <p:nvPr/>
        </p:nvGrpSpPr>
        <p:grpSpPr>
          <a:xfrm flipV="1">
            <a:off x="3352767" y="4988102"/>
            <a:ext cx="814408" cy="109530"/>
            <a:chOff x="3186088" y="4286256"/>
            <a:chExt cx="814408" cy="10953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214678" y="4395786"/>
              <a:ext cx="7858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3186088" y="4286256"/>
              <a:ext cx="7858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2"/>
          <p:cNvGrpSpPr/>
          <p:nvPr/>
        </p:nvGrpSpPr>
        <p:grpSpPr>
          <a:xfrm flipV="1">
            <a:off x="3338472" y="5298615"/>
            <a:ext cx="814408" cy="109530"/>
            <a:chOff x="3190857" y="4614858"/>
            <a:chExt cx="814408" cy="10953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219447" y="4724388"/>
              <a:ext cx="7858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3190857" y="4614858"/>
              <a:ext cx="7858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3"/>
          <p:cNvGrpSpPr/>
          <p:nvPr/>
        </p:nvGrpSpPr>
        <p:grpSpPr>
          <a:xfrm flipV="1">
            <a:off x="3338472" y="5933559"/>
            <a:ext cx="814408" cy="109530"/>
            <a:chOff x="3190858" y="5186362"/>
            <a:chExt cx="814408" cy="10953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219448" y="5295892"/>
              <a:ext cx="7858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3190858" y="5186362"/>
              <a:ext cx="7858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/>
          <p:nvPr/>
        </p:nvCxnSpPr>
        <p:spPr>
          <a:xfrm flipV="1">
            <a:off x="2878719" y="3125435"/>
            <a:ext cx="78581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878719" y="3234965"/>
            <a:ext cx="785818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78719" y="3387381"/>
            <a:ext cx="78581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78719" y="3496911"/>
            <a:ext cx="785818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52874" y="3618549"/>
            <a:ext cx="225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verwaarloosbaar klein</a:t>
            </a:r>
          </a:p>
        </p:txBody>
      </p:sp>
    </p:spTree>
    <p:extLst>
      <p:ext uri="{BB962C8B-B14F-4D97-AF65-F5344CB8AC3E}">
        <p14:creationId xmlns:p14="http://schemas.microsoft.com/office/powerpoint/2010/main" val="85943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Oefening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Schrijf de reactievergelijking op voor:</a:t>
            </a:r>
          </a:p>
          <a:p>
            <a:pPr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de dissociatie van het zwakke zuur mierenzuur (HCOOH) in water </a:t>
            </a:r>
          </a:p>
          <a:p>
            <a:pPr>
              <a:buFontTx/>
              <a:buChar char="-"/>
            </a:pPr>
            <a:r>
              <a:rPr lang="nl-NL" sz="2000" dirty="0"/>
              <a:t>de dissociatie van de sterke base natronloog (</a:t>
            </a:r>
            <a:r>
              <a:rPr lang="nl-NL" sz="2000" dirty="0" err="1"/>
              <a:t>NaOH</a:t>
            </a:r>
            <a:r>
              <a:rPr lang="nl-NL" sz="2000" dirty="0"/>
              <a:t>) in water</a:t>
            </a:r>
          </a:p>
          <a:p>
            <a:pPr>
              <a:buFontTx/>
              <a:buChar char="-"/>
            </a:pPr>
            <a:r>
              <a:rPr lang="nl-NL" sz="2000" dirty="0"/>
              <a:t>de dissociatie van het sterke zuur zoutzuur (</a:t>
            </a:r>
            <a:r>
              <a:rPr lang="nl-NL" sz="2000" dirty="0" err="1"/>
              <a:t>HCl</a:t>
            </a:r>
            <a:r>
              <a:rPr lang="nl-NL" sz="2000" dirty="0"/>
              <a:t>) in water</a:t>
            </a:r>
          </a:p>
          <a:p>
            <a:pPr>
              <a:buFontTx/>
              <a:buChar char="-"/>
            </a:pPr>
            <a:r>
              <a:rPr lang="nl-NL" sz="2000" dirty="0"/>
              <a:t>de verbranding van het zwakke zuur aspirine (</a:t>
            </a:r>
            <a:r>
              <a:rPr lang="nl-NL" sz="2000"/>
              <a:t>C</a:t>
            </a:r>
            <a:r>
              <a:rPr lang="nl-NL" sz="2000" baseline="-25000"/>
              <a:t>9</a:t>
            </a:r>
            <a:r>
              <a:rPr lang="nl-NL" sz="2000"/>
              <a:t>H</a:t>
            </a:r>
            <a:r>
              <a:rPr lang="nl-NL" sz="2000" baseline="-25000"/>
              <a:t>8</a:t>
            </a:r>
            <a:r>
              <a:rPr lang="nl-NL" sz="2000"/>
              <a:t>O</a:t>
            </a:r>
            <a:r>
              <a:rPr lang="nl-NL" sz="2000" baseline="-25000"/>
              <a:t>4</a:t>
            </a:r>
            <a:r>
              <a:rPr lang="nl-NL" sz="2000"/>
              <a:t>)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de reactie van het zwakke zuur H</a:t>
            </a:r>
            <a:r>
              <a:rPr lang="nl-NL" sz="2000" baseline="-25000" dirty="0"/>
              <a:t>2</a:t>
            </a:r>
            <a:r>
              <a:rPr lang="nl-NL" sz="2000" dirty="0"/>
              <a:t>CO</a:t>
            </a:r>
            <a:r>
              <a:rPr lang="nl-NL" sz="2000" baseline="-25000" dirty="0"/>
              <a:t>3 </a:t>
            </a:r>
            <a:r>
              <a:rPr lang="nl-NL" sz="2000" dirty="0"/>
              <a:t>met water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E3D4-5D5A-4621-8374-0ABEF616CC20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003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De zuurconstante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251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nl-NL" sz="2000" dirty="0"/>
              <a:t>De dissociatie van een zwak zuur is een evenwichtsreactie.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Het is mogelijk hier een evenwichtsvoorwaarde op te stellen: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		HA + H</a:t>
            </a:r>
            <a:r>
              <a:rPr lang="nl-NL" sz="2000" baseline="-25000" dirty="0"/>
              <a:t>2</a:t>
            </a:r>
            <a:r>
              <a:rPr lang="nl-NL" sz="2000" dirty="0"/>
              <a:t>O		A</a:t>
            </a:r>
            <a:r>
              <a:rPr lang="nl-NL" sz="2000" baseline="30000" dirty="0"/>
              <a:t>-</a:t>
            </a:r>
            <a:r>
              <a:rPr lang="nl-NL" sz="2000" dirty="0"/>
              <a:t> + H</a:t>
            </a:r>
            <a:r>
              <a:rPr lang="nl-NL" sz="2000" baseline="-25000" dirty="0"/>
              <a:t>3</a:t>
            </a:r>
            <a:r>
              <a:rPr lang="nl-NL" sz="2000" dirty="0"/>
              <a:t>O</a:t>
            </a:r>
            <a:r>
              <a:rPr lang="nl-NL" sz="2000" baseline="30000" dirty="0"/>
              <a:t>+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		Ka =	</a:t>
            </a:r>
            <a:r>
              <a:rPr lang="nl-NL" sz="2000" u="sng" dirty="0"/>
              <a:t>[A</a:t>
            </a:r>
            <a:r>
              <a:rPr lang="nl-NL" sz="2000" u="sng" baseline="30000" dirty="0"/>
              <a:t>-</a:t>
            </a:r>
            <a:r>
              <a:rPr lang="nl-NL" sz="2000" u="sng" dirty="0"/>
              <a:t>][H</a:t>
            </a:r>
            <a:r>
              <a:rPr lang="nl-NL" sz="2000" u="sng" baseline="-25000" dirty="0"/>
              <a:t>3</a:t>
            </a:r>
            <a:r>
              <a:rPr lang="nl-NL" sz="2000" u="sng" dirty="0"/>
              <a:t>O</a:t>
            </a:r>
            <a:r>
              <a:rPr lang="nl-NL" sz="2000" u="sng" baseline="30000" dirty="0"/>
              <a:t>+</a:t>
            </a:r>
            <a:r>
              <a:rPr lang="nl-NL" sz="2000" u="sng" dirty="0"/>
              <a:t>]</a:t>
            </a:r>
            <a:endParaRPr lang="nl-NL" sz="2000" dirty="0"/>
          </a:p>
          <a:p>
            <a:pPr>
              <a:buNone/>
            </a:pPr>
            <a:r>
              <a:rPr lang="nl-NL" sz="2000" dirty="0"/>
              <a:t>			 [HA][H</a:t>
            </a:r>
            <a:r>
              <a:rPr lang="nl-NL" sz="2000" baseline="-25000" dirty="0"/>
              <a:t>2</a:t>
            </a:r>
            <a:r>
              <a:rPr lang="nl-NL" sz="2000" dirty="0"/>
              <a:t>O]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	zuurconstante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Ka: hoe groter de Ka, des te sterker het zuur</a:t>
            </a:r>
          </a:p>
          <a:p>
            <a:pPr>
              <a:buNone/>
            </a:pPr>
            <a:r>
              <a:rPr lang="nl-NL" sz="2000" dirty="0"/>
              <a:t>pKa = - log Ka 		Ka = 10</a:t>
            </a:r>
            <a:r>
              <a:rPr lang="nl-NL" sz="2000" baseline="30000" dirty="0"/>
              <a:t>-pKa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E3D4-5D5A-4621-8374-0ABEF616CC20}" type="slidenum">
              <a:rPr lang="nl-NL" smtClean="0"/>
              <a:pPr/>
              <a:t>13</a:t>
            </a:fld>
            <a:endParaRPr lang="nl-NL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11824" y="3212976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511824" y="3299012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00800" y="4257655"/>
            <a:ext cx="576064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99656" y="4221088"/>
            <a:ext cx="72008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55840" y="5949280"/>
            <a:ext cx="151216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13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De baseconstante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251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nl-NL" sz="2000" dirty="0"/>
              <a:t>De dissociatie van een zwakke base is ook een evenwichtsreactie.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Het is mogelijk hier een evenwichtsvoorwaarde op te stellen: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		B + H</a:t>
            </a:r>
            <a:r>
              <a:rPr lang="nl-NL" sz="2000" baseline="-25000" dirty="0"/>
              <a:t>2</a:t>
            </a:r>
            <a:r>
              <a:rPr lang="nl-NL" sz="2000" dirty="0"/>
              <a:t>O			BH</a:t>
            </a:r>
            <a:r>
              <a:rPr lang="nl-NL" sz="2000" baseline="30000" dirty="0"/>
              <a:t>+</a:t>
            </a:r>
            <a:r>
              <a:rPr lang="nl-NL" sz="2000" dirty="0"/>
              <a:t> + OH</a:t>
            </a:r>
            <a:r>
              <a:rPr lang="nl-NL" sz="2000" baseline="30000" dirty="0"/>
              <a:t>-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		Kb =	</a:t>
            </a:r>
            <a:r>
              <a:rPr lang="nl-NL" sz="2000" u="sng" dirty="0"/>
              <a:t>[BH</a:t>
            </a:r>
            <a:r>
              <a:rPr lang="nl-NL" sz="2000" u="sng" baseline="30000" dirty="0"/>
              <a:t>+</a:t>
            </a:r>
            <a:r>
              <a:rPr lang="nl-NL" sz="2000" u="sng" dirty="0"/>
              <a:t>][OH</a:t>
            </a:r>
            <a:r>
              <a:rPr lang="nl-NL" sz="2000" u="sng" baseline="30000" dirty="0"/>
              <a:t>-</a:t>
            </a:r>
            <a:r>
              <a:rPr lang="nl-NL" sz="2000" u="sng" dirty="0"/>
              <a:t>]</a:t>
            </a:r>
            <a:endParaRPr lang="nl-NL" sz="2000" dirty="0"/>
          </a:p>
          <a:p>
            <a:pPr>
              <a:buNone/>
            </a:pPr>
            <a:r>
              <a:rPr lang="nl-NL" sz="2000" dirty="0"/>
              <a:t>			 [BH][H</a:t>
            </a:r>
            <a:r>
              <a:rPr lang="nl-NL" sz="2000" baseline="-25000" dirty="0"/>
              <a:t>2</a:t>
            </a:r>
            <a:r>
              <a:rPr lang="nl-NL" sz="2000" dirty="0"/>
              <a:t>O]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	baseconstante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Kb: hoe groter de Kb, des te sterker de base</a:t>
            </a:r>
          </a:p>
          <a:p>
            <a:pPr>
              <a:buNone/>
            </a:pPr>
            <a:r>
              <a:rPr lang="nl-NL" sz="2000" dirty="0"/>
              <a:t>pKb = - log Kb 		Kb = 10</a:t>
            </a:r>
            <a:r>
              <a:rPr lang="nl-NL" sz="2000" baseline="30000" dirty="0"/>
              <a:t>-pKb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E3D4-5D5A-4621-8374-0ABEF616CC20}" type="slidenum">
              <a:rPr lang="nl-NL" smtClean="0"/>
              <a:pPr/>
              <a:t>14</a:t>
            </a:fld>
            <a:endParaRPr lang="nl-NL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11824" y="3212976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511824" y="3299012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00800" y="4257655"/>
            <a:ext cx="576064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99656" y="4221088"/>
            <a:ext cx="72008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99856" y="5949280"/>
            <a:ext cx="151216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810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>
                <a:latin typeface="Arial" pitchFamily="34" charset="0"/>
                <a:cs typeface="Arial" pitchFamily="34" charset="0"/>
              </a:rPr>
              <a:t>Geconjugeerde zuren en basen</a:t>
            </a:r>
            <a:endParaRPr lang="nl-N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22073"/>
            <a:ext cx="84010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Een zuur kan reageren met een base: er wordt een H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overgedragen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Standaard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zuur-base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reactie:	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HA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    +    </a:t>
            </a:r>
            <a:r>
              <a:rPr lang="nl-NL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BH</a:t>
            </a:r>
            <a:r>
              <a:rPr lang="nl-NL" sz="1600" baseline="300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	+     	</a:t>
            </a:r>
            <a:r>
              <a:rPr lang="nl-NL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nl-NL" sz="1600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				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zuur</a:t>
            </a:r>
            <a:r>
              <a:rPr lang="nl-NL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     </a:t>
            </a:r>
            <a:r>
              <a:rPr lang="nl-NL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	        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geconjugeerd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	       </a:t>
            </a:r>
            <a:r>
              <a:rPr lang="nl-NL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geconjugeerde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							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zuur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nl-NL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base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Een geconjugeerd zuur-base paar is dus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dezelfde stof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, met en zonder H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+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10"/>
          <p:cNvGrpSpPr/>
          <p:nvPr/>
        </p:nvGrpSpPr>
        <p:grpSpPr>
          <a:xfrm flipV="1">
            <a:off x="6381752" y="2319507"/>
            <a:ext cx="671532" cy="109530"/>
            <a:chOff x="5214942" y="2428868"/>
            <a:chExt cx="814408" cy="10953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5243532" y="2538398"/>
              <a:ext cx="7858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5214942" y="2428868"/>
              <a:ext cx="7858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>
            <a:off x="5810248" y="3081500"/>
            <a:ext cx="0" cy="71438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10512" y="3081500"/>
            <a:ext cx="0" cy="71438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10248" y="3795880"/>
            <a:ext cx="2000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24430" y="3081500"/>
            <a:ext cx="0" cy="121444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24430" y="4295946"/>
            <a:ext cx="4572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596462" y="3081500"/>
            <a:ext cx="0" cy="121444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91476" y="3081501"/>
            <a:ext cx="1582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geconjugeerd</a:t>
            </a:r>
          </a:p>
          <a:p>
            <a:pPr algn="ctr"/>
            <a:r>
              <a:rPr lang="nl-NL" dirty="0" err="1"/>
              <a:t>zuur-base</a:t>
            </a:r>
            <a:r>
              <a:rPr lang="nl-NL" dirty="0"/>
              <a:t> paar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29644" y="4283804"/>
            <a:ext cx="29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geconjugeerd </a:t>
            </a:r>
            <a:r>
              <a:rPr lang="nl-NL" dirty="0" err="1"/>
              <a:t>zuur-base</a:t>
            </a:r>
            <a:r>
              <a:rPr lang="nl-NL" dirty="0"/>
              <a:t> paar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32104" y="2492896"/>
            <a:ext cx="136815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/>
          <p:cNvSpPr/>
          <p:nvPr/>
        </p:nvSpPr>
        <p:spPr>
          <a:xfrm>
            <a:off x="8832304" y="2492896"/>
            <a:ext cx="136815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159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6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en02621_08_02"/>
          <p:cNvPicPr>
            <a:picLocks noChangeAspect="1" noChangeArrowheads="1"/>
          </p:cNvPicPr>
          <p:nvPr/>
        </p:nvPicPr>
        <p:blipFill>
          <a:blip r:embed="rId3" cstate="print"/>
          <a:srcRect t="1982"/>
          <a:stretch>
            <a:fillRect/>
          </a:stretch>
        </p:blipFill>
        <p:spPr bwMode="auto">
          <a:xfrm>
            <a:off x="1703512" y="357166"/>
            <a:ext cx="4959366" cy="605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879990" y="754856"/>
            <a:ext cx="4286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11410" y="5935194"/>
            <a:ext cx="4286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889514" y="5367347"/>
            <a:ext cx="42862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89514" y="5269437"/>
            <a:ext cx="4286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879990" y="2026920"/>
            <a:ext cx="4286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79990" y="1929010"/>
            <a:ext cx="42862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44072" y="620688"/>
            <a:ext cx="36724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Hoe zwakker een zuur, des te sterker zijn geconjugeerde base.</a:t>
            </a:r>
          </a:p>
          <a:p>
            <a:endParaRPr lang="nl-NL" dirty="0"/>
          </a:p>
          <a:p>
            <a:r>
              <a:rPr lang="nl-NL" dirty="0"/>
              <a:t>Hoe sterker een base, des te zwakker zijn geconjugeerde zuur.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Hoe groter de Ka van een zuur, des te kleiner de Kb van zijn geconjugeerde base.</a:t>
            </a:r>
          </a:p>
          <a:p>
            <a:endParaRPr lang="nl-NL" dirty="0"/>
          </a:p>
          <a:p>
            <a:r>
              <a:rPr lang="nl-NL" dirty="0"/>
              <a:t>Omrekenen van Ka naar Kb:</a:t>
            </a:r>
          </a:p>
          <a:p>
            <a:endParaRPr lang="nl-NL" dirty="0"/>
          </a:p>
          <a:p>
            <a:r>
              <a:rPr lang="nl-NL" dirty="0"/>
              <a:t>Ka = </a:t>
            </a:r>
            <a:r>
              <a:rPr lang="nl-NL" u="sng" dirty="0"/>
              <a:t>10</a:t>
            </a:r>
            <a:r>
              <a:rPr lang="nl-NL" u="sng" baseline="30000" dirty="0"/>
              <a:t>-14</a:t>
            </a:r>
            <a:endParaRPr lang="nl-NL" baseline="30000" dirty="0"/>
          </a:p>
          <a:p>
            <a:r>
              <a:rPr lang="nl-NL" dirty="0"/>
              <a:t>           Kb</a:t>
            </a:r>
          </a:p>
          <a:p>
            <a:endParaRPr lang="nl-NL" dirty="0"/>
          </a:p>
          <a:p>
            <a:r>
              <a:rPr lang="nl-NL" dirty="0"/>
              <a:t>Kb = </a:t>
            </a:r>
            <a:r>
              <a:rPr lang="nl-NL" u="sng" dirty="0"/>
              <a:t>10</a:t>
            </a:r>
            <a:r>
              <a:rPr lang="nl-NL" u="sng" baseline="30000" dirty="0"/>
              <a:t>-14</a:t>
            </a:r>
          </a:p>
          <a:p>
            <a:r>
              <a:rPr lang="nl-NL" dirty="0"/>
              <a:t>           Ka	</a:t>
            </a:r>
          </a:p>
          <a:p>
            <a:endParaRPr lang="nl-NL" dirty="0"/>
          </a:p>
          <a:p>
            <a:r>
              <a:rPr lang="nl-NL" dirty="0"/>
              <a:t>Controle:     Ka </a:t>
            </a:r>
            <a:r>
              <a:rPr lang="nl-NL" dirty="0">
                <a:latin typeface="Calibri"/>
              </a:rPr>
              <a:t>· Kb = 10</a:t>
            </a:r>
            <a:r>
              <a:rPr lang="nl-NL" baseline="30000" dirty="0">
                <a:latin typeface="Calibri"/>
              </a:rPr>
              <a:t>-14</a:t>
            </a:r>
            <a:endParaRPr lang="nl-NL" baseline="30000" dirty="0"/>
          </a:p>
          <a:p>
            <a:r>
              <a:rPr lang="nl-N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7918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>
                <a:latin typeface="Arial" pitchFamily="34" charset="0"/>
                <a:cs typeface="Arial" pitchFamily="34" charset="0"/>
              </a:rPr>
              <a:t>Water</a:t>
            </a:r>
            <a:endParaRPr lang="nl-N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863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Water is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amfiprotisch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en ondergaat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auto-ionisatie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l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l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			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nl-NL" sz="1600" baseline="-250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nl-NL" sz="1600" baseline="300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 err="1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</a:t>
            </a:r>
            <a:r>
              <a:rPr lang="nl-NL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OH</a:t>
            </a:r>
            <a:r>
              <a:rPr lang="nl-NL" sz="1600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 err="1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Puur water bij kamertemperatuur (25 °C):	[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nl-NL" sz="1600" baseline="-250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nl-NL" sz="1600" baseline="300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]	= 1,0 </a:t>
            </a:r>
            <a:r>
              <a:rPr lang="nl-NL" sz="1600" dirty="0">
                <a:latin typeface="Arial" pitchFamily="34" charset="0"/>
                <a:cs typeface="Arial" pitchFamily="34" charset="0"/>
                <a:sym typeface="Wingdings"/>
              </a:rPr>
              <a:t> 10</a:t>
            </a:r>
            <a:r>
              <a:rPr lang="nl-NL" sz="1600" baseline="30000" dirty="0">
                <a:latin typeface="Arial" pitchFamily="34" charset="0"/>
                <a:cs typeface="Arial" pitchFamily="34" charset="0"/>
                <a:sym typeface="Wingdings"/>
              </a:rPr>
              <a:t>-7</a:t>
            </a:r>
            <a:r>
              <a:rPr lang="nl-NL" sz="1600" dirty="0">
                <a:latin typeface="Arial" pitchFamily="34" charset="0"/>
                <a:cs typeface="Arial" pitchFamily="34" charset="0"/>
                <a:sym typeface="Wingdings"/>
              </a:rPr>
              <a:t> M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  <a:sym typeface="Wingdings"/>
              </a:rPr>
              <a:t>					</a:t>
            </a:r>
            <a:r>
              <a:rPr lang="nl-NL" sz="1600" dirty="0" smtClean="0">
                <a:latin typeface="Arial" pitchFamily="34" charset="0"/>
                <a:cs typeface="Arial" pitchFamily="34" charset="0"/>
                <a:sym typeface="Wingdings"/>
              </a:rPr>
              <a:t>[</a:t>
            </a:r>
            <a:r>
              <a:rPr lang="nl-NL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OH</a:t>
            </a:r>
            <a:r>
              <a:rPr lang="nl-NL" sz="1600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-</a:t>
            </a:r>
            <a:r>
              <a:rPr lang="nl-NL" sz="1600" dirty="0">
                <a:latin typeface="Arial" pitchFamily="34" charset="0"/>
                <a:cs typeface="Arial" pitchFamily="34" charset="0"/>
                <a:sym typeface="Wingdings"/>
              </a:rPr>
              <a:t>]	= 1,0  10</a:t>
            </a:r>
            <a:r>
              <a:rPr lang="nl-NL" sz="1600" baseline="30000" dirty="0">
                <a:latin typeface="Arial" pitchFamily="34" charset="0"/>
                <a:cs typeface="Arial" pitchFamily="34" charset="0"/>
                <a:sym typeface="Wingdings"/>
              </a:rPr>
              <a:t>-7</a:t>
            </a:r>
            <a:r>
              <a:rPr lang="nl-NL" sz="1600" dirty="0">
                <a:latin typeface="Arial" pitchFamily="34" charset="0"/>
                <a:cs typeface="Arial" pitchFamily="34" charset="0"/>
                <a:sym typeface="Wingdings"/>
              </a:rPr>
              <a:t> M</a:t>
            </a: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Het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ion product van water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:        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nl-NL" sz="1600" baseline="-25000" dirty="0" err="1">
                <a:latin typeface="Arial" pitchFamily="34" charset="0"/>
                <a:cs typeface="Arial" pitchFamily="34" charset="0"/>
              </a:rPr>
              <a:t>w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 	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= [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nl-NL" sz="1600" baseline="-250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nl-NL" sz="1600" baseline="300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][</a:t>
            </a:r>
            <a:r>
              <a:rPr lang="nl-NL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OH</a:t>
            </a:r>
            <a:r>
              <a:rPr lang="nl-NL" sz="1600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]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  (waterconstante)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		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	= 1,0 </a:t>
            </a:r>
            <a:r>
              <a:rPr lang="nl-NL" sz="1600" dirty="0">
                <a:latin typeface="Arial" pitchFamily="34" charset="0"/>
                <a:cs typeface="Arial" pitchFamily="34" charset="0"/>
                <a:sym typeface="Wingdings"/>
              </a:rPr>
              <a:t> 10</a:t>
            </a:r>
            <a:r>
              <a:rPr lang="nl-NL" sz="1600" baseline="30000" dirty="0">
                <a:latin typeface="Arial" pitchFamily="34" charset="0"/>
                <a:cs typeface="Arial" pitchFamily="34" charset="0"/>
                <a:sym typeface="Wingdings"/>
              </a:rPr>
              <a:t>-7</a:t>
            </a:r>
            <a:r>
              <a:rPr lang="nl-NL" sz="1600" dirty="0">
                <a:latin typeface="Arial" pitchFamily="34" charset="0"/>
                <a:cs typeface="Arial" pitchFamily="34" charset="0"/>
                <a:sym typeface="Wingdings"/>
              </a:rPr>
              <a:t> x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1,0 </a:t>
            </a:r>
            <a:r>
              <a:rPr lang="nl-NL" sz="1600" dirty="0">
                <a:latin typeface="Arial" pitchFamily="34" charset="0"/>
                <a:cs typeface="Arial" pitchFamily="34" charset="0"/>
                <a:sym typeface="Wingdings"/>
              </a:rPr>
              <a:t> 10</a:t>
            </a:r>
            <a:r>
              <a:rPr lang="nl-NL" sz="1600" baseline="30000" dirty="0">
                <a:latin typeface="Arial" pitchFamily="34" charset="0"/>
                <a:cs typeface="Arial" pitchFamily="34" charset="0"/>
                <a:sym typeface="Wingdings"/>
              </a:rPr>
              <a:t>-7</a:t>
            </a:r>
            <a:r>
              <a:rPr lang="nl-NL" sz="1600" dirty="0">
                <a:latin typeface="Arial" pitchFamily="34" charset="0"/>
                <a:cs typeface="Arial" pitchFamily="34" charset="0"/>
                <a:sym typeface="Wingdings"/>
              </a:rPr>
              <a:t> </a:t>
            </a:r>
          </a:p>
          <a:p>
            <a:pPr>
              <a:buNone/>
            </a:pPr>
            <a:r>
              <a:rPr lang="nl-NL" sz="1600" baseline="-25000" dirty="0">
                <a:latin typeface="Arial" pitchFamily="34" charset="0"/>
                <a:cs typeface="Arial" pitchFamily="34" charset="0"/>
                <a:sym typeface="Wingdings"/>
              </a:rPr>
              <a:t>					</a:t>
            </a:r>
            <a:r>
              <a:rPr lang="nl-NL" sz="1600" dirty="0">
                <a:latin typeface="Arial" pitchFamily="34" charset="0"/>
                <a:cs typeface="Arial" pitchFamily="34" charset="0"/>
                <a:sym typeface="Wingdings"/>
              </a:rPr>
              <a:t>= 1,0  10</a:t>
            </a:r>
            <a:r>
              <a:rPr lang="nl-NL" sz="1600" baseline="30000" dirty="0">
                <a:latin typeface="Arial" pitchFamily="34" charset="0"/>
                <a:cs typeface="Arial" pitchFamily="34" charset="0"/>
                <a:sym typeface="Wingdings"/>
              </a:rPr>
              <a:t>-14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  <a:sym typeface="Wingdings"/>
            </a:endParaRPr>
          </a:p>
          <a:p>
            <a:pPr>
              <a:buNone/>
            </a:pPr>
            <a:r>
              <a:rPr lang="nl-NL" sz="1600" dirty="0" err="1">
                <a:latin typeface="Arial" pitchFamily="34" charset="0"/>
                <a:cs typeface="Arial" pitchFamily="34" charset="0"/>
                <a:sym typeface="Wingdings"/>
              </a:rPr>
              <a:t>K</a:t>
            </a:r>
            <a:r>
              <a:rPr lang="nl-NL" sz="1600" baseline="-25000" dirty="0" err="1">
                <a:latin typeface="Arial" pitchFamily="34" charset="0"/>
                <a:cs typeface="Arial" pitchFamily="34" charset="0"/>
                <a:sym typeface="Wingdings"/>
              </a:rPr>
              <a:t>w</a:t>
            </a:r>
            <a:r>
              <a:rPr lang="nl-NL" sz="1600" dirty="0">
                <a:latin typeface="Arial" pitchFamily="34" charset="0"/>
                <a:cs typeface="Arial" pitchFamily="34" charset="0"/>
                <a:sym typeface="Wingdings"/>
              </a:rPr>
              <a:t> is </a:t>
            </a:r>
            <a:r>
              <a:rPr lang="nl-NL" sz="1600" b="1" dirty="0">
                <a:latin typeface="Arial" pitchFamily="34" charset="0"/>
                <a:cs typeface="Arial" pitchFamily="34" charset="0"/>
                <a:sym typeface="Wingdings"/>
              </a:rPr>
              <a:t>constant</a:t>
            </a:r>
            <a:r>
              <a:rPr lang="nl-NL" sz="1600" dirty="0">
                <a:latin typeface="Arial" pitchFamily="34" charset="0"/>
                <a:cs typeface="Arial" pitchFamily="34" charset="0"/>
                <a:sym typeface="Wingdings"/>
              </a:rPr>
              <a:t>, ook wanneer er zuren of basen toegevoegd worden aan het water: </a:t>
            </a:r>
          </a:p>
          <a:p>
            <a:pPr indent="19050">
              <a:buNone/>
            </a:pPr>
            <a:r>
              <a:rPr lang="nl-NL" sz="1600" dirty="0">
                <a:latin typeface="Arial" pitchFamily="34" charset="0"/>
                <a:cs typeface="Arial" pitchFamily="34" charset="0"/>
                <a:sym typeface="Wingdings"/>
              </a:rPr>
              <a:t>de </a:t>
            </a:r>
            <a:r>
              <a:rPr lang="nl-NL" sz="1600" b="1" dirty="0">
                <a:latin typeface="Arial" pitchFamily="34" charset="0"/>
                <a:cs typeface="Arial" pitchFamily="34" charset="0"/>
                <a:sym typeface="Wingdings"/>
              </a:rPr>
              <a:t>concentraties</a:t>
            </a:r>
            <a:r>
              <a:rPr lang="nl-NL" sz="1600" dirty="0">
                <a:latin typeface="Arial" pitchFamily="34" charset="0"/>
                <a:cs typeface="Arial" pitchFamily="34" charset="0"/>
                <a:sym typeface="Wingdings"/>
              </a:rPr>
              <a:t> H</a:t>
            </a:r>
            <a:r>
              <a:rPr lang="nl-NL" sz="1600" baseline="-25000" dirty="0">
                <a:latin typeface="Arial" pitchFamily="34" charset="0"/>
                <a:cs typeface="Arial" pitchFamily="34" charset="0"/>
                <a:sym typeface="Wingdings"/>
              </a:rPr>
              <a:t>3</a:t>
            </a:r>
            <a:r>
              <a:rPr lang="nl-NL" sz="1600" dirty="0">
                <a:latin typeface="Arial" pitchFamily="34" charset="0"/>
                <a:cs typeface="Arial" pitchFamily="34" charset="0"/>
                <a:sym typeface="Wingdings"/>
              </a:rPr>
              <a:t>O</a:t>
            </a:r>
            <a:r>
              <a:rPr lang="nl-NL" sz="1600" baseline="30000" dirty="0">
                <a:latin typeface="Arial" pitchFamily="34" charset="0"/>
                <a:cs typeface="Arial" pitchFamily="34" charset="0"/>
                <a:sym typeface="Wingdings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  <a:sym typeface="Wingdings"/>
              </a:rPr>
              <a:t> en OH</a:t>
            </a:r>
            <a:r>
              <a:rPr lang="nl-NL" sz="1600" baseline="30000" dirty="0">
                <a:latin typeface="Arial" pitchFamily="34" charset="0"/>
                <a:cs typeface="Arial" pitchFamily="34" charset="0"/>
                <a:sym typeface="Wingdings"/>
              </a:rPr>
              <a:t>-</a:t>
            </a:r>
            <a:r>
              <a:rPr lang="nl-NL" sz="1600" dirty="0">
                <a:latin typeface="Arial" pitchFamily="34" charset="0"/>
                <a:cs typeface="Arial" pitchFamily="34" charset="0"/>
                <a:sym typeface="Wingdings"/>
              </a:rPr>
              <a:t> veranderen dan wel, maar het </a:t>
            </a:r>
            <a:r>
              <a:rPr lang="nl-NL" sz="1600" b="1" dirty="0">
                <a:latin typeface="Arial" pitchFamily="34" charset="0"/>
                <a:cs typeface="Arial" pitchFamily="34" charset="0"/>
                <a:sym typeface="Wingdings"/>
              </a:rPr>
              <a:t>product</a:t>
            </a:r>
            <a:r>
              <a:rPr lang="nl-NL" sz="1600" dirty="0">
                <a:latin typeface="Arial" pitchFamily="34" charset="0"/>
                <a:cs typeface="Arial" pitchFamily="34" charset="0"/>
                <a:sym typeface="Wingdings"/>
              </a:rPr>
              <a:t> blijft gelijk</a:t>
            </a:r>
          </a:p>
          <a:p>
            <a:pPr marL="0" indent="0">
              <a:buNone/>
            </a:pPr>
            <a:endParaRPr lang="nl-NL" sz="1600" b="1" dirty="0">
              <a:latin typeface="Arial" pitchFamily="34" charset="0"/>
              <a:cs typeface="Arial" pitchFamily="34" charset="0"/>
              <a:sym typeface="Wingdings"/>
            </a:endParaRPr>
          </a:p>
          <a:p>
            <a:pPr marL="0" indent="0">
              <a:buNone/>
            </a:pPr>
            <a:r>
              <a:rPr lang="nl-NL" sz="1600" b="1" dirty="0">
                <a:latin typeface="Arial" pitchFamily="34" charset="0"/>
                <a:cs typeface="Arial" pitchFamily="34" charset="0"/>
                <a:sym typeface="Wingdings"/>
              </a:rPr>
              <a:t>Dus: </a:t>
            </a:r>
            <a:r>
              <a:rPr lang="nl-NL" sz="1600" dirty="0">
                <a:latin typeface="Arial" pitchFamily="34" charset="0"/>
                <a:cs typeface="Arial" pitchFamily="34" charset="0"/>
                <a:sym typeface="Wingdings"/>
              </a:rPr>
              <a:t>meer H</a:t>
            </a:r>
            <a:r>
              <a:rPr lang="nl-NL" sz="1600" baseline="-25000" dirty="0">
                <a:latin typeface="Arial" pitchFamily="34" charset="0"/>
                <a:cs typeface="Arial" pitchFamily="34" charset="0"/>
                <a:sym typeface="Wingdings"/>
              </a:rPr>
              <a:t>3</a:t>
            </a:r>
            <a:r>
              <a:rPr lang="nl-NL" sz="1600" dirty="0">
                <a:latin typeface="Arial" pitchFamily="34" charset="0"/>
                <a:cs typeface="Arial" pitchFamily="34" charset="0"/>
                <a:sym typeface="Wingdings"/>
              </a:rPr>
              <a:t>O</a:t>
            </a:r>
            <a:r>
              <a:rPr lang="nl-NL" sz="1600" baseline="30000" dirty="0">
                <a:latin typeface="Arial" pitchFamily="34" charset="0"/>
                <a:cs typeface="Arial" pitchFamily="34" charset="0"/>
                <a:sym typeface="Wingdings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  <a:sym typeface="Wingdings"/>
              </a:rPr>
              <a:t> betekent minder OH</a:t>
            </a:r>
            <a:r>
              <a:rPr lang="nl-NL" sz="1600" baseline="30000" dirty="0">
                <a:latin typeface="Arial" pitchFamily="34" charset="0"/>
                <a:cs typeface="Arial" pitchFamily="34" charset="0"/>
                <a:sym typeface="Wingdings"/>
              </a:rPr>
              <a:t>-</a:t>
            </a:r>
            <a:r>
              <a:rPr lang="nl-NL" sz="1600" dirty="0">
                <a:latin typeface="Arial" pitchFamily="34" charset="0"/>
                <a:cs typeface="Arial" pitchFamily="34" charset="0"/>
                <a:sym typeface="Wingdings"/>
              </a:rPr>
              <a:t>  in de oplossing (anders blijft </a:t>
            </a:r>
            <a:r>
              <a:rPr lang="nl-NL" sz="1600" dirty="0" err="1">
                <a:latin typeface="Arial" pitchFamily="34" charset="0"/>
                <a:cs typeface="Arial" pitchFamily="34" charset="0"/>
                <a:sym typeface="Wingdings"/>
              </a:rPr>
              <a:t>K</a:t>
            </a:r>
            <a:r>
              <a:rPr lang="nl-NL" sz="1600" baseline="-25000" dirty="0" err="1">
                <a:latin typeface="Arial" pitchFamily="34" charset="0"/>
                <a:cs typeface="Arial" pitchFamily="34" charset="0"/>
                <a:sym typeface="Wingdings"/>
              </a:rPr>
              <a:t>w</a:t>
            </a:r>
            <a:r>
              <a:rPr lang="nl-NL" sz="1600" dirty="0">
                <a:latin typeface="Arial" pitchFamily="34" charset="0"/>
                <a:cs typeface="Arial" pitchFamily="34" charset="0"/>
                <a:sym typeface="Wingdings"/>
              </a:rPr>
              <a:t> niet gelijk)</a:t>
            </a:r>
            <a:endParaRPr lang="nl-NL" sz="1600" b="1" dirty="0">
              <a:latin typeface="Arial" pitchFamily="34" charset="0"/>
              <a:cs typeface="Arial" pitchFamily="34" charset="0"/>
              <a:sym typeface="Wingdings"/>
            </a:endParaRPr>
          </a:p>
        </p:txBody>
      </p:sp>
      <p:grpSp>
        <p:nvGrpSpPr>
          <p:cNvPr id="4" name="Group 3"/>
          <p:cNvGrpSpPr/>
          <p:nvPr/>
        </p:nvGrpSpPr>
        <p:grpSpPr>
          <a:xfrm flipV="1">
            <a:off x="4338636" y="2281250"/>
            <a:ext cx="671532" cy="109530"/>
            <a:chOff x="5214942" y="2428868"/>
            <a:chExt cx="814408" cy="10953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243532" y="2538398"/>
              <a:ext cx="7858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5214942" y="2428868"/>
              <a:ext cx="7858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Oefening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Azijnzuur (CH</a:t>
            </a:r>
            <a:r>
              <a:rPr lang="nl-NL" sz="2000" baseline="-25000" dirty="0"/>
              <a:t>3</a:t>
            </a:r>
            <a:r>
              <a:rPr lang="nl-NL" sz="2000" dirty="0"/>
              <a:t>COOH) is een zwak zuur. De Ka van azijnzuur is 5,8 10</a:t>
            </a:r>
            <a:r>
              <a:rPr lang="nl-NL" sz="2000" baseline="30000" dirty="0"/>
              <a:t>-5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a)	Geef de reactievergelijking voor de reactie van azijnzuur met water</a:t>
            </a:r>
          </a:p>
          <a:p>
            <a:pPr>
              <a:buNone/>
            </a:pPr>
            <a:r>
              <a:rPr lang="nl-NL" sz="2000" dirty="0"/>
              <a:t>b) </a:t>
            </a:r>
            <a:r>
              <a:rPr lang="nl-NL" sz="2000" dirty="0" smtClean="0"/>
              <a:t>Geef </a:t>
            </a:r>
            <a:r>
              <a:rPr lang="nl-NL" sz="2000" dirty="0"/>
              <a:t>de evenwichtsvoorwaarde van deze reactie. </a:t>
            </a:r>
          </a:p>
          <a:p>
            <a:pPr>
              <a:buNone/>
            </a:pPr>
            <a:r>
              <a:rPr lang="nl-NL" sz="2000" dirty="0"/>
              <a:t>c)	Bereken de </a:t>
            </a:r>
            <a:r>
              <a:rPr lang="nl-NL" sz="2000" dirty="0" err="1"/>
              <a:t>pKa</a:t>
            </a:r>
            <a:r>
              <a:rPr lang="nl-NL" sz="2000" dirty="0"/>
              <a:t> van azijnzuur</a:t>
            </a:r>
          </a:p>
          <a:p>
            <a:pPr>
              <a:buNone/>
            </a:pPr>
            <a:r>
              <a:rPr lang="nl-NL" sz="2000" dirty="0"/>
              <a:t>d)	De geconjugeerde base van azijnzuur is acetaat. Bereken de </a:t>
            </a:r>
            <a:r>
              <a:rPr lang="nl-NL" sz="2000" dirty="0" err="1"/>
              <a:t>Kb</a:t>
            </a:r>
            <a:r>
              <a:rPr lang="nl-NL" sz="2000" dirty="0"/>
              <a:t> van acetaat.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E3D4-5D5A-4621-8374-0ABEF616CC20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44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p-waarden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nl-NL" sz="2000" dirty="0"/>
              <a:t>Al even gezien bij de Ka en de Kb.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p-waarde is altijd:	- log </a:t>
            </a:r>
            <a:r>
              <a:rPr lang="nl-NL" sz="2000" dirty="0">
                <a:solidFill>
                  <a:srgbClr val="FF0000"/>
                </a:solidFill>
              </a:rPr>
              <a:t>iets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p</a:t>
            </a:r>
            <a:r>
              <a:rPr lang="nl-NL" sz="2000" dirty="0">
                <a:solidFill>
                  <a:srgbClr val="FF0000"/>
                </a:solidFill>
              </a:rPr>
              <a:t>Ka</a:t>
            </a:r>
            <a:r>
              <a:rPr lang="nl-NL" sz="2000" dirty="0"/>
              <a:t> = - log </a:t>
            </a:r>
            <a:r>
              <a:rPr lang="nl-NL" sz="2000" dirty="0">
                <a:solidFill>
                  <a:srgbClr val="FF0000"/>
                </a:solidFill>
              </a:rPr>
              <a:t>Ka</a:t>
            </a:r>
          </a:p>
          <a:p>
            <a:pPr>
              <a:buNone/>
            </a:pPr>
            <a:r>
              <a:rPr lang="nl-NL" sz="2000" dirty="0"/>
              <a:t>p</a:t>
            </a:r>
            <a:r>
              <a:rPr lang="nl-NL" sz="2000" dirty="0">
                <a:solidFill>
                  <a:srgbClr val="FF0000"/>
                </a:solidFill>
              </a:rPr>
              <a:t>Kb</a:t>
            </a:r>
            <a:r>
              <a:rPr lang="nl-NL" sz="2000" dirty="0"/>
              <a:t> = - log </a:t>
            </a:r>
            <a:r>
              <a:rPr lang="nl-NL" sz="2000" dirty="0">
                <a:solidFill>
                  <a:srgbClr val="FF0000"/>
                </a:solidFill>
              </a:rPr>
              <a:t>Kb</a:t>
            </a:r>
          </a:p>
          <a:p>
            <a:pPr>
              <a:buNone/>
            </a:pPr>
            <a:r>
              <a:rPr lang="nl-NL" sz="2000" dirty="0"/>
              <a:t>p</a:t>
            </a:r>
            <a:r>
              <a:rPr lang="nl-NL" sz="2000" dirty="0">
                <a:solidFill>
                  <a:srgbClr val="FF0000"/>
                </a:solidFill>
              </a:rPr>
              <a:t>H</a:t>
            </a:r>
            <a:r>
              <a:rPr lang="nl-NL" sz="2000" dirty="0"/>
              <a:t> = - log </a:t>
            </a:r>
            <a:r>
              <a:rPr lang="nl-NL" sz="2000" dirty="0">
                <a:solidFill>
                  <a:srgbClr val="FF0000"/>
                </a:solidFill>
              </a:rPr>
              <a:t>[H</a:t>
            </a:r>
            <a:r>
              <a:rPr lang="nl-NL" sz="2000" baseline="-25000" dirty="0">
                <a:solidFill>
                  <a:srgbClr val="FF0000"/>
                </a:solidFill>
              </a:rPr>
              <a:t>3</a:t>
            </a:r>
            <a:r>
              <a:rPr lang="nl-NL" sz="2000" dirty="0">
                <a:solidFill>
                  <a:srgbClr val="FF0000"/>
                </a:solidFill>
              </a:rPr>
              <a:t>O</a:t>
            </a:r>
            <a:r>
              <a:rPr lang="nl-NL" sz="2000" baseline="30000" dirty="0">
                <a:solidFill>
                  <a:srgbClr val="FF0000"/>
                </a:solidFill>
              </a:rPr>
              <a:t>+</a:t>
            </a:r>
            <a:r>
              <a:rPr lang="nl-NL" sz="2000" dirty="0">
                <a:solidFill>
                  <a:srgbClr val="FF0000"/>
                </a:solidFill>
              </a:rPr>
              <a:t>]</a:t>
            </a:r>
          </a:p>
          <a:p>
            <a:pPr>
              <a:buNone/>
            </a:pPr>
            <a:r>
              <a:rPr lang="nl-NL" sz="2000" dirty="0"/>
              <a:t>p</a:t>
            </a:r>
            <a:r>
              <a:rPr lang="nl-NL" sz="2000" dirty="0">
                <a:solidFill>
                  <a:srgbClr val="FF0000"/>
                </a:solidFill>
              </a:rPr>
              <a:t>OH</a:t>
            </a:r>
            <a:r>
              <a:rPr lang="nl-NL" sz="2000" dirty="0"/>
              <a:t> = - log </a:t>
            </a:r>
            <a:r>
              <a:rPr lang="nl-NL" sz="2000" dirty="0">
                <a:solidFill>
                  <a:srgbClr val="FF0000"/>
                </a:solidFill>
              </a:rPr>
              <a:t>[OH</a:t>
            </a:r>
            <a:r>
              <a:rPr lang="nl-NL" sz="2000" baseline="30000" dirty="0">
                <a:solidFill>
                  <a:srgbClr val="FF0000"/>
                </a:solidFill>
              </a:rPr>
              <a:t>-</a:t>
            </a:r>
            <a:r>
              <a:rPr lang="nl-NL" sz="2000" dirty="0">
                <a:solidFill>
                  <a:srgbClr val="FF0000"/>
                </a:solidFill>
              </a:rPr>
              <a:t>]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Terugrekenen:	waarde = 10 </a:t>
            </a:r>
            <a:r>
              <a:rPr lang="nl-NL" sz="2000" baseline="30000" dirty="0"/>
              <a:t>– pwaarde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bijvoorbeeld: 	Ka = 10</a:t>
            </a:r>
            <a:r>
              <a:rPr lang="nl-NL" sz="2000" baseline="30000" dirty="0"/>
              <a:t>-pKa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E3D4-5D5A-4621-8374-0ABEF616CC20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59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Vak: </a:t>
            </a:r>
            <a:r>
              <a:rPr lang="nl-NL" sz="2800" dirty="0">
                <a:solidFill>
                  <a:srgbClr val="000000"/>
                </a:solidFill>
                <a:latin typeface="Calibri" panose="020F0502020204030204" pitchFamily="34" charset="0"/>
              </a:rPr>
              <a:t>Chemie 2, BFV</a:t>
            </a:r>
            <a:br>
              <a:rPr lang="nl-NL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NL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Docenten: </a:t>
            </a:r>
            <a:r>
              <a:rPr lang="nl-NL" sz="2800" dirty="0">
                <a:solidFill>
                  <a:srgbClr val="000000"/>
                </a:solidFill>
                <a:latin typeface="Calibri" panose="020F0502020204030204" pitchFamily="34" charset="0"/>
              </a:rPr>
              <a:t>Anita Spanjer - van Dijk (SPAI)</a:t>
            </a:r>
            <a:br>
              <a:rPr lang="nl-NL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NL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Literatuur: </a:t>
            </a:r>
            <a:r>
              <a:rPr lang="nl-NL" sz="2800" dirty="0">
                <a:solidFill>
                  <a:srgbClr val="000000"/>
                </a:solidFill>
                <a:latin typeface="Calibri" panose="020F0502020204030204" pitchFamily="34" charset="0"/>
              </a:rPr>
              <a:t>General, </a:t>
            </a:r>
            <a:r>
              <a:rPr lang="nl-NL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organic</a:t>
            </a:r>
            <a:r>
              <a:rPr lang="nl-NL" sz="2800" dirty="0">
                <a:solidFill>
                  <a:srgbClr val="000000"/>
                </a:solidFill>
                <a:latin typeface="Calibri" panose="020F0502020204030204" pitchFamily="34" charset="0"/>
              </a:rPr>
              <a:t> &amp; </a:t>
            </a:r>
            <a:r>
              <a:rPr lang="nl-NL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biochemistry</a:t>
            </a:r>
            <a:r>
              <a:rPr lang="nl-NL" sz="2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nl-NL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Denniston</a:t>
            </a:r>
            <a:r>
              <a:rPr lang="nl-NL" sz="2800" dirty="0">
                <a:solidFill>
                  <a:srgbClr val="000000"/>
                </a:solidFill>
                <a:latin typeface="Calibri" panose="020F0502020204030204" pitchFamily="34" charset="0"/>
              </a:rPr>
              <a:t>, 10e editie </a:t>
            </a:r>
            <a:endParaRPr lang="nl-NL" sz="2800" dirty="0"/>
          </a:p>
        </p:txBody>
      </p:sp>
      <p:sp>
        <p:nvSpPr>
          <p:cNvPr id="19" name="Rectangle 18"/>
          <p:cNvSpPr/>
          <p:nvPr/>
        </p:nvSpPr>
        <p:spPr>
          <a:xfrm>
            <a:off x="836644" y="1606712"/>
            <a:ext cx="6096000" cy="400109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Week 1 </a:t>
            </a:r>
            <a:endParaRPr lang="nl-NL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Onderwerpen: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Concentraties (gaswetten, Molariteit, percentages/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promilages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en verdunningen) </a:t>
            </a: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Week 2 </a:t>
            </a:r>
            <a:endParaRPr lang="nl-NL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Onderwerp: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Thermodynamica </a:t>
            </a: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Week 3 </a:t>
            </a:r>
            <a:endParaRPr lang="nl-NL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Onderwerp: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Evenwichtsreacties </a:t>
            </a: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Week 4 </a:t>
            </a:r>
            <a:endParaRPr lang="nl-NL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Onderwerp: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zuren/basen </a:t>
            </a: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Week 5 </a:t>
            </a:r>
            <a:endParaRPr lang="nl-NL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Onderwerp: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Buffers </a:t>
            </a: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Week 6 </a:t>
            </a:r>
            <a:endParaRPr lang="nl-NL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Onderwerp: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Enzymkinetiek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17767" y="1933283"/>
            <a:ext cx="6096000" cy="3550848"/>
            <a:chOff x="5501951" y="2017259"/>
            <a:chExt cx="6096000" cy="3550848"/>
          </a:xfrm>
        </p:grpSpPr>
        <p:sp>
          <p:nvSpPr>
            <p:cNvPr id="21" name="Rectangle 20"/>
            <p:cNvSpPr/>
            <p:nvPr/>
          </p:nvSpPr>
          <p:spPr>
            <a:xfrm>
              <a:off x="5501951" y="2017259"/>
              <a:ext cx="44258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Literatuur: </a:t>
              </a:r>
              <a:r>
                <a:rPr lang="nl-NL" dirty="0">
                  <a:solidFill>
                    <a:srgbClr val="000000"/>
                  </a:solidFill>
                  <a:latin typeface="Calibri" panose="020F0502020204030204" pitchFamily="34" charset="0"/>
                </a:rPr>
                <a:t>hoofdstuk 5.1 &amp; 6.1 t/m 6.3 + 6.5 + studiewijzer week 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01951" y="2831585"/>
              <a:ext cx="53745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Literatuur: </a:t>
              </a:r>
              <a:r>
                <a:rPr lang="nl-NL" dirty="0">
                  <a:solidFill>
                    <a:srgbClr val="000000"/>
                  </a:solidFill>
                  <a:latin typeface="Calibri" panose="020F0502020204030204" pitchFamily="34" charset="0"/>
                </a:rPr>
                <a:t>hoofdstuk 7.1 t/m 7.3 + studiewijzer week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01951" y="3349856"/>
              <a:ext cx="46035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Literatuur: </a:t>
              </a:r>
              <a:r>
                <a:rPr lang="nl-NL" dirty="0">
                  <a:solidFill>
                    <a:srgbClr val="000000"/>
                  </a:solidFill>
                  <a:latin typeface="Calibri" panose="020F0502020204030204" pitchFamily="34" charset="0"/>
                </a:rPr>
                <a:t>hoofdstuk 7.4 + studiewijzer week 3</a:t>
              </a:r>
              <a:endParaRPr lang="nl-NL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01951" y="3912152"/>
              <a:ext cx="53521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Literatuur: </a:t>
              </a:r>
              <a:r>
                <a:rPr lang="nl-NL" dirty="0">
                  <a:solidFill>
                    <a:srgbClr val="000000"/>
                  </a:solidFill>
                  <a:latin typeface="Calibri" panose="020F0502020204030204" pitchFamily="34" charset="0"/>
                </a:rPr>
                <a:t>hoofdstuk 8.1 t/m 8.3 + studiewijzer week 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01951" y="4474449"/>
              <a:ext cx="46035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Literatuur: </a:t>
              </a:r>
              <a:r>
                <a:rPr lang="nl-NL" dirty="0">
                  <a:solidFill>
                    <a:srgbClr val="000000"/>
                  </a:solidFill>
                  <a:latin typeface="Calibri" panose="020F0502020204030204" pitchFamily="34" charset="0"/>
                </a:rPr>
                <a:t>hoofdstuk 8.4 + studiewijzer week 5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01951" y="4921776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Literatuur: </a:t>
              </a:r>
              <a:r>
                <a:rPr lang="nl-NL" dirty="0">
                  <a:solidFill>
                    <a:srgbClr val="000000"/>
                  </a:solidFill>
                  <a:latin typeface="Calibri" panose="020F0502020204030204" pitchFamily="34" charset="0"/>
                </a:rPr>
                <a:t>hoofdstuk 19.2 t/m 19.6 + 19.8, 19.9 </a:t>
              </a:r>
            </a:p>
            <a:p>
              <a:r>
                <a:rPr lang="nl-NL" dirty="0">
                  <a:solidFill>
                    <a:srgbClr val="000000"/>
                  </a:solidFill>
                  <a:latin typeface="Calibri" panose="020F0502020204030204" pitchFamily="34" charset="0"/>
                </a:rPr>
                <a:t>+ studiewijzer week 6</a:t>
              </a:r>
              <a:endParaRPr lang="nl-NL" dirty="0"/>
            </a:p>
          </p:txBody>
        </p:sp>
      </p:grpSp>
      <p:sp>
        <p:nvSpPr>
          <p:cNvPr id="12" name="Rechthoek 11">
            <a:extLst>
              <a:ext uri="{FF2B5EF4-FFF2-40B4-BE49-F238E27FC236}">
                <a16:creationId xmlns:a16="http://schemas.microsoft.com/office/drawing/2014/main" id="{EF00D879-93AE-4ED7-92BF-994DB585351A}"/>
              </a:ext>
            </a:extLst>
          </p:cNvPr>
          <p:cNvSpPr/>
          <p:nvPr/>
        </p:nvSpPr>
        <p:spPr>
          <a:xfrm>
            <a:off x="876299" y="3901046"/>
            <a:ext cx="10702471" cy="50618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20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err="1" smtClean="0">
                <a:latin typeface="Arial" pitchFamily="34" charset="0"/>
                <a:cs typeface="Arial" pitchFamily="34" charset="0"/>
              </a:rPr>
              <a:t>pH</a:t>
            </a:r>
            <a:endParaRPr lang="nl-N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40768"/>
            <a:ext cx="8229600" cy="490063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pH = - log [H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]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pH schaal:	maat voor de zuurheid/basischheid</a:t>
            </a:r>
          </a:p>
          <a:p>
            <a:pPr>
              <a:buNone/>
            </a:pPr>
            <a:endParaRPr lang="nl-NL" sz="1600" dirty="0">
              <a:solidFill>
                <a:srgbClr val="FF3399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pH &lt; 7		zuur</a:t>
            </a:r>
          </a:p>
          <a:p>
            <a:pPr>
              <a:buNone/>
            </a:pPr>
            <a:r>
              <a:rPr lang="nl-NL" sz="1600" dirty="0" err="1">
                <a:latin typeface="Arial" pitchFamily="34" charset="0"/>
                <a:cs typeface="Arial" pitchFamily="34" charset="0"/>
              </a:rPr>
              <a:t>pH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= 7		neutraal</a:t>
            </a:r>
          </a:p>
          <a:p>
            <a:pPr>
              <a:buNone/>
            </a:pPr>
            <a:r>
              <a:rPr lang="nl-NL" sz="1600" dirty="0" err="1">
                <a:latin typeface="Arial" pitchFamily="34" charset="0"/>
                <a:cs typeface="Arial" pitchFamily="34" charset="0"/>
              </a:rPr>
              <a:t>pH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&gt; 7		basisch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Hoe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zuurder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een oplossing, des te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lager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de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pH</a:t>
            </a: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Hoe meer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 basisch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een oplossing, des te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 hoger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de pH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		pH + pOH = 14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Want:	[H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][OH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-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] = 10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-14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4" descr="den11102_0804"/>
          <p:cNvPicPr>
            <a:picLocks noChangeAspect="1" noChangeArrowheads="1"/>
          </p:cNvPicPr>
          <p:nvPr/>
        </p:nvPicPr>
        <p:blipFill>
          <a:blip r:embed="rId3" cstate="print"/>
          <a:srcRect t="1340"/>
          <a:stretch>
            <a:fillRect/>
          </a:stretch>
        </p:blipFill>
        <p:spPr bwMode="auto">
          <a:xfrm>
            <a:off x="7524760" y="1357299"/>
            <a:ext cx="2928958" cy="5036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54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err="1" smtClean="0">
                <a:latin typeface="+mn-lt"/>
              </a:rPr>
              <a:t>pH</a:t>
            </a:r>
            <a:endParaRPr lang="nl-NL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1600" dirty="0">
                <a:cs typeface="Arial" pitchFamily="34" charset="0"/>
              </a:rPr>
              <a:t>De </a:t>
            </a:r>
            <a:r>
              <a:rPr lang="nl-NL" sz="1600" dirty="0" err="1">
                <a:cs typeface="Arial" pitchFamily="34" charset="0"/>
              </a:rPr>
              <a:t>pH</a:t>
            </a:r>
            <a:r>
              <a:rPr lang="nl-NL" sz="1600" dirty="0">
                <a:cs typeface="Arial" pitchFamily="34" charset="0"/>
              </a:rPr>
              <a:t> schaal is een logaritmische schaal (dus niet lineair!!!)</a:t>
            </a:r>
          </a:p>
          <a:p>
            <a:pPr>
              <a:buNone/>
            </a:pPr>
            <a:endParaRPr lang="nl-NL" sz="1600" dirty="0"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cs typeface="Arial" pitchFamily="34" charset="0"/>
              </a:rPr>
              <a:t>10 x meer </a:t>
            </a:r>
            <a:r>
              <a:rPr lang="nl-NL" sz="1600" dirty="0">
                <a:solidFill>
                  <a:srgbClr val="FF3399"/>
                </a:solidFill>
                <a:cs typeface="Arial" pitchFamily="34" charset="0"/>
              </a:rPr>
              <a:t>zuur</a:t>
            </a:r>
            <a:r>
              <a:rPr lang="nl-NL" sz="1600" dirty="0">
                <a:cs typeface="Arial" pitchFamily="34" charset="0"/>
              </a:rPr>
              <a:t>		pH </a:t>
            </a:r>
            <a:r>
              <a:rPr lang="nl-NL" sz="1600" dirty="0">
                <a:solidFill>
                  <a:srgbClr val="FF3399"/>
                </a:solidFill>
                <a:cs typeface="Arial" pitchFamily="34" charset="0"/>
              </a:rPr>
              <a:t>daling</a:t>
            </a:r>
            <a:r>
              <a:rPr lang="nl-NL" sz="1600" dirty="0">
                <a:cs typeface="Arial" pitchFamily="34" charset="0"/>
              </a:rPr>
              <a:t> van 1</a:t>
            </a:r>
          </a:p>
          <a:p>
            <a:pPr>
              <a:buNone/>
            </a:pPr>
            <a:r>
              <a:rPr lang="nl-NL" sz="1600" dirty="0">
                <a:cs typeface="Arial" pitchFamily="34" charset="0"/>
              </a:rPr>
              <a:t>100x meer </a:t>
            </a:r>
            <a:r>
              <a:rPr lang="nl-NL" sz="1600" dirty="0">
                <a:solidFill>
                  <a:srgbClr val="FF3399"/>
                </a:solidFill>
                <a:cs typeface="Arial" pitchFamily="34" charset="0"/>
              </a:rPr>
              <a:t>zuur</a:t>
            </a:r>
            <a:r>
              <a:rPr lang="nl-NL" sz="1600" dirty="0">
                <a:cs typeface="Arial" pitchFamily="34" charset="0"/>
              </a:rPr>
              <a:t>		</a:t>
            </a:r>
            <a:r>
              <a:rPr lang="nl-NL" sz="1600" dirty="0" err="1">
                <a:cs typeface="Arial" pitchFamily="34" charset="0"/>
              </a:rPr>
              <a:t>pH</a:t>
            </a:r>
            <a:r>
              <a:rPr lang="nl-NL" sz="1600" dirty="0">
                <a:cs typeface="Arial" pitchFamily="34" charset="0"/>
              </a:rPr>
              <a:t> </a:t>
            </a:r>
            <a:r>
              <a:rPr lang="nl-NL" sz="1600" dirty="0">
                <a:solidFill>
                  <a:srgbClr val="FF3399"/>
                </a:solidFill>
                <a:cs typeface="Arial" pitchFamily="34" charset="0"/>
              </a:rPr>
              <a:t>daling </a:t>
            </a:r>
            <a:r>
              <a:rPr lang="nl-NL" sz="1600" dirty="0">
                <a:cs typeface="Arial" pitchFamily="34" charset="0"/>
              </a:rPr>
              <a:t>van 2</a:t>
            </a:r>
          </a:p>
          <a:p>
            <a:pPr>
              <a:buNone/>
            </a:pPr>
            <a:r>
              <a:rPr lang="nl-NL" sz="1600" dirty="0">
                <a:cs typeface="Arial" pitchFamily="34" charset="0"/>
              </a:rPr>
              <a:t>1000 x meer </a:t>
            </a:r>
            <a:r>
              <a:rPr lang="nl-NL" sz="1600" dirty="0">
                <a:solidFill>
                  <a:srgbClr val="FF3399"/>
                </a:solidFill>
                <a:cs typeface="Arial" pitchFamily="34" charset="0"/>
              </a:rPr>
              <a:t>zuur</a:t>
            </a:r>
            <a:r>
              <a:rPr lang="nl-NL" sz="1600" dirty="0">
                <a:cs typeface="Arial" pitchFamily="34" charset="0"/>
              </a:rPr>
              <a:t>		</a:t>
            </a:r>
            <a:r>
              <a:rPr lang="nl-NL" sz="1600" dirty="0" err="1">
                <a:cs typeface="Arial" pitchFamily="34" charset="0"/>
              </a:rPr>
              <a:t>pH</a:t>
            </a:r>
            <a:r>
              <a:rPr lang="nl-NL" sz="1600" dirty="0">
                <a:cs typeface="Arial" pitchFamily="34" charset="0"/>
              </a:rPr>
              <a:t> </a:t>
            </a:r>
            <a:r>
              <a:rPr lang="nl-NL" sz="1600" dirty="0">
                <a:solidFill>
                  <a:srgbClr val="FF3399"/>
                </a:solidFill>
                <a:cs typeface="Arial" pitchFamily="34" charset="0"/>
              </a:rPr>
              <a:t>daling</a:t>
            </a:r>
            <a:r>
              <a:rPr lang="nl-NL" sz="1600" dirty="0">
                <a:cs typeface="Arial" pitchFamily="34" charset="0"/>
              </a:rPr>
              <a:t> van 3</a:t>
            </a:r>
          </a:p>
          <a:p>
            <a:pPr>
              <a:buNone/>
            </a:pPr>
            <a:r>
              <a:rPr lang="nl-NL" sz="1600" dirty="0">
                <a:cs typeface="Arial" pitchFamily="34" charset="0"/>
              </a:rPr>
              <a:t>…</a:t>
            </a:r>
            <a:r>
              <a:rPr lang="nl-NL" sz="1600" dirty="0" err="1">
                <a:cs typeface="Arial" pitchFamily="34" charset="0"/>
              </a:rPr>
              <a:t>enz</a:t>
            </a:r>
            <a:endParaRPr lang="nl-NL" sz="1600" dirty="0">
              <a:cs typeface="Arial" pitchFamily="34" charset="0"/>
            </a:endParaRPr>
          </a:p>
          <a:p>
            <a:pPr>
              <a:buNone/>
            </a:pPr>
            <a:endParaRPr lang="nl-NL" sz="1600" dirty="0">
              <a:cs typeface="Arial" pitchFamily="34" charset="0"/>
            </a:endParaRPr>
          </a:p>
          <a:p>
            <a:pPr>
              <a:buNone/>
            </a:pPr>
            <a:endParaRPr lang="nl-NL" sz="1600" dirty="0"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cs typeface="Arial" pitchFamily="34" charset="0"/>
              </a:rPr>
              <a:t>10x meer </a:t>
            </a:r>
            <a:r>
              <a:rPr lang="nl-NL" sz="1600" dirty="0">
                <a:solidFill>
                  <a:srgbClr val="0000FF"/>
                </a:solidFill>
                <a:cs typeface="Arial" pitchFamily="34" charset="0"/>
              </a:rPr>
              <a:t>basisch</a:t>
            </a:r>
            <a:r>
              <a:rPr lang="nl-NL" sz="1600" dirty="0">
                <a:cs typeface="Arial" pitchFamily="34" charset="0"/>
              </a:rPr>
              <a:t> 		pH </a:t>
            </a:r>
            <a:r>
              <a:rPr lang="nl-NL" sz="1600" dirty="0">
                <a:solidFill>
                  <a:srgbClr val="0000FF"/>
                </a:solidFill>
                <a:cs typeface="Arial" pitchFamily="34" charset="0"/>
              </a:rPr>
              <a:t>stijging</a:t>
            </a:r>
            <a:r>
              <a:rPr lang="nl-NL" sz="1600" dirty="0">
                <a:cs typeface="Arial" pitchFamily="34" charset="0"/>
              </a:rPr>
              <a:t> van 1</a:t>
            </a:r>
          </a:p>
          <a:p>
            <a:pPr>
              <a:buNone/>
            </a:pPr>
            <a:r>
              <a:rPr lang="nl-NL" sz="1600" dirty="0">
                <a:cs typeface="Arial" pitchFamily="34" charset="0"/>
              </a:rPr>
              <a:t>100x meer </a:t>
            </a:r>
            <a:r>
              <a:rPr lang="nl-NL" sz="1600" dirty="0">
                <a:solidFill>
                  <a:srgbClr val="0000FF"/>
                </a:solidFill>
                <a:cs typeface="Arial" pitchFamily="34" charset="0"/>
              </a:rPr>
              <a:t>basisch	</a:t>
            </a:r>
            <a:r>
              <a:rPr lang="nl-NL" sz="1600" dirty="0">
                <a:cs typeface="Arial" pitchFamily="34" charset="0"/>
              </a:rPr>
              <a:t>	</a:t>
            </a:r>
            <a:r>
              <a:rPr lang="nl-NL" sz="1600" dirty="0" err="1">
                <a:cs typeface="Arial" pitchFamily="34" charset="0"/>
              </a:rPr>
              <a:t>pH</a:t>
            </a:r>
            <a:r>
              <a:rPr lang="nl-NL" sz="1600" dirty="0">
                <a:cs typeface="Arial" pitchFamily="34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cs typeface="Arial" pitchFamily="34" charset="0"/>
              </a:rPr>
              <a:t>stijging</a:t>
            </a:r>
            <a:r>
              <a:rPr lang="nl-NL" sz="1600" dirty="0">
                <a:cs typeface="Arial" pitchFamily="34" charset="0"/>
              </a:rPr>
              <a:t> van 2</a:t>
            </a:r>
          </a:p>
          <a:p>
            <a:pPr>
              <a:buNone/>
            </a:pPr>
            <a:r>
              <a:rPr lang="nl-NL" sz="1600" dirty="0">
                <a:cs typeface="Arial" pitchFamily="34" charset="0"/>
              </a:rPr>
              <a:t>1000 x meer </a:t>
            </a:r>
            <a:r>
              <a:rPr lang="nl-NL" sz="1600" dirty="0">
                <a:solidFill>
                  <a:srgbClr val="0000FF"/>
                </a:solidFill>
                <a:cs typeface="Arial" pitchFamily="34" charset="0"/>
              </a:rPr>
              <a:t>basisch</a:t>
            </a:r>
            <a:r>
              <a:rPr lang="nl-NL" sz="1600" dirty="0">
                <a:cs typeface="Arial" pitchFamily="34" charset="0"/>
              </a:rPr>
              <a:t>		pH </a:t>
            </a:r>
            <a:r>
              <a:rPr lang="nl-NL" sz="1600" dirty="0">
                <a:solidFill>
                  <a:srgbClr val="0000FF"/>
                </a:solidFill>
                <a:cs typeface="Arial" pitchFamily="34" charset="0"/>
              </a:rPr>
              <a:t>stijging</a:t>
            </a:r>
            <a:r>
              <a:rPr lang="nl-NL" sz="1600" dirty="0">
                <a:cs typeface="Arial" pitchFamily="34" charset="0"/>
              </a:rPr>
              <a:t> van 3</a:t>
            </a:r>
          </a:p>
          <a:p>
            <a:pPr>
              <a:buNone/>
            </a:pPr>
            <a:r>
              <a:rPr lang="nl-NL" sz="1600" dirty="0">
                <a:cs typeface="Arial" pitchFamily="34" charset="0"/>
              </a:rPr>
              <a:t>…</a:t>
            </a:r>
            <a:r>
              <a:rPr lang="nl-NL" sz="1600" dirty="0" err="1">
                <a:cs typeface="Arial" pitchFamily="34" charset="0"/>
              </a:rPr>
              <a:t>enz</a:t>
            </a:r>
            <a:endParaRPr lang="nl-NL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4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E3D4-5D5A-4621-8374-0ABEF616CC20}" type="slidenum">
              <a:rPr lang="nl-NL" smtClean="0"/>
              <a:pPr/>
              <a:t>22</a:t>
            </a:fld>
            <a:endParaRPr lang="nl-NL"/>
          </a:p>
        </p:txBody>
      </p:sp>
      <p:grpSp>
        <p:nvGrpSpPr>
          <p:cNvPr id="2" name="Group 1"/>
          <p:cNvGrpSpPr/>
          <p:nvPr/>
        </p:nvGrpSpPr>
        <p:grpSpPr>
          <a:xfrm>
            <a:off x="1919536" y="620688"/>
            <a:ext cx="7632848" cy="4824536"/>
            <a:chOff x="1919536" y="620688"/>
            <a:chExt cx="7632848" cy="4824536"/>
          </a:xfrm>
        </p:grpSpPr>
        <p:pic>
          <p:nvPicPr>
            <p:cNvPr id="5" name="Picture 4" descr="pH pOH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3552" y="1052736"/>
              <a:ext cx="7128792" cy="432048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919536" y="1880265"/>
              <a:ext cx="2448272" cy="20527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79576" y="2564904"/>
              <a:ext cx="2448272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104112" y="1880265"/>
              <a:ext cx="2448272" cy="20527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84032" y="2420888"/>
              <a:ext cx="2448272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39816" y="3501008"/>
              <a:ext cx="2664296" cy="1944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15880" y="3140968"/>
              <a:ext cx="1656184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27848" y="1124744"/>
              <a:ext cx="2088232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67808" y="620688"/>
              <a:ext cx="2808312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423593" y="5949280"/>
            <a:ext cx="675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Als je één van deze waarden weet, kun je de </a:t>
            </a:r>
            <a:r>
              <a:rPr lang="nl-NL" dirty="0" smtClean="0"/>
              <a:t>andere </a:t>
            </a:r>
            <a:r>
              <a:rPr lang="nl-NL" dirty="0"/>
              <a:t>altijd uitrekenen.</a:t>
            </a:r>
          </a:p>
        </p:txBody>
      </p:sp>
    </p:spTree>
    <p:extLst>
      <p:ext uri="{BB962C8B-B14F-4D97-AF65-F5344CB8AC3E}">
        <p14:creationId xmlns:p14="http://schemas.microsoft.com/office/powerpoint/2010/main" val="426186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E3D4-5D5A-4621-8374-0ABEF616CC20}" type="slidenum">
              <a:rPr lang="nl-NL" smtClean="0"/>
              <a:pPr/>
              <a:t>23</a:t>
            </a:fld>
            <a:endParaRPr lang="nl-NL"/>
          </a:p>
        </p:txBody>
      </p:sp>
      <p:pic>
        <p:nvPicPr>
          <p:cNvPr id="5" name="Picture 4" descr="pH pOH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3552" y="1052736"/>
            <a:ext cx="7128792" cy="43204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23593" y="5949280"/>
            <a:ext cx="675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Als je één van deze waarden weet, kun je de </a:t>
            </a:r>
            <a:r>
              <a:rPr lang="nl-NL" dirty="0" smtClean="0"/>
              <a:t>andere </a:t>
            </a:r>
            <a:r>
              <a:rPr lang="nl-NL" dirty="0"/>
              <a:t>altijd uitrekenen.</a:t>
            </a:r>
          </a:p>
        </p:txBody>
      </p:sp>
    </p:spTree>
    <p:extLst>
      <p:ext uri="{BB962C8B-B14F-4D97-AF65-F5344CB8AC3E}">
        <p14:creationId xmlns:p14="http://schemas.microsoft.com/office/powerpoint/2010/main" val="28903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Oefening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nl-NL" sz="2000" dirty="0"/>
              <a:t>De voedingswaarde van een reep Mars (51 gram) is 228 kcal. Bereken hoeveel graden de temperatuur van een bomcaloriemeter zal stijgen wanneer je 3 gram van de Mars verbrandt in een bomcaloriemeter die </a:t>
            </a:r>
            <a:r>
              <a:rPr lang="nl-NL" sz="2000" dirty="0" smtClean="0"/>
              <a:t>5,0 </a:t>
            </a:r>
            <a:r>
              <a:rPr lang="nl-NL" sz="2000" dirty="0"/>
              <a:t>dl water bevat.</a:t>
            </a:r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Lever </a:t>
            </a:r>
            <a:r>
              <a:rPr lang="nl-NL" sz="2000" u="sng" dirty="0"/>
              <a:t>uiterlijk </a:t>
            </a:r>
            <a:r>
              <a:rPr lang="nl-NL" sz="2000" u="sng" dirty="0" smtClean="0"/>
              <a:t>vrijdag 17:00 </a:t>
            </a:r>
            <a:r>
              <a:rPr lang="nl-NL" sz="2000" dirty="0" smtClean="0"/>
              <a:t>je </a:t>
            </a:r>
            <a:r>
              <a:rPr lang="nl-NL" sz="2000" dirty="0"/>
              <a:t>antwoord </a:t>
            </a:r>
            <a:r>
              <a:rPr lang="nl-NL" sz="2000" u="sng" dirty="0"/>
              <a:t>met</a:t>
            </a:r>
            <a:r>
              <a:rPr lang="nl-NL" sz="2000" dirty="0"/>
              <a:t> uitwerking </a:t>
            </a:r>
            <a:r>
              <a:rPr lang="nl-NL" sz="2000" dirty="0" smtClean="0"/>
              <a:t>in via Blackboard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Iedereen: feedback op de berekening</a:t>
            </a:r>
          </a:p>
          <a:p>
            <a:pPr marL="0" indent="0">
              <a:buNone/>
            </a:pPr>
            <a:r>
              <a:rPr lang="nl-NL" sz="2000" dirty="0"/>
              <a:t>Onder de instuurders van het goede antwoord wordt een Mars verloot.</a:t>
            </a:r>
          </a:p>
        </p:txBody>
      </p:sp>
      <p:pic>
        <p:nvPicPr>
          <p:cNvPr id="5122" name="Picture 2" descr="http://static.caloriecount.about.com/images/medium/mars-candy-bar-milk-151197.jpg"/>
          <p:cNvPicPr>
            <a:picLocks noChangeAspect="1" noChangeArrowheads="1"/>
          </p:cNvPicPr>
          <p:nvPr/>
        </p:nvPicPr>
        <p:blipFill>
          <a:blip r:embed="rId3" cstate="print"/>
          <a:srcRect t="22680" b="28181"/>
          <a:stretch>
            <a:fillRect/>
          </a:stretch>
        </p:blipFill>
        <p:spPr bwMode="auto">
          <a:xfrm>
            <a:off x="5087888" y="3212976"/>
            <a:ext cx="1905000" cy="936104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701E-98E2-4E55-B70A-7AFBE7E0BA2D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427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Maken voor 8 december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Arial" pitchFamily="34" charset="0"/>
                <a:cs typeface="Arial" pitchFamily="34" charset="0"/>
              </a:rPr>
              <a:t>2,3 gram calciumcarbonaat (CaCO</a:t>
            </a:r>
            <a:r>
              <a:rPr lang="nl-NL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nl-NL" dirty="0">
                <a:latin typeface="Arial" pitchFamily="34" charset="0"/>
                <a:cs typeface="Arial" pitchFamily="34" charset="0"/>
              </a:rPr>
              <a:t>) wordt gebruikt voor de productie van calciumoxide (</a:t>
            </a:r>
            <a:r>
              <a:rPr lang="nl-NL" dirty="0" err="1">
                <a:latin typeface="Arial" pitchFamily="34" charset="0"/>
                <a:cs typeface="Arial" pitchFamily="34" charset="0"/>
              </a:rPr>
              <a:t>CaO</a:t>
            </a:r>
            <a:r>
              <a:rPr lang="nl-NL" dirty="0">
                <a:latin typeface="Arial" pitchFamily="34" charset="0"/>
                <a:cs typeface="Arial" pitchFamily="34" charset="0"/>
              </a:rPr>
              <a:t>) en CO</a:t>
            </a:r>
            <a:r>
              <a:rPr lang="nl-NL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nl-NL" dirty="0">
                <a:latin typeface="Arial" pitchFamily="34" charset="0"/>
                <a:cs typeface="Arial" pitchFamily="34" charset="0"/>
              </a:rPr>
              <a:t> bij 298 K. Bepaal hoeveel gram calciumoxide er gevormd wordt. De evenwichtsconstante is 1,9 10</a:t>
            </a:r>
            <a:r>
              <a:rPr lang="nl-NL" baseline="30000" dirty="0">
                <a:latin typeface="Arial" pitchFamily="34" charset="0"/>
                <a:cs typeface="Arial" pitchFamily="34" charset="0"/>
              </a:rPr>
              <a:t>-23</a:t>
            </a:r>
            <a:r>
              <a:rPr lang="nl-NL" dirty="0">
                <a:latin typeface="Arial" pitchFamily="34" charset="0"/>
                <a:cs typeface="Arial" pitchFamily="34" charset="0"/>
              </a:rPr>
              <a:t>. Ga uit van een volume van 1,0 liter.</a:t>
            </a:r>
            <a:endParaRPr lang="nl-NL" b="1" dirty="0">
              <a:latin typeface="Arial" pitchFamily="34" charset="0"/>
              <a:cs typeface="Arial" pitchFamily="34" charset="0"/>
            </a:endParaRPr>
          </a:p>
          <a:p>
            <a:endParaRPr lang="nl-NL" dirty="0" smtClean="0"/>
          </a:p>
          <a:p>
            <a:r>
              <a:rPr lang="nl-NL" dirty="0" smtClean="0"/>
              <a:t>Uitwerking zie deels volgende sheet en verder ook de notities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15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6" name="Group 5"/>
          <p:cNvGrpSpPr/>
          <p:nvPr/>
        </p:nvGrpSpPr>
        <p:grpSpPr>
          <a:xfrm>
            <a:off x="1452282" y="1027906"/>
            <a:ext cx="8624047" cy="4350918"/>
            <a:chOff x="1452282" y="1027906"/>
            <a:chExt cx="8624047" cy="43509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4251" t="18076" r="29468" b="25388"/>
            <a:stretch/>
          </p:blipFill>
          <p:spPr>
            <a:xfrm>
              <a:off x="1452282" y="1027906"/>
              <a:ext cx="8624047" cy="413576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342965" y="4697506"/>
              <a:ext cx="4643717" cy="6813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>
                <a:latin typeface="Arial" pitchFamily="34" charset="0"/>
                <a:cs typeface="Arial" pitchFamily="34" charset="0"/>
              </a:rPr>
              <a:t>Zuren en basen in de biologie</a:t>
            </a:r>
            <a:endParaRPr lang="nl-N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7207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Veel eiwitten zijn voor hun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vouwing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en hun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functioneren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afhankelijk van de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pH</a:t>
            </a: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Veel processen in je lichaam maken gebruik van een bepaalde zuurgraad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	- spijsvertering: in je maag (lage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pH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en neutrale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pH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in de darmen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	- afbraak van bacteriën in lysosomen (lage pH)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De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pH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van het bloed wordt door middel van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buffers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constant gehouden (tussen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pH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7,35 en 7,45)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b="1" dirty="0">
                <a:latin typeface="Arial" pitchFamily="34" charset="0"/>
                <a:cs typeface="Arial" pitchFamily="34" charset="0"/>
              </a:rPr>
              <a:t>Ontregeling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van de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pH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in het lichaam heeft ernstige gevolgen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	- verzuring bij sporten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	- bij diabetici ontstaat vaak </a:t>
            </a:r>
            <a:r>
              <a:rPr lang="nl-NL" sz="1600" b="1" dirty="0" err="1">
                <a:latin typeface="Arial" pitchFamily="34" charset="0"/>
                <a:cs typeface="Arial" pitchFamily="34" charset="0"/>
              </a:rPr>
              <a:t>metabole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nl-NL" sz="1600" b="1" dirty="0" err="1">
                <a:latin typeface="Arial" pitchFamily="34" charset="0"/>
                <a:cs typeface="Arial" pitchFamily="34" charset="0"/>
              </a:rPr>
              <a:t>acidose</a:t>
            </a:r>
            <a:endParaRPr lang="nl-NL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- hyperventilatie leidt tot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respiratoire </a:t>
            </a:r>
            <a:r>
              <a:rPr lang="nl-NL" sz="1600" b="1" dirty="0" err="1">
                <a:latin typeface="Arial" pitchFamily="34" charset="0"/>
                <a:cs typeface="Arial" pitchFamily="34" charset="0"/>
              </a:rPr>
              <a:t>alkalose</a:t>
            </a:r>
            <a:endParaRPr lang="nl-NL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b="1" dirty="0" err="1">
                <a:latin typeface="Arial" pitchFamily="34" charset="0"/>
                <a:cs typeface="Arial" pitchFamily="34" charset="0"/>
              </a:rPr>
              <a:t>Extremofielen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zijn organismen die bij extreme omstandigheden kunnen overleven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	-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acidofielen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(leven bij een zeer lage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pH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, zoals bij vulkanen)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	-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alkalifielen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(leven bij een zeer hoge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pH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, zoals bij opgedroogde meren)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00659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>
                <a:latin typeface="Arial" pitchFamily="34" charset="0"/>
                <a:cs typeface="Arial" pitchFamily="34" charset="0"/>
              </a:rPr>
              <a:t>Wat is zuur?</a:t>
            </a:r>
            <a:endParaRPr lang="nl-N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Zuurheid wordt bepaald door de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concentratie H</a:t>
            </a:r>
            <a:r>
              <a:rPr lang="nl-NL" sz="16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 ionen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in een oplossing: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hoe </a:t>
            </a:r>
            <a:r>
              <a:rPr lang="nl-NL" sz="1600" b="1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meer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1600" b="1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nl-NL" sz="1600" b="1" baseline="300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ionen, des te </a:t>
            </a:r>
            <a:r>
              <a:rPr lang="nl-NL" sz="1600" b="1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zuurder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de oplossing.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Het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tegenovergestelde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van een zuur is een </a:t>
            </a:r>
            <a:r>
              <a:rPr lang="nl-NL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. In een basische oplossing zijn </a:t>
            </a:r>
            <a:r>
              <a:rPr lang="nl-NL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weinig H</a:t>
            </a:r>
            <a:r>
              <a:rPr lang="nl-NL" sz="160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nl-NL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ionen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te vinden, maar </a:t>
            </a:r>
            <a:r>
              <a:rPr lang="nl-NL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veel OH</a:t>
            </a:r>
            <a:r>
              <a:rPr lang="nl-NL" sz="160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nl-NL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ionen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b="1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Zuur (acidic)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			</a:t>
            </a:r>
            <a:r>
              <a:rPr lang="nl-NL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Base (alkaline)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Veel H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				Weinig H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+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Weinig OH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-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			Veel OH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E3D4-5D5A-4621-8374-0ABEF616CC20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343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Zuren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49971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nl-NL" sz="2000" dirty="0"/>
              <a:t>Een zuur is:		een stof die een H</a:t>
            </a:r>
            <a:r>
              <a:rPr lang="nl-NL" sz="2000" baseline="30000" dirty="0"/>
              <a:t>+</a:t>
            </a:r>
            <a:r>
              <a:rPr lang="nl-NL" sz="2000" dirty="0"/>
              <a:t> kan afstaan (dissociatie)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Algemeen:	HA 			A</a:t>
            </a:r>
            <a:r>
              <a:rPr lang="nl-NL" sz="2000" baseline="30000" dirty="0"/>
              <a:t>-</a:t>
            </a:r>
            <a:r>
              <a:rPr lang="nl-NL" sz="2000" dirty="0"/>
              <a:t> + H</a:t>
            </a:r>
            <a:r>
              <a:rPr lang="nl-NL" sz="2000" baseline="30000" dirty="0"/>
              <a:t>+</a:t>
            </a:r>
            <a:r>
              <a:rPr lang="nl-NL" sz="2000" dirty="0"/>
              <a:t>  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Voorbeeld:	CH</a:t>
            </a:r>
            <a:r>
              <a:rPr lang="nl-NL" sz="2000" baseline="-25000" dirty="0"/>
              <a:t>3</a:t>
            </a:r>
            <a:r>
              <a:rPr lang="nl-NL" sz="2000" dirty="0"/>
              <a:t>COOH		CH</a:t>
            </a:r>
            <a:r>
              <a:rPr lang="nl-NL" sz="2000" baseline="-25000" dirty="0"/>
              <a:t>3</a:t>
            </a:r>
            <a:r>
              <a:rPr lang="nl-NL" sz="2000" dirty="0"/>
              <a:t>COO</a:t>
            </a:r>
            <a:r>
              <a:rPr lang="nl-NL" sz="2000" baseline="30000" dirty="0"/>
              <a:t>-</a:t>
            </a:r>
            <a:r>
              <a:rPr lang="nl-NL" sz="2000" dirty="0"/>
              <a:t> + H</a:t>
            </a:r>
            <a:r>
              <a:rPr lang="nl-NL" sz="2000" baseline="30000" dirty="0"/>
              <a:t>+</a:t>
            </a:r>
          </a:p>
          <a:p>
            <a:pPr>
              <a:buNone/>
            </a:pPr>
            <a:r>
              <a:rPr lang="nl-NL" sz="2000" dirty="0"/>
              <a:t>			azijnzuur		acetaat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De H</a:t>
            </a:r>
            <a:r>
              <a:rPr lang="nl-NL" sz="2000" baseline="30000" dirty="0"/>
              <a:t>+</a:t>
            </a:r>
            <a:r>
              <a:rPr lang="nl-NL" sz="2000" dirty="0"/>
              <a:t> wordt doorgaans overgedragen aan water: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		HA + H</a:t>
            </a:r>
            <a:r>
              <a:rPr lang="nl-NL" sz="2000" baseline="-25000" dirty="0"/>
              <a:t>2</a:t>
            </a:r>
            <a:r>
              <a:rPr lang="nl-NL" sz="2000" dirty="0"/>
              <a:t>O			A</a:t>
            </a:r>
            <a:r>
              <a:rPr lang="nl-NL" sz="2000" baseline="30000" dirty="0"/>
              <a:t>-</a:t>
            </a:r>
            <a:r>
              <a:rPr lang="nl-NL" sz="2000" dirty="0"/>
              <a:t> + H</a:t>
            </a:r>
            <a:r>
              <a:rPr lang="nl-NL" sz="2000" baseline="-25000" dirty="0"/>
              <a:t>3</a:t>
            </a:r>
            <a:r>
              <a:rPr lang="nl-NL" sz="2000" dirty="0"/>
              <a:t>O</a:t>
            </a:r>
            <a:r>
              <a:rPr lang="nl-NL" sz="2000" baseline="30000" dirty="0"/>
              <a:t>+</a:t>
            </a:r>
          </a:p>
          <a:p>
            <a:pPr>
              <a:buNone/>
            </a:pPr>
            <a:r>
              <a:rPr lang="nl-NL" sz="2000" dirty="0"/>
              <a:t>		</a:t>
            </a:r>
          </a:p>
          <a:p>
            <a:pPr>
              <a:buNone/>
            </a:pPr>
            <a:r>
              <a:rPr lang="nl-NL" sz="2000" dirty="0"/>
              <a:t>		CH</a:t>
            </a:r>
            <a:r>
              <a:rPr lang="nl-NL" sz="2000" baseline="-25000" dirty="0"/>
              <a:t>3</a:t>
            </a:r>
            <a:r>
              <a:rPr lang="nl-NL" sz="2000" dirty="0"/>
              <a:t>COOH + H</a:t>
            </a:r>
            <a:r>
              <a:rPr lang="nl-NL" sz="2000" baseline="-25000" dirty="0"/>
              <a:t>2</a:t>
            </a:r>
            <a:r>
              <a:rPr lang="nl-NL" sz="2000" dirty="0"/>
              <a:t>O			CH</a:t>
            </a:r>
            <a:r>
              <a:rPr lang="nl-NL" sz="2000" baseline="-25000" dirty="0"/>
              <a:t>3</a:t>
            </a:r>
            <a:r>
              <a:rPr lang="nl-NL" sz="2000" dirty="0"/>
              <a:t>COO</a:t>
            </a:r>
            <a:r>
              <a:rPr lang="nl-NL" sz="2000" baseline="30000" dirty="0"/>
              <a:t>-</a:t>
            </a:r>
            <a:r>
              <a:rPr lang="nl-NL" sz="2000" dirty="0"/>
              <a:t> + H</a:t>
            </a:r>
            <a:r>
              <a:rPr lang="nl-NL" sz="2000" baseline="-25000" dirty="0"/>
              <a:t>3</a:t>
            </a:r>
            <a:r>
              <a:rPr lang="nl-NL" sz="2000" dirty="0"/>
              <a:t>O</a:t>
            </a:r>
            <a:r>
              <a:rPr lang="nl-NL" sz="2000" baseline="30000" dirty="0"/>
              <a:t>+</a:t>
            </a:r>
          </a:p>
          <a:p>
            <a:pPr>
              <a:buNone/>
            </a:pPr>
            <a:r>
              <a:rPr lang="nl-NL" sz="2000" dirty="0"/>
              <a:t>		azijnzuur			acetaat	 + </a:t>
            </a:r>
            <a:r>
              <a:rPr lang="nl-NL" sz="2000" b="1" dirty="0">
                <a:solidFill>
                  <a:srgbClr val="FF3399"/>
                </a:solidFill>
              </a:rPr>
              <a:t>hydronium 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06462" y="2132856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206462" y="2779059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E3D4-5D5A-4621-8374-0ABEF616CC20}" type="slidenum">
              <a:rPr lang="nl-NL" smtClean="0"/>
              <a:pPr/>
              <a:t>7</a:t>
            </a:fld>
            <a:endParaRPr lang="nl-NL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98642" y="5024659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06462" y="5730232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25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Basen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E3D4-5D5A-4621-8374-0ABEF616CC20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1268760"/>
            <a:ext cx="8229600" cy="4997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nl-NL" sz="2000" dirty="0"/>
              <a:t>Een base is:		een stof die een H</a:t>
            </a:r>
            <a:r>
              <a:rPr lang="nl-NL" sz="2000" baseline="30000" dirty="0"/>
              <a:t>+</a:t>
            </a:r>
            <a:r>
              <a:rPr lang="nl-NL" sz="2000" dirty="0"/>
              <a:t> kan opnemen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l-NL" sz="2000" dirty="0"/>
              <a:t>			of	die uiteenvalt in OH</a:t>
            </a:r>
            <a:r>
              <a:rPr lang="nl-NL" sz="2000" baseline="30000" dirty="0"/>
              <a:t>-</a:t>
            </a:r>
            <a:r>
              <a:rPr lang="nl-NL" sz="2000" dirty="0"/>
              <a:t> en een positief geladen ion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nl-NL" sz="20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nl-NL" sz="2000" dirty="0"/>
              <a:t>Algemeen:	B + H</a:t>
            </a:r>
            <a:r>
              <a:rPr lang="nl-NL" sz="2000" baseline="-25000" dirty="0"/>
              <a:t>2</a:t>
            </a:r>
            <a:r>
              <a:rPr lang="nl-NL" sz="2000" dirty="0"/>
              <a:t>O			BH</a:t>
            </a:r>
            <a:r>
              <a:rPr lang="nl-NL" sz="2000" baseline="30000" dirty="0"/>
              <a:t>+</a:t>
            </a:r>
            <a:r>
              <a:rPr lang="nl-NL" sz="2000" dirty="0"/>
              <a:t> + OH</a:t>
            </a:r>
            <a:r>
              <a:rPr lang="nl-NL" sz="2000" baseline="30000" dirty="0"/>
              <a:t>-</a:t>
            </a:r>
            <a:r>
              <a:rPr lang="nl-NL" sz="2000" dirty="0"/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nl-NL" sz="20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nl-NL" sz="2000" dirty="0"/>
              <a:t>Voorbeeld:	NH</a:t>
            </a:r>
            <a:r>
              <a:rPr lang="nl-NL" sz="2000" baseline="-25000" dirty="0"/>
              <a:t>3 </a:t>
            </a:r>
            <a:r>
              <a:rPr lang="nl-NL" sz="2000" dirty="0"/>
              <a:t>+ H</a:t>
            </a:r>
            <a:r>
              <a:rPr lang="nl-NL" sz="2000" baseline="-25000" dirty="0"/>
              <a:t>2</a:t>
            </a:r>
            <a:r>
              <a:rPr lang="nl-NL" sz="2000" dirty="0"/>
              <a:t>O		NH</a:t>
            </a:r>
            <a:r>
              <a:rPr lang="nl-NL" sz="2000" baseline="-25000" dirty="0"/>
              <a:t>4</a:t>
            </a:r>
            <a:r>
              <a:rPr lang="nl-NL" sz="2000" baseline="30000" dirty="0"/>
              <a:t>+</a:t>
            </a:r>
            <a:r>
              <a:rPr lang="nl-NL" sz="2000" dirty="0"/>
              <a:t> 	   + OH</a:t>
            </a:r>
            <a:r>
              <a:rPr lang="nl-NL" sz="2000" baseline="30000" dirty="0"/>
              <a:t>-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l-NL" sz="2000" dirty="0"/>
              <a:t>			ammoniak		ammonia  + </a:t>
            </a:r>
            <a:r>
              <a:rPr lang="nl-NL" sz="2000" b="1" dirty="0">
                <a:solidFill>
                  <a:srgbClr val="0000FF"/>
                </a:solidFill>
              </a:rPr>
              <a:t>hydroxide ion</a:t>
            </a:r>
            <a:r>
              <a:rPr lang="nl-NL" sz="2000" dirty="0"/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nl-NL" sz="20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nl-NL" sz="2000" dirty="0"/>
              <a:t>Of:			NaOH			Na</a:t>
            </a:r>
            <a:r>
              <a:rPr lang="nl-NL" sz="2000" baseline="30000" dirty="0"/>
              <a:t>+</a:t>
            </a:r>
            <a:r>
              <a:rPr lang="nl-NL" sz="2000" dirty="0"/>
              <a:t> 	       + OH</a:t>
            </a:r>
            <a:r>
              <a:rPr lang="nl-NL" sz="2000" baseline="30000" dirty="0"/>
              <a:t>-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l-NL" sz="2000" dirty="0"/>
              <a:t>			natronloog		natrium ion  + </a:t>
            </a:r>
            <a:r>
              <a:rPr lang="nl-NL" sz="2000" b="1" dirty="0">
                <a:solidFill>
                  <a:srgbClr val="0000FF"/>
                </a:solidFill>
              </a:rPr>
              <a:t>hydroxide ion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l-NL" sz="2000" dirty="0"/>
              <a:t>	</a:t>
            </a:r>
          </a:p>
          <a:p>
            <a:pPr>
              <a:spcBef>
                <a:spcPct val="20000"/>
              </a:spcBef>
              <a:tabLst>
                <a:tab pos="0" algn="l"/>
              </a:tabLst>
              <a:defRPr/>
            </a:pPr>
            <a:r>
              <a:rPr lang="nl-NL" sz="2000" dirty="0"/>
              <a:t>De op te nemen H</a:t>
            </a:r>
            <a:r>
              <a:rPr lang="nl-NL" sz="2000" baseline="30000" dirty="0"/>
              <a:t>+</a:t>
            </a:r>
            <a:r>
              <a:rPr lang="nl-NL" sz="2000" dirty="0"/>
              <a:t> kan afkomstig zijn van water of van een zuur (zuur-base reactie)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nl-NL" sz="2000" dirty="0"/>
          </a:p>
          <a:p>
            <a:pPr marL="342900" indent="-342900">
              <a:spcBef>
                <a:spcPct val="20000"/>
              </a:spcBef>
              <a:defRPr/>
            </a:pPr>
            <a:endParaRPr lang="nl-NL" sz="2000" dirty="0"/>
          </a:p>
          <a:p>
            <a:pPr marL="342900" indent="-342900">
              <a:spcBef>
                <a:spcPct val="20000"/>
              </a:spcBef>
              <a:defRPr/>
            </a:pPr>
            <a:endParaRPr lang="nl-NL" sz="2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59896" y="2564904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159896" y="3284984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59896" y="4365104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2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>
                <a:latin typeface="Arial" pitchFamily="34" charset="0"/>
                <a:cs typeface="Arial" pitchFamily="34" charset="0"/>
              </a:rPr>
              <a:t>Zuren en basen</a:t>
            </a:r>
            <a:endParaRPr lang="nl-N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428736"/>
            <a:ext cx="8229600" cy="49006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1600" dirty="0" err="1">
                <a:latin typeface="Arial" pitchFamily="34" charset="0"/>
                <a:cs typeface="Arial" pitchFamily="34" charset="0"/>
              </a:rPr>
              <a:t>Arrhenius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: 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Een </a:t>
            </a:r>
            <a:r>
              <a:rPr lang="nl-NL" sz="1600" b="1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zuur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in water dissocieert en staat </a:t>
            </a:r>
            <a:r>
              <a:rPr lang="nl-NL" sz="1600" b="1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waterstofionen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af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(= </a:t>
            </a:r>
            <a:r>
              <a:rPr lang="nl-NL" sz="1600" b="1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nl-NL" sz="1600" b="1" baseline="300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oftewel een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nl-NL" sz="1600" b="1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proton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Een </a:t>
            </a:r>
            <a:r>
              <a:rPr lang="nl-NL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in water dissocieert en staat </a:t>
            </a:r>
            <a:r>
              <a:rPr lang="nl-NL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hydroxide ionen</a:t>
            </a:r>
            <a:r>
              <a:rPr lang="nl-NL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af (=</a:t>
            </a:r>
            <a:r>
              <a:rPr lang="nl-NL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OH</a:t>
            </a:r>
            <a:r>
              <a:rPr lang="nl-NL" sz="160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).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Brønsted-Lowry theorie: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Een </a:t>
            </a:r>
            <a:r>
              <a:rPr lang="nl-NL" sz="1600" b="1" dirty="0">
                <a:solidFill>
                  <a:srgbClr val="FF277F"/>
                </a:solidFill>
                <a:latin typeface="Arial" pitchFamily="34" charset="0"/>
                <a:cs typeface="Arial" pitchFamily="34" charset="0"/>
              </a:rPr>
              <a:t>zuur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is een </a:t>
            </a:r>
            <a:r>
              <a:rPr lang="nl-NL" sz="1600" b="1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proton donor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en een </a:t>
            </a:r>
            <a:r>
              <a:rPr lang="nl-NL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is een </a:t>
            </a:r>
            <a:r>
              <a:rPr lang="nl-NL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proton </a:t>
            </a:r>
            <a:r>
              <a:rPr lang="nl-NL" sz="16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acceptor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7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463C423B74CC4BB1AABFA04F025A3B" ma:contentTypeVersion="13" ma:contentTypeDescription="Een nieuw document maken." ma:contentTypeScope="" ma:versionID="513ef64dd4849231855ac6f8fe1de28a">
  <xsd:schema xmlns:xsd="http://www.w3.org/2001/XMLSchema" xmlns:xs="http://www.w3.org/2001/XMLSchema" xmlns:p="http://schemas.microsoft.com/office/2006/metadata/properties" xmlns:ns3="56675d8b-74f5-41c1-a499-6351904c8efb" xmlns:ns4="856c3576-b127-46fc-8d76-7cdb0f02338d" targetNamespace="http://schemas.microsoft.com/office/2006/metadata/properties" ma:root="true" ma:fieldsID="1742d9ce8a46d995d540e55f5916762f" ns3:_="" ns4:_="">
    <xsd:import namespace="56675d8b-74f5-41c1-a499-6351904c8efb"/>
    <xsd:import namespace="856c3576-b127-46fc-8d76-7cdb0f02338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Locatio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675d8b-74f5-41c1-a499-6351904c8e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c3576-b127-46fc-8d76-7cdb0f0233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71E908-7816-4463-85E6-5B795A41506F}">
  <ds:schemaRefs>
    <ds:schemaRef ds:uri="56675d8b-74f5-41c1-a499-6351904c8efb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56c3576-b127-46fc-8d76-7cdb0f02338d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93A789A-1626-46F7-8D2B-8A6B46180A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40F094-2CD6-4D7D-A156-1373DDF8AD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675d8b-74f5-41c1-a499-6351904c8efb"/>
    <ds:schemaRef ds:uri="856c3576-b127-46fc-8d76-7cdb0f0233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2077</Words>
  <Application>Microsoft Office PowerPoint</Application>
  <PresentationFormat>Widescreen</PresentationFormat>
  <Paragraphs>325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Chemie 2</vt:lpstr>
      <vt:lpstr>Vak: Chemie 2, BFV Docenten: Anita Spanjer - van Dijk (SPAI) Literatuur: General, organic &amp; biochemistry, Denniston, 10e editie </vt:lpstr>
      <vt:lpstr>Maken voor 8 december</vt:lpstr>
      <vt:lpstr>PowerPoint Presentation</vt:lpstr>
      <vt:lpstr>Zuren en basen in de biologie</vt:lpstr>
      <vt:lpstr>Wat is zuur?</vt:lpstr>
      <vt:lpstr>Zuren</vt:lpstr>
      <vt:lpstr>Basen</vt:lpstr>
      <vt:lpstr>Zuren en basen</vt:lpstr>
      <vt:lpstr>Sterk versus zwak</vt:lpstr>
      <vt:lpstr>Sterke en zwakke zuren/basen</vt:lpstr>
      <vt:lpstr>Oefening</vt:lpstr>
      <vt:lpstr>De zuurconstante</vt:lpstr>
      <vt:lpstr>De baseconstante</vt:lpstr>
      <vt:lpstr>Geconjugeerde zuren en basen</vt:lpstr>
      <vt:lpstr>PowerPoint Presentation</vt:lpstr>
      <vt:lpstr>Water</vt:lpstr>
      <vt:lpstr>Oefening</vt:lpstr>
      <vt:lpstr>p-waarden</vt:lpstr>
      <vt:lpstr>pH</vt:lpstr>
      <vt:lpstr>pH</vt:lpstr>
      <vt:lpstr>PowerPoint Presentation</vt:lpstr>
      <vt:lpstr>PowerPoint Presentation</vt:lpstr>
      <vt:lpstr>Oefening</vt:lpstr>
    </vt:vector>
  </TitlesOfParts>
  <Company>Hanzehogeschool Groningen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Chemie 2</dc:title>
  <dc:creator>Spanjer-van Dijk AIR, Anita</dc:creator>
  <cp:lastModifiedBy>Spanjer-van Dijk AIR, Anita</cp:lastModifiedBy>
  <cp:revision>35</cp:revision>
  <dcterms:created xsi:type="dcterms:W3CDTF">2018-12-04T13:03:57Z</dcterms:created>
  <dcterms:modified xsi:type="dcterms:W3CDTF">2020-12-08T10:51:10Z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0x010100E9463C423B74CC4BB1AABFA04F025A3B</vt:lpwstr>
  </property>
</Properties>
</file>