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67" r:id="rId5"/>
    <p:sldId id="349" r:id="rId6"/>
    <p:sldId id="350" r:id="rId7"/>
    <p:sldId id="356" r:id="rId8"/>
    <p:sldId id="351" r:id="rId9"/>
    <p:sldId id="355" r:id="rId10"/>
    <p:sldId id="352" r:id="rId11"/>
    <p:sldId id="263" r:id="rId12"/>
    <p:sldId id="343" r:id="rId13"/>
    <p:sldId id="311" r:id="rId14"/>
    <p:sldId id="307" r:id="rId15"/>
    <p:sldId id="344" r:id="rId16"/>
    <p:sldId id="315" r:id="rId17"/>
    <p:sldId id="316" r:id="rId18"/>
    <p:sldId id="339" r:id="rId19"/>
    <p:sldId id="354" r:id="rId20"/>
    <p:sldId id="340" r:id="rId21"/>
    <p:sldId id="341" r:id="rId22"/>
    <p:sldId id="347" r:id="rId23"/>
    <p:sldId id="346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B5CE-D43A-4F40-A2EF-77367A011E4A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79764-9F5A-4CD1-AC27-081B8E836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3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Zuur</a:t>
            </a:r>
          </a:p>
          <a:p>
            <a:r>
              <a:rPr lang="nl-NL" dirty="0" smtClean="0"/>
              <a:t>Base</a:t>
            </a:r>
          </a:p>
          <a:p>
            <a:r>
              <a:rPr lang="nl-NL" dirty="0" err="1" smtClean="0"/>
              <a:t>Keq</a:t>
            </a:r>
            <a:endParaRPr lang="nl-NL" dirty="0" smtClean="0"/>
          </a:p>
          <a:p>
            <a:r>
              <a:rPr lang="nl-NL" dirty="0" smtClean="0"/>
              <a:t>Ka</a:t>
            </a:r>
          </a:p>
          <a:p>
            <a:r>
              <a:rPr lang="nl-NL" dirty="0" smtClean="0"/>
              <a:t>Kb</a:t>
            </a:r>
          </a:p>
          <a:p>
            <a:r>
              <a:rPr lang="nl-NL" dirty="0" err="1" smtClean="0"/>
              <a:t>Kw</a:t>
            </a:r>
            <a:endParaRPr lang="nl-NL" dirty="0" smtClean="0"/>
          </a:p>
          <a:p>
            <a:r>
              <a:rPr lang="nl-NL" dirty="0" smtClean="0"/>
              <a:t>pH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79764-9F5A-4CD1-AC27-081B8E836A3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99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9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DEC63-8886-467D-B07A-443D7A9C65E2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84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17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F6F1-F8CB-4D71-94B8-B097256E8D5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27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A965D-39A8-49AC-8A8B-F26707ADA48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15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A965D-39A8-49AC-8A8B-F26707ADA48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7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2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2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7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43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2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6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8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3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40CA-2588-4717-94B8-7AB04DF1E5C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2428-789E-4A57-8084-F2C29544F2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7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Chemie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90912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Chemische evenwichten</a:t>
            </a:r>
          </a:p>
          <a:p>
            <a:r>
              <a:rPr lang="nl-NL" sz="2000" dirty="0"/>
              <a:t>week </a:t>
            </a:r>
            <a:r>
              <a:rPr lang="nl-NL" sz="2000" dirty="0" smtClean="0"/>
              <a:t>5</a:t>
            </a:r>
            <a:r>
              <a:rPr lang="nl-NL" sz="2000" dirty="0" smtClean="0">
                <a:cs typeface="Calibri"/>
              </a:rPr>
              <a:t>: </a:t>
            </a:r>
          </a:p>
          <a:p>
            <a:r>
              <a:rPr lang="nl-NL" sz="2000" dirty="0" smtClean="0">
                <a:cs typeface="Calibri"/>
              </a:rPr>
              <a:t>Evenwichten en buffers </a:t>
            </a:r>
            <a:endParaRPr lang="nl-NL" sz="2000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473" y="5500702"/>
            <a:ext cx="420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Docent: 	dr. Anita Spanjer - van Dijk</a:t>
            </a:r>
          </a:p>
          <a:p>
            <a:r>
              <a:rPr lang="nl-NL" dirty="0"/>
              <a:t>	a.i.r.spanjer-van.dijk@pl.hanze.nl</a:t>
            </a:r>
          </a:p>
          <a:p>
            <a:r>
              <a:rPr lang="nl-NL" dirty="0"/>
              <a:t>	D 0.109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D04C-8419-4503-BDB5-3108DD0373B9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0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Sterke en zwakke zuren/basen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 of base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concentratie		hoeveelheid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stof (gram/L of mol/L)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Zuur of base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sterkte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		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dirty="0" smtClean="0">
                <a:latin typeface="Arial" pitchFamily="34" charset="0"/>
                <a:cs typeface="Arial" pitchFamily="34" charset="0"/>
              </a:rPr>
              <a:t>mate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van dissociatie</a:t>
            </a: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Sterke</a:t>
            </a:r>
            <a:r>
              <a:rPr lang="nl-NL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zuren en basen dissociëren geheel (enkele pijl)</a:t>
            </a: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HCl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Cl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NaOH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aq)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	Na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OH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b="1" dirty="0">
                <a:latin typeface="Arial" pitchFamily="34" charset="0"/>
                <a:cs typeface="Arial" pitchFamily="34" charset="0"/>
              </a:rPr>
              <a:t>Zwakke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zuren en basen dissociëren gedeeltelijk, er is een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dynamisch evenwicht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(dubbele pijl)</a:t>
            </a:r>
            <a:endParaRPr lang="nl-NL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COOH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CH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COO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</a:t>
            </a:r>
          </a:p>
          <a:p>
            <a:pPr>
              <a:buNone/>
            </a:pP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nl-NL" sz="1600" baseline="-25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	HCO</a:t>
            </a:r>
            <a:r>
              <a:rPr lang="nl-NL" sz="16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nl-NL" sz="16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O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l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		NH</a:t>
            </a:r>
            <a:r>
              <a:rPr lang="nl-NL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 + OH</a:t>
            </a:r>
            <a:r>
              <a:rPr lang="nl-NL" sz="1600" b="1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nl-NL" sz="1600" i="1" dirty="0">
                <a:latin typeface="Arial" pitchFamily="34" charset="0"/>
                <a:cs typeface="Arial" pitchFamily="34" charset="0"/>
              </a:rPr>
              <a:t>aq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)	</a:t>
            </a:r>
            <a:endParaRPr lang="nl-NL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 flipV="1">
            <a:off x="3352767" y="4988102"/>
            <a:ext cx="814408" cy="109530"/>
            <a:chOff x="3186088" y="4286256"/>
            <a:chExt cx="814408" cy="10953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14678" y="4395786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186088" y="4286256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"/>
          <p:cNvGrpSpPr/>
          <p:nvPr/>
        </p:nvGrpSpPr>
        <p:grpSpPr>
          <a:xfrm flipV="1">
            <a:off x="3338472" y="5298615"/>
            <a:ext cx="814408" cy="109530"/>
            <a:chOff x="3190857" y="4614858"/>
            <a:chExt cx="814408" cy="10953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219447" y="472438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190857" y="461485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"/>
          <p:cNvGrpSpPr/>
          <p:nvPr/>
        </p:nvGrpSpPr>
        <p:grpSpPr>
          <a:xfrm flipV="1">
            <a:off x="3338472" y="5933559"/>
            <a:ext cx="814408" cy="109530"/>
            <a:chOff x="3190858" y="5186362"/>
            <a:chExt cx="814408" cy="10953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219448" y="5295892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190858" y="5186362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2878719" y="3125435"/>
            <a:ext cx="7858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78719" y="3234965"/>
            <a:ext cx="7858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78719" y="3387381"/>
            <a:ext cx="7858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78719" y="3496911"/>
            <a:ext cx="7858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2874" y="3618549"/>
            <a:ext cx="22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verwaarloosbaar klein</a:t>
            </a:r>
          </a:p>
        </p:txBody>
      </p:sp>
    </p:spTree>
    <p:extLst>
      <p:ext uri="{BB962C8B-B14F-4D97-AF65-F5344CB8AC3E}">
        <p14:creationId xmlns:p14="http://schemas.microsoft.com/office/powerpoint/2010/main" val="8594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Zuren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Een zuur is:		</a:t>
            </a: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een </a:t>
            </a:r>
            <a:r>
              <a:rPr lang="nl-NL" sz="2000" dirty="0"/>
              <a:t>stof die een H</a:t>
            </a:r>
            <a:r>
              <a:rPr lang="nl-NL" sz="2000" baseline="30000" dirty="0"/>
              <a:t>+</a:t>
            </a:r>
            <a:r>
              <a:rPr lang="nl-NL" sz="2000" dirty="0"/>
              <a:t> kan afstaan (dissociatie)</a:t>
            </a:r>
          </a:p>
          <a:p>
            <a:pPr>
              <a:buNone/>
            </a:pPr>
            <a:r>
              <a:rPr lang="nl-NL" sz="2000" dirty="0" smtClean="0"/>
              <a:t>		</a:t>
            </a:r>
            <a:r>
              <a:rPr lang="nl-NL" sz="2000" dirty="0"/>
              <a:t>	HA 			A</a:t>
            </a:r>
            <a:r>
              <a:rPr lang="nl-NL" sz="2000" baseline="30000" dirty="0"/>
              <a:t>-</a:t>
            </a:r>
            <a:r>
              <a:rPr lang="nl-NL" sz="2000" dirty="0"/>
              <a:t> + H</a:t>
            </a:r>
            <a:r>
              <a:rPr lang="nl-NL" sz="2000" baseline="30000" dirty="0"/>
              <a:t>+</a:t>
            </a:r>
            <a:r>
              <a:rPr lang="nl-NL" sz="2000" dirty="0"/>
              <a:t>  </a:t>
            </a:r>
          </a:p>
          <a:p>
            <a:pPr>
              <a:buNone/>
            </a:pPr>
            <a:r>
              <a:rPr lang="nl-NL" sz="2000" dirty="0" smtClean="0"/>
              <a:t>De </a:t>
            </a:r>
            <a:r>
              <a:rPr lang="nl-NL" sz="2000" dirty="0"/>
              <a:t>H</a:t>
            </a:r>
            <a:r>
              <a:rPr lang="nl-NL" sz="2000" baseline="30000" dirty="0"/>
              <a:t>+</a:t>
            </a:r>
            <a:r>
              <a:rPr lang="nl-NL" sz="2000" dirty="0"/>
              <a:t> wordt doorgaans overgedragen aan water: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dirty="0" smtClean="0"/>
              <a:t>	HA </a:t>
            </a:r>
            <a:r>
              <a:rPr lang="nl-NL" sz="2000" dirty="0"/>
              <a:t>+ H</a:t>
            </a:r>
            <a:r>
              <a:rPr lang="nl-NL" sz="2000" baseline="-25000" dirty="0"/>
              <a:t>2</a:t>
            </a:r>
            <a:r>
              <a:rPr lang="nl-NL" sz="2000" dirty="0"/>
              <a:t>O		</a:t>
            </a:r>
            <a:r>
              <a:rPr lang="nl-NL" sz="2000" dirty="0" smtClean="0"/>
              <a:t>A</a:t>
            </a:r>
            <a:r>
              <a:rPr lang="nl-NL" sz="2000" baseline="30000" dirty="0" smtClean="0"/>
              <a:t>-</a:t>
            </a:r>
            <a:r>
              <a:rPr lang="nl-NL" sz="2000" dirty="0" smtClean="0"/>
              <a:t> </a:t>
            </a:r>
            <a:r>
              <a:rPr lang="nl-NL" sz="2000" dirty="0"/>
              <a:t>+ H</a:t>
            </a:r>
            <a:r>
              <a:rPr lang="nl-NL" sz="2000" baseline="-25000" dirty="0"/>
              <a:t>3</a:t>
            </a:r>
            <a:r>
              <a:rPr lang="nl-NL" sz="2000" dirty="0"/>
              <a:t>O</a:t>
            </a:r>
            <a:r>
              <a:rPr lang="nl-NL" sz="2000" baseline="30000" dirty="0"/>
              <a:t>+</a:t>
            </a:r>
          </a:p>
          <a:p>
            <a:pPr>
              <a:buNone/>
            </a:pPr>
            <a:r>
              <a:rPr lang="nl-NL" sz="2000" dirty="0"/>
              <a:t>		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nl-NL" sz="2000" dirty="0" smtClean="0"/>
              <a:t>Een </a:t>
            </a:r>
            <a:r>
              <a:rPr lang="nl-NL" sz="2000" dirty="0"/>
              <a:t>base is:		</a:t>
            </a:r>
            <a:endParaRPr lang="nl-NL" sz="2000" dirty="0" smtClean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nl-NL" sz="2000" dirty="0" smtClean="0"/>
              <a:t>een </a:t>
            </a:r>
            <a:r>
              <a:rPr lang="nl-NL" sz="2000" dirty="0"/>
              <a:t>stof die een H</a:t>
            </a:r>
            <a:r>
              <a:rPr lang="nl-NL" sz="2000" baseline="30000" dirty="0"/>
              <a:t>+</a:t>
            </a:r>
            <a:r>
              <a:rPr lang="nl-NL" sz="2000" dirty="0"/>
              <a:t> kan opnemen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nl-NL" sz="2000" dirty="0"/>
              <a:t>		</a:t>
            </a:r>
            <a:r>
              <a:rPr lang="nl-NL" sz="2000" dirty="0" smtClean="0"/>
              <a:t>B </a:t>
            </a:r>
            <a:r>
              <a:rPr lang="nl-NL" sz="2000" dirty="0"/>
              <a:t>+ H</a:t>
            </a:r>
            <a:r>
              <a:rPr lang="nl-NL" sz="2000" baseline="-25000" dirty="0"/>
              <a:t>2</a:t>
            </a:r>
            <a:r>
              <a:rPr lang="nl-NL" sz="2000" dirty="0"/>
              <a:t>O			BH</a:t>
            </a:r>
            <a:r>
              <a:rPr lang="nl-NL" sz="2000" baseline="30000" dirty="0"/>
              <a:t>+</a:t>
            </a:r>
            <a:r>
              <a:rPr lang="nl-NL" sz="2000" dirty="0"/>
              <a:t> + </a:t>
            </a:r>
            <a:r>
              <a:rPr lang="nl-NL" sz="2000" dirty="0" smtClean="0"/>
              <a:t>OH</a:t>
            </a:r>
            <a:r>
              <a:rPr lang="nl-NL" sz="2000" baseline="30000" dirty="0" smtClean="0"/>
              <a:t>-</a:t>
            </a:r>
          </a:p>
          <a:p>
            <a:pPr>
              <a:buNone/>
            </a:pPr>
            <a:r>
              <a:rPr lang="nl-NL" sz="2000" dirty="0"/>
              <a:t>of die uiteenvalt in OH</a:t>
            </a:r>
            <a:r>
              <a:rPr lang="nl-NL" sz="2000" baseline="30000" dirty="0"/>
              <a:t>-</a:t>
            </a:r>
            <a:r>
              <a:rPr lang="nl-NL" sz="2000" dirty="0"/>
              <a:t> en een positief geladen ion </a:t>
            </a:r>
            <a:endParaRPr lang="nl-NL" sz="2000" dirty="0" smtClean="0"/>
          </a:p>
          <a:p>
            <a:pPr>
              <a:buNone/>
            </a:pPr>
            <a:r>
              <a:rPr lang="nl-NL" sz="2000" dirty="0"/>
              <a:t>	</a:t>
            </a:r>
            <a:r>
              <a:rPr lang="nl-NL" sz="2000" dirty="0" smtClean="0"/>
              <a:t>		BOH</a:t>
            </a:r>
            <a:r>
              <a:rPr lang="nl-NL" sz="2000" dirty="0"/>
              <a:t>			</a:t>
            </a:r>
            <a:r>
              <a:rPr lang="nl-NL" sz="2000" dirty="0" smtClean="0"/>
              <a:t>B</a:t>
            </a:r>
            <a:r>
              <a:rPr lang="nl-NL" sz="2000" baseline="30000" dirty="0" smtClean="0"/>
              <a:t>+</a:t>
            </a:r>
            <a:r>
              <a:rPr lang="nl-NL" sz="2000" dirty="0" smtClean="0"/>
              <a:t> </a:t>
            </a:r>
            <a:r>
              <a:rPr lang="nl-NL" sz="2000" dirty="0"/>
              <a:t>+ OH</a:t>
            </a:r>
            <a:r>
              <a:rPr lang="nl-NL" sz="2000" baseline="30000" dirty="0"/>
              <a:t>-</a:t>
            </a:r>
            <a:endParaRPr lang="nl-NL" sz="2000" b="1" dirty="0">
              <a:solidFill>
                <a:srgbClr val="FF3399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06462" y="2222503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06462" y="3083859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11</a:t>
            </a:fld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06462" y="4508503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06462" y="5244353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Evenwichtsconstante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96344"/>
            <a:ext cx="8229600" cy="4997152"/>
          </a:xfrm>
        </p:spPr>
        <p:txBody>
          <a:bodyPr>
            <a:normAutofit/>
          </a:bodyPr>
          <a:lstStyle/>
          <a:p>
            <a:pPr defTabSz="360000">
              <a:buNone/>
            </a:pPr>
            <a:endParaRPr lang="en-US" sz="1600" b="1" dirty="0">
              <a:solidFill>
                <a:srgbClr val="0070C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Keq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∞	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Reactie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verloopt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volledig</a:t>
            </a: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Keq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&gt; 1000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Er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zijn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vrijwel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alleen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producten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aanwezig</a:t>
            </a: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        				</a:t>
            </a: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			1000 &gt;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Keq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&gt; 0,001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Zowel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reactanten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als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producten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zijn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aanwezig</a:t>
            </a: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Keq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&lt; 0,001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Er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zijn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vrijwel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alleen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reactanten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aanwezig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</a:t>
            </a: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			</a:t>
            </a:r>
          </a:p>
          <a:p>
            <a:pPr defTabSz="36000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		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Keq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= 0				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Reactie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verloopt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niet</a:t>
            </a: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120000"/>
              </a:lnSpc>
              <a:spcAft>
                <a:spcPct val="50000"/>
              </a:spcAft>
              <a:buNone/>
              <a:tabLst>
                <a:tab pos="363538" algn="l"/>
                <a:tab pos="2154238" algn="l"/>
              </a:tabLst>
            </a:pPr>
            <a:endParaRPr lang="nl-NL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Aft>
                <a:spcPct val="50000"/>
              </a:spcAft>
              <a:buNone/>
              <a:tabLst>
                <a:tab pos="363538" algn="l"/>
                <a:tab pos="2154238" algn="l"/>
              </a:tabLst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 defTabSz="360000">
              <a:buNone/>
            </a:pP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defTabSz="360000">
              <a:buNone/>
            </a:pPr>
            <a:endParaRPr lang="en-US" sz="1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None/>
            </a:pPr>
            <a:endParaRPr lang="en-US" sz="1600" b="1" dirty="0">
              <a:solidFill>
                <a:srgbClr val="0070C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A43-7705-47E9-94FE-A93495CEC5B6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7" y="1556792"/>
            <a:ext cx="5754943" cy="128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31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Geconjugeerde zuren en basen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2073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zuur kan reageren met een base: er wordt een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overgedragen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Standaard </a:t>
            </a:r>
            <a:r>
              <a:rPr lang="nl-NL" sz="1600" dirty="0" err="1">
                <a:latin typeface="Arial" pitchFamily="34" charset="0"/>
                <a:cs typeface="Arial" pitchFamily="34" charset="0"/>
              </a:rPr>
              <a:t>zuur-base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reactie: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HA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    +   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BH</a:t>
            </a:r>
            <a:r>
              <a:rPr lang="nl-NL" sz="1600" baseline="30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+     	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nl-NL" sz="160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	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        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geconjugeerd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       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geconjugeerde</a:t>
            </a: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							</a:t>
            </a:r>
            <a:r>
              <a:rPr lang="nl-NL" sz="16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zuur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nl-NL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NL" sz="1600" dirty="0">
                <a:latin typeface="Arial" pitchFamily="34" charset="0"/>
                <a:cs typeface="Arial" pitchFamily="34" charset="0"/>
              </a:rPr>
              <a:t>Een geconjugeerd zuur-base paar is dus </a:t>
            </a:r>
            <a:r>
              <a:rPr lang="nl-NL" sz="1600" b="1" dirty="0">
                <a:latin typeface="Arial" pitchFamily="34" charset="0"/>
                <a:cs typeface="Arial" pitchFamily="34" charset="0"/>
              </a:rPr>
              <a:t>dezelfde stof</a:t>
            </a:r>
            <a:r>
              <a:rPr lang="nl-NL" sz="1600" dirty="0">
                <a:latin typeface="Arial" pitchFamily="34" charset="0"/>
                <a:cs typeface="Arial" pitchFamily="34" charset="0"/>
              </a:rPr>
              <a:t>, met en zonder H</a:t>
            </a:r>
            <a:r>
              <a:rPr lang="nl-NL" sz="16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>
              <a:buNone/>
            </a:pPr>
            <a:endParaRPr lang="nl-NL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 flipV="1">
            <a:off x="6381752" y="2319507"/>
            <a:ext cx="671532" cy="109530"/>
            <a:chOff x="5214942" y="2428868"/>
            <a:chExt cx="814408" cy="10953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243532" y="253839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214942" y="2428868"/>
              <a:ext cx="7858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5810248" y="3081500"/>
            <a:ext cx="0" cy="7143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10512" y="3081500"/>
            <a:ext cx="0" cy="7143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0248" y="3795880"/>
            <a:ext cx="2000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4430" y="3081500"/>
            <a:ext cx="0" cy="121444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4430" y="4295946"/>
            <a:ext cx="4572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96462" y="3081500"/>
            <a:ext cx="0" cy="121444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1476" y="3081501"/>
            <a:ext cx="158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geconjugeerd</a:t>
            </a:r>
          </a:p>
          <a:p>
            <a:pPr algn="ctr"/>
            <a:r>
              <a:rPr lang="nl-NL" dirty="0" err="1"/>
              <a:t>zuur-base</a:t>
            </a:r>
            <a:r>
              <a:rPr lang="nl-NL" dirty="0"/>
              <a:t> paar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29644" y="4283804"/>
            <a:ext cx="29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geconjugeerd </a:t>
            </a:r>
            <a:r>
              <a:rPr lang="nl-NL" dirty="0" err="1"/>
              <a:t>zuur-base</a:t>
            </a:r>
            <a:r>
              <a:rPr lang="nl-NL" dirty="0"/>
              <a:t> paar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2104" y="2492896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8832304" y="2492896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5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en02621_08_02"/>
          <p:cNvPicPr>
            <a:picLocks noChangeAspect="1" noChangeArrowheads="1"/>
          </p:cNvPicPr>
          <p:nvPr/>
        </p:nvPicPr>
        <p:blipFill>
          <a:blip r:embed="rId3" cstate="print"/>
          <a:srcRect t="1982"/>
          <a:stretch>
            <a:fillRect/>
          </a:stretch>
        </p:blipFill>
        <p:spPr bwMode="auto">
          <a:xfrm>
            <a:off x="1703512" y="357166"/>
            <a:ext cx="4959366" cy="605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879990" y="754856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1410" y="5935194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89514" y="5367347"/>
            <a:ext cx="4286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9514" y="5269437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79990" y="2026920"/>
            <a:ext cx="4286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79990" y="1929010"/>
            <a:ext cx="4286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4072" y="620688"/>
            <a:ext cx="36724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 zwakker een zuur, des te sterker zijn geconjugeerde base.</a:t>
            </a:r>
          </a:p>
          <a:p>
            <a:endParaRPr lang="nl-NL" dirty="0"/>
          </a:p>
          <a:p>
            <a:r>
              <a:rPr lang="nl-NL" dirty="0"/>
              <a:t>Hoe sterker een base, des te zwakker zijn geconjugeerde zuur.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Hoe groter de Ka van een zuur, des te kleiner de Kb van zijn geconjugeerde base.</a:t>
            </a:r>
          </a:p>
          <a:p>
            <a:endParaRPr lang="nl-NL" dirty="0"/>
          </a:p>
          <a:p>
            <a:r>
              <a:rPr lang="nl-NL" dirty="0"/>
              <a:t>Omrekenen van Ka naar Kb:</a:t>
            </a:r>
          </a:p>
          <a:p>
            <a:endParaRPr lang="nl-NL" dirty="0"/>
          </a:p>
          <a:p>
            <a:r>
              <a:rPr lang="nl-NL" dirty="0"/>
              <a:t>Ka = </a:t>
            </a:r>
            <a:r>
              <a:rPr lang="nl-NL" u="sng" dirty="0"/>
              <a:t>10</a:t>
            </a:r>
            <a:r>
              <a:rPr lang="nl-NL" u="sng" baseline="30000" dirty="0"/>
              <a:t>-14</a:t>
            </a:r>
            <a:endParaRPr lang="nl-NL" baseline="30000" dirty="0"/>
          </a:p>
          <a:p>
            <a:r>
              <a:rPr lang="nl-NL" dirty="0"/>
              <a:t>           Kb</a:t>
            </a:r>
          </a:p>
          <a:p>
            <a:endParaRPr lang="nl-NL" dirty="0"/>
          </a:p>
          <a:p>
            <a:r>
              <a:rPr lang="nl-NL" dirty="0"/>
              <a:t>Kb = </a:t>
            </a:r>
            <a:r>
              <a:rPr lang="nl-NL" u="sng" dirty="0"/>
              <a:t>10</a:t>
            </a:r>
            <a:r>
              <a:rPr lang="nl-NL" u="sng" baseline="30000" dirty="0"/>
              <a:t>-14</a:t>
            </a:r>
          </a:p>
          <a:p>
            <a:r>
              <a:rPr lang="nl-NL" dirty="0"/>
              <a:t>           Ka	</a:t>
            </a:r>
          </a:p>
          <a:p>
            <a:endParaRPr lang="nl-NL" dirty="0"/>
          </a:p>
          <a:p>
            <a:r>
              <a:rPr lang="nl-NL" dirty="0"/>
              <a:t>Controle:     Ka </a:t>
            </a:r>
            <a:r>
              <a:rPr lang="nl-NL" dirty="0">
                <a:latin typeface="Calibri"/>
              </a:rPr>
              <a:t>· Kb = 10</a:t>
            </a:r>
            <a:r>
              <a:rPr lang="nl-NL" baseline="30000" dirty="0">
                <a:latin typeface="Calibri"/>
              </a:rPr>
              <a:t>-14</a:t>
            </a:r>
            <a:endParaRPr lang="nl-NL" baseline="30000" dirty="0"/>
          </a:p>
          <a:p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91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525998" y="1372714"/>
            <a:ext cx="1008112" cy="2857520"/>
            <a:chOff x="3635896" y="1268760"/>
            <a:chExt cx="1008112" cy="3600400"/>
          </a:xfrm>
        </p:grpSpPr>
        <p:sp>
          <p:nvSpPr>
            <p:cNvPr id="4" name="Rectangle 3"/>
            <p:cNvSpPr/>
            <p:nvPr/>
          </p:nvSpPr>
          <p:spPr>
            <a:xfrm>
              <a:off x="3635896" y="1268760"/>
              <a:ext cx="1008112" cy="18002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 zuur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5896" y="3068960"/>
              <a:ext cx="1008112" cy="18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Zwakke</a:t>
              </a:r>
            </a:p>
            <a:p>
              <a:pPr algn="ctr"/>
              <a:r>
                <a:rPr lang="nl-NL" dirty="0"/>
                <a:t>base</a:t>
              </a: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7679036" y="1372714"/>
            <a:ext cx="1008112" cy="2857520"/>
            <a:chOff x="5868144" y="1268760"/>
            <a:chExt cx="1008112" cy="3600400"/>
          </a:xfrm>
        </p:grpSpPr>
        <p:sp>
          <p:nvSpPr>
            <p:cNvPr id="12" name="Rectangle 11"/>
            <p:cNvSpPr/>
            <p:nvPr/>
          </p:nvSpPr>
          <p:spPr>
            <a:xfrm>
              <a:off x="5868144" y="1268760"/>
              <a:ext cx="1008112" cy="266429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 zuur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8144" y="3933056"/>
              <a:ext cx="1008112" cy="93610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Zwakke base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6710529" y="2834628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70925" y="240258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+ H</a:t>
            </a:r>
            <a:r>
              <a:rPr lang="nl-NL" baseline="-25000" dirty="0"/>
              <a:t>3</a:t>
            </a:r>
            <a:r>
              <a:rPr lang="nl-NL" dirty="0"/>
              <a:t>O</a:t>
            </a:r>
            <a:r>
              <a:rPr lang="nl-NL" baseline="30000" dirty="0"/>
              <a:t>+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57490" y="2834628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2692" y="240258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+ OH</a:t>
            </a:r>
            <a:r>
              <a:rPr lang="nl-NL" baseline="30000" dirty="0"/>
              <a:t>-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86548" y="4886856"/>
            <a:ext cx="540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38677" y="5102880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pH blijft ongeveer gelijk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47188" y="1372714"/>
            <a:ext cx="1008112" cy="285752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Zwak zuur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62412" y="1357298"/>
            <a:ext cx="1008112" cy="285752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Zwakke base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314701" y="4747181"/>
            <a:ext cx="0" cy="1440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713813" y="4769431"/>
            <a:ext cx="0" cy="1440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96330" y="510288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pH</a:t>
            </a:r>
            <a:r>
              <a:rPr lang="nl-NL" dirty="0"/>
              <a:t> daalt</a:t>
            </a:r>
          </a:p>
          <a:p>
            <a:pPr algn="ctr"/>
            <a:r>
              <a:rPr lang="nl-NL" dirty="0"/>
              <a:t>bij toevoegen van nog meer zuur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66844" y="5102880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pH</a:t>
            </a:r>
            <a:r>
              <a:rPr lang="nl-NL" dirty="0"/>
              <a:t> stijgt</a:t>
            </a:r>
          </a:p>
          <a:p>
            <a:pPr algn="ctr"/>
            <a:r>
              <a:rPr lang="nl-NL" dirty="0"/>
              <a:t>bij toevoegen van nog meer base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Hoe werken buffers?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3372958" y="1357298"/>
            <a:ext cx="1008112" cy="2857520"/>
            <a:chOff x="1706082" y="1253344"/>
            <a:chExt cx="1008112" cy="3600400"/>
          </a:xfrm>
        </p:grpSpPr>
        <p:sp>
          <p:nvSpPr>
            <p:cNvPr id="7" name="Rectangle 6"/>
            <p:cNvSpPr/>
            <p:nvPr/>
          </p:nvSpPr>
          <p:spPr>
            <a:xfrm>
              <a:off x="1706082" y="2189448"/>
              <a:ext cx="1008112" cy="26642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Zwakke base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6082" y="1253344"/>
              <a:ext cx="1008112" cy="936104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 zuur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28" grpId="0" animBg="1"/>
      <p:bldP spid="30" grpId="0" animBg="1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525998" y="1372714"/>
            <a:ext cx="1008112" cy="2857520"/>
            <a:chOff x="3635896" y="1268760"/>
            <a:chExt cx="1008112" cy="3600400"/>
          </a:xfrm>
        </p:grpSpPr>
        <p:sp>
          <p:nvSpPr>
            <p:cNvPr id="4" name="Rectangle 3"/>
            <p:cNvSpPr/>
            <p:nvPr/>
          </p:nvSpPr>
          <p:spPr>
            <a:xfrm>
              <a:off x="3635896" y="1268760"/>
              <a:ext cx="1008112" cy="18002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 zuur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5896" y="3068960"/>
              <a:ext cx="1008112" cy="18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Zwakke</a:t>
              </a:r>
            </a:p>
            <a:p>
              <a:pPr algn="ctr"/>
              <a:r>
                <a:rPr lang="nl-NL" dirty="0"/>
                <a:t>base</a:t>
              </a: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7679036" y="1372714"/>
            <a:ext cx="1008112" cy="2857520"/>
            <a:chOff x="5868144" y="1268760"/>
            <a:chExt cx="1008112" cy="3600400"/>
          </a:xfrm>
        </p:grpSpPr>
        <p:sp>
          <p:nvSpPr>
            <p:cNvPr id="12" name="Rectangle 11"/>
            <p:cNvSpPr/>
            <p:nvPr/>
          </p:nvSpPr>
          <p:spPr>
            <a:xfrm>
              <a:off x="5868144" y="1268760"/>
              <a:ext cx="1008112" cy="266429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 zuur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8144" y="3933056"/>
              <a:ext cx="1008112" cy="93610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Zwakke base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6710529" y="2834628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70925" y="240258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+ H</a:t>
            </a:r>
            <a:r>
              <a:rPr lang="nl-NL" baseline="-25000" dirty="0"/>
              <a:t>3</a:t>
            </a:r>
            <a:r>
              <a:rPr lang="nl-NL" dirty="0"/>
              <a:t>O</a:t>
            </a:r>
            <a:r>
              <a:rPr lang="nl-NL" baseline="30000" dirty="0"/>
              <a:t>+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57490" y="2834628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2692" y="240258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+ OH</a:t>
            </a:r>
            <a:r>
              <a:rPr lang="nl-NL" baseline="30000" dirty="0"/>
              <a:t>-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86548" y="4886856"/>
            <a:ext cx="540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38677" y="5102880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pH blijft ongeveer gelijk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47188" y="1372714"/>
            <a:ext cx="1008112" cy="285752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Zwak zuur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62412" y="1357298"/>
            <a:ext cx="1008112" cy="285752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Zwakke base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314701" y="4747181"/>
            <a:ext cx="0" cy="1440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713813" y="4769431"/>
            <a:ext cx="0" cy="1440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96330" y="510288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pH</a:t>
            </a:r>
            <a:r>
              <a:rPr lang="nl-NL" dirty="0"/>
              <a:t> daalt</a:t>
            </a:r>
          </a:p>
          <a:p>
            <a:pPr algn="ctr"/>
            <a:r>
              <a:rPr lang="nl-NL" dirty="0"/>
              <a:t>bij toevoegen van nog meer zuur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66844" y="5102880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pH</a:t>
            </a:r>
            <a:r>
              <a:rPr lang="nl-NL" dirty="0"/>
              <a:t> stijgt</a:t>
            </a:r>
          </a:p>
          <a:p>
            <a:pPr algn="ctr"/>
            <a:r>
              <a:rPr lang="nl-NL" dirty="0"/>
              <a:t>bij toevoegen van nog meer base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Hoe werken buffers?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 descr="bekerglas buffers 2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198" y="2143116"/>
            <a:ext cx="2000264" cy="1922628"/>
          </a:xfrm>
          <a:prstGeom prst="rect">
            <a:avLst/>
          </a:prstGeom>
        </p:spPr>
      </p:pic>
      <p:grpSp>
        <p:nvGrpSpPr>
          <p:cNvPr id="8" name="Group 37"/>
          <p:cNvGrpSpPr/>
          <p:nvPr/>
        </p:nvGrpSpPr>
        <p:grpSpPr>
          <a:xfrm>
            <a:off x="3372958" y="1357298"/>
            <a:ext cx="1008112" cy="2857520"/>
            <a:chOff x="1706082" y="1253344"/>
            <a:chExt cx="1008112" cy="3600400"/>
          </a:xfrm>
        </p:grpSpPr>
        <p:sp>
          <p:nvSpPr>
            <p:cNvPr id="7" name="Rectangle 6"/>
            <p:cNvSpPr/>
            <p:nvPr/>
          </p:nvSpPr>
          <p:spPr>
            <a:xfrm>
              <a:off x="1706082" y="2189448"/>
              <a:ext cx="1008112" cy="26642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Zwakke base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6082" y="1253344"/>
              <a:ext cx="1008112" cy="936104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Zwak zuur</a:t>
              </a:r>
            </a:p>
          </p:txBody>
        </p:sp>
      </p:grpSp>
      <p:pic>
        <p:nvPicPr>
          <p:cNvPr id="25" name="Picture 24" descr="bekerglas buffers 1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2662" y="2143116"/>
            <a:ext cx="2006712" cy="19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28" grpId="0" animBg="1"/>
      <p:bldP spid="30" grpId="0" animBg="1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Buffers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99ED-0CFE-4614-86B3-27975101902A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1779" b="3557"/>
          <a:stretch>
            <a:fillRect/>
          </a:stretch>
        </p:blipFill>
        <p:spPr bwMode="auto">
          <a:xfrm>
            <a:off x="2639616" y="1196753"/>
            <a:ext cx="6778464" cy="477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39616" y="1052736"/>
            <a:ext cx="165618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951984" y="1196752"/>
            <a:ext cx="165618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752184" y="1124744"/>
            <a:ext cx="165618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593932" y="6211669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pH = pKa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381" y="5934670"/>
            <a:ext cx="2127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pH = pKa</a:t>
            </a:r>
          </a:p>
          <a:p>
            <a:pPr algn="ctr"/>
            <a:r>
              <a:rPr lang="nl-NL" dirty="0"/>
              <a:t>hogere concentratie </a:t>
            </a:r>
          </a:p>
          <a:p>
            <a:pPr algn="ctr"/>
            <a:r>
              <a:rPr lang="nl-NL" dirty="0"/>
              <a:t>van beiden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2960" y="6211669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pH &gt; pKa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2024" y="6211669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pH &lt; pKa</a:t>
            </a:r>
          </a:p>
        </p:txBody>
      </p:sp>
    </p:spTree>
    <p:extLst>
      <p:ext uri="{BB962C8B-B14F-4D97-AF65-F5344CB8AC3E}">
        <p14:creationId xmlns:p14="http://schemas.microsoft.com/office/powerpoint/2010/main" val="5487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/>
              <a:t>Een buffer bevat een zwak zuur en zijn geconjugeerde base</a:t>
            </a:r>
          </a:p>
          <a:p>
            <a:pPr>
              <a:buFontTx/>
              <a:buChar char="-"/>
            </a:pPr>
            <a:r>
              <a:rPr lang="nl-NL" sz="2400" dirty="0"/>
              <a:t>Wanneer je zuur of base toevoegt aan een buffer, dan wordt dit geneutraliseerd en blijft de </a:t>
            </a:r>
            <a:r>
              <a:rPr lang="nl-NL" sz="2400" dirty="0" err="1"/>
              <a:t>pH</a:t>
            </a:r>
            <a:r>
              <a:rPr lang="nl-NL" sz="2400" dirty="0"/>
              <a:t> nagenoeg gelijk</a:t>
            </a:r>
          </a:p>
          <a:p>
            <a:pPr>
              <a:buFontTx/>
              <a:buChar char="-"/>
            </a:pPr>
            <a:r>
              <a:rPr lang="nl-NL" sz="2400" dirty="0"/>
              <a:t>Een buffer werkt het beste als de </a:t>
            </a:r>
            <a:r>
              <a:rPr lang="nl-NL" sz="2400" dirty="0" err="1"/>
              <a:t>pH</a:t>
            </a:r>
            <a:r>
              <a:rPr lang="nl-NL" sz="2400" dirty="0"/>
              <a:t> gelijk is aan de </a:t>
            </a:r>
            <a:r>
              <a:rPr lang="nl-NL" sz="2400" dirty="0" err="1"/>
              <a:t>pKa</a:t>
            </a:r>
            <a:r>
              <a:rPr lang="nl-NL" sz="2400" dirty="0"/>
              <a:t> van het zuur/</a:t>
            </a:r>
            <a:r>
              <a:rPr lang="nl-NL" sz="2400" dirty="0" err="1"/>
              <a:t>basepaar</a:t>
            </a:r>
            <a:endParaRPr lang="nl-NL" sz="2400" dirty="0"/>
          </a:p>
          <a:p>
            <a:pPr>
              <a:buFontTx/>
              <a:buChar char="-"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99ED-0CFE-4614-86B3-27975101902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8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Henderson Hasselbalch-vergelijking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- 	Vergelijking die gebaseerd is op de evenwichtsvoorwaarde voor een zuur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Geeft de </a:t>
            </a:r>
            <a:r>
              <a:rPr lang="nl-NL" sz="2000" b="1" dirty="0"/>
              <a:t>verhouding</a:t>
            </a:r>
            <a:r>
              <a:rPr lang="nl-NL" sz="2000" dirty="0"/>
              <a:t> tussen het zuur en zijn geconjugeerde base aan bij een bepaalde pH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		pH = pKa + log </a:t>
            </a:r>
            <a:r>
              <a:rPr lang="nl-NL" sz="2000" u="sng" dirty="0"/>
              <a:t>[A</a:t>
            </a:r>
            <a:r>
              <a:rPr lang="nl-NL" sz="2000" u="sng" baseline="30000" dirty="0"/>
              <a:t>-</a:t>
            </a:r>
            <a:r>
              <a:rPr lang="nl-NL" sz="2000" u="sng" dirty="0"/>
              <a:t>]</a:t>
            </a:r>
            <a:r>
              <a:rPr lang="nl-NL" sz="2000" dirty="0"/>
              <a:t>	</a:t>
            </a:r>
          </a:p>
          <a:p>
            <a:pPr>
              <a:buNone/>
            </a:pPr>
            <a:r>
              <a:rPr lang="nl-NL" sz="2000" dirty="0"/>
              <a:t>			          [HA]</a:t>
            </a:r>
          </a:p>
          <a:p>
            <a:pPr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de Henderson Hasselbalch vergelijking zie je duidelijk de impact van een pH verandering op de verhouding tussen zuur en de geconjugeerde 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99ED-0CFE-4614-86B3-27975101902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Vak: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Chemie 2, BFV</a:t>
            </a:r>
            <a:b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Docenten: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Anita Spanjer - van Dijk (SPAI)</a:t>
            </a:r>
            <a:b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Literatuur: 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General,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organic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biochemistry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nl-NL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Denniston</a:t>
            </a:r>
            <a:r>
              <a:rPr lang="nl-NL" sz="2800" dirty="0">
                <a:solidFill>
                  <a:srgbClr val="000000"/>
                </a:solidFill>
                <a:latin typeface="Calibri" panose="020F0502020204030204" pitchFamily="34" charset="0"/>
              </a:rPr>
              <a:t>, 10e editie </a:t>
            </a:r>
            <a:endParaRPr lang="nl-NL" sz="2800" dirty="0"/>
          </a:p>
        </p:txBody>
      </p:sp>
      <p:sp>
        <p:nvSpPr>
          <p:cNvPr id="19" name="Rectangle 18"/>
          <p:cNvSpPr/>
          <p:nvPr/>
        </p:nvSpPr>
        <p:spPr>
          <a:xfrm>
            <a:off x="836644" y="1606712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1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Onderwerpen: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Concentraties (gaswetten, Molariteit, percentages/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promilages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en verdunningen)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2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Thermodynamica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3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Evenwichtsreacties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4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zuren/basen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5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Buffers </a:t>
            </a: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Week 6 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Onderwerp: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Enzymkinetiek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17767" y="1933283"/>
            <a:ext cx="6096000" cy="3550848"/>
            <a:chOff x="5501951" y="2017259"/>
            <a:chExt cx="6096000" cy="3550848"/>
          </a:xfrm>
        </p:grpSpPr>
        <p:sp>
          <p:nvSpPr>
            <p:cNvPr id="21" name="Rectangle 20"/>
            <p:cNvSpPr/>
            <p:nvPr/>
          </p:nvSpPr>
          <p:spPr>
            <a:xfrm>
              <a:off x="5501951" y="2017259"/>
              <a:ext cx="44258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5.1 &amp; 6.1 t/m 6.3 + 6.5 + studiewijzer week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1951" y="2831585"/>
              <a:ext cx="5374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7.1 t/m 7.3 + studiewijzer week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1951" y="3349856"/>
              <a:ext cx="460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7.4 + studiewijzer week 3</a:t>
              </a:r>
              <a:endParaRPr lang="nl-NL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1951" y="3912152"/>
              <a:ext cx="5352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8.1 t/m 8.3 + studiewijzer week 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01951" y="4474449"/>
              <a:ext cx="460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8.4 + studiewijzer week 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01951" y="492177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Literatuur: </a:t>
              </a:r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hoofdstuk 19.2 t/m 19.6 + 19.8, 19.9 </a:t>
              </a:r>
            </a:p>
            <a:p>
              <a:r>
                <a:rPr lang="nl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+ studiewijzer week 6</a:t>
              </a:r>
              <a:endParaRPr lang="nl-NL" dirty="0"/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EF00D879-93AE-4ED7-92BF-994DB585351A}"/>
              </a:ext>
            </a:extLst>
          </p:cNvPr>
          <p:cNvSpPr/>
          <p:nvPr/>
        </p:nvSpPr>
        <p:spPr>
          <a:xfrm>
            <a:off x="876299" y="3828176"/>
            <a:ext cx="10702471" cy="11253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2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Azijnzuur (CH</a:t>
            </a:r>
            <a:r>
              <a:rPr lang="nl-NL" sz="2000" baseline="-25000" dirty="0"/>
              <a:t>3</a:t>
            </a:r>
            <a:r>
              <a:rPr lang="nl-NL" sz="2000" dirty="0"/>
              <a:t>COOH) is een zwak zuur. De Ka van azijnzuur is 5,8 10</a:t>
            </a:r>
            <a:r>
              <a:rPr lang="nl-NL" sz="2000" baseline="30000" dirty="0"/>
              <a:t>-5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a)	Geef de reactievergelijking voor de reactie van azijnzuur met water</a:t>
            </a:r>
          </a:p>
          <a:p>
            <a:pPr>
              <a:buNone/>
            </a:pPr>
            <a:r>
              <a:rPr lang="nl-NL" sz="2000" dirty="0" smtClean="0"/>
              <a:t>b) Geef </a:t>
            </a:r>
            <a:r>
              <a:rPr lang="nl-NL" sz="2000" dirty="0"/>
              <a:t>de evenwichtsvoorwaarde van deze reactie. </a:t>
            </a:r>
          </a:p>
          <a:p>
            <a:pPr>
              <a:buNone/>
            </a:pPr>
            <a:r>
              <a:rPr lang="nl-NL" sz="2000" dirty="0" smtClean="0"/>
              <a:t>c) Bereken </a:t>
            </a:r>
            <a:r>
              <a:rPr lang="nl-NL" sz="2000" dirty="0"/>
              <a:t>de </a:t>
            </a:r>
            <a:r>
              <a:rPr lang="nl-NL" sz="2000" dirty="0" err="1"/>
              <a:t>pKa</a:t>
            </a:r>
            <a:r>
              <a:rPr lang="nl-NL" sz="2000" dirty="0"/>
              <a:t> van </a:t>
            </a:r>
            <a:r>
              <a:rPr lang="nl-NL" sz="2000" dirty="0" smtClean="0"/>
              <a:t>azijnzuur</a:t>
            </a:r>
          </a:p>
          <a:p>
            <a:pPr marL="0" indent="0">
              <a:buNone/>
            </a:pPr>
            <a:r>
              <a:rPr lang="nl-NL" sz="2000" dirty="0" smtClean="0"/>
              <a:t>d) De </a:t>
            </a:r>
            <a:r>
              <a:rPr lang="nl-NL" sz="2000" dirty="0"/>
              <a:t>geconjugeerde base van azijnzuur is acetaat. Bereken de Kb van acetaat</a:t>
            </a:r>
            <a:r>
              <a:rPr lang="nl-NL" sz="2000" dirty="0" smtClean="0"/>
              <a:t>.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e) Welke pH heeft een azijnzuurbuffer idealiter?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E3D4-5D5A-4621-8374-0ABEF616CC20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0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Een massahoeveelheid van 0,28 g ‘ongebluste kalk’, </a:t>
            </a:r>
            <a:r>
              <a:rPr lang="nl-NL" dirty="0" err="1"/>
              <a:t>CaO</a:t>
            </a:r>
            <a:r>
              <a:rPr lang="nl-NL" dirty="0"/>
              <a:t>(s), wordt “opgelost” tot 1 liter oplossing van gebluste kalk.</a:t>
            </a:r>
          </a:p>
          <a:p>
            <a:pPr marL="0" indent="0">
              <a:buNone/>
            </a:pPr>
            <a:r>
              <a:rPr lang="nl-NL" dirty="0"/>
              <a:t>Geef de reactievergelijking van de zuur-base reactie die plaatsvindt tussen </a:t>
            </a:r>
            <a:r>
              <a:rPr lang="nl-NL" dirty="0" err="1"/>
              <a:t>CaO</a:t>
            </a:r>
            <a:r>
              <a:rPr lang="nl-NL" dirty="0"/>
              <a:t> en water, en bereken de pH van de ontstane oplossing.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68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94" t="25473" r="29982" b="21117"/>
          <a:stretch/>
        </p:blipFill>
        <p:spPr>
          <a:xfrm>
            <a:off x="3519055" y="1634836"/>
            <a:ext cx="5181600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Hypochloriet is een stof die veel wordt gebruikt om zwembaden schoon te houden. De pH van een oplossing met 0,10 M </a:t>
            </a:r>
            <a:r>
              <a:rPr lang="nl-NL" dirty="0" err="1"/>
              <a:t>HOCl</a:t>
            </a:r>
            <a:r>
              <a:rPr lang="nl-NL" dirty="0"/>
              <a:t> is 4.23. Bereken de Ka van hypochloriet.</a:t>
            </a:r>
          </a:p>
        </p:txBody>
      </p:sp>
    </p:spTree>
    <p:extLst>
      <p:ext uri="{BB962C8B-B14F-4D97-AF65-F5344CB8AC3E}">
        <p14:creationId xmlns:p14="http://schemas.microsoft.com/office/powerpoint/2010/main" val="25385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72" t="25473" r="33069" b="33618"/>
          <a:stretch/>
        </p:blipFill>
        <p:spPr>
          <a:xfrm>
            <a:off x="180109" y="1274618"/>
            <a:ext cx="4613564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4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/>
              <a:t>Ka </a:t>
            </a:r>
            <a:r>
              <a:rPr lang="nl-NL" dirty="0" smtClean="0"/>
              <a:t>van azijnzuur is </a:t>
            </a:r>
            <a:r>
              <a:rPr lang="nl-NL" dirty="0"/>
              <a:t>1,8x10</a:t>
            </a:r>
            <a:r>
              <a:rPr lang="nl-NL" baseline="30000" dirty="0"/>
              <a:t>^-</a:t>
            </a:r>
            <a:r>
              <a:rPr lang="nl-NL" baseline="30000" dirty="0" smtClean="0"/>
              <a:t>5</a:t>
            </a:r>
            <a:r>
              <a:rPr lang="nl-NL" dirty="0" smtClean="0"/>
              <a:t>. Azijnzuur </a:t>
            </a:r>
            <a:r>
              <a:rPr lang="nl-NL" dirty="0"/>
              <a:t>(CH</a:t>
            </a:r>
            <a:r>
              <a:rPr lang="nl-NL" baseline="-25000" dirty="0"/>
              <a:t>3</a:t>
            </a:r>
            <a:r>
              <a:rPr lang="nl-NL" dirty="0"/>
              <a:t>COOH) is de stof die azijn zijn typische geur en smaak geeft. Bereken de pH en concentraties van alle stoffen (H</a:t>
            </a:r>
            <a:r>
              <a:rPr lang="nl-NL" baseline="-25000" dirty="0"/>
              <a:t>3</a:t>
            </a:r>
            <a:r>
              <a:rPr lang="nl-NL" dirty="0"/>
              <a:t>O</a:t>
            </a:r>
            <a:r>
              <a:rPr lang="nl-NL" baseline="30000" dirty="0"/>
              <a:t>+</a:t>
            </a:r>
            <a:r>
              <a:rPr lang="nl-NL" dirty="0"/>
              <a:t>, CH</a:t>
            </a:r>
            <a:r>
              <a:rPr lang="nl-NL" baseline="-25000" dirty="0"/>
              <a:t>3</a:t>
            </a:r>
            <a:r>
              <a:rPr lang="nl-NL" dirty="0"/>
              <a:t>COOH, CH</a:t>
            </a:r>
            <a:r>
              <a:rPr lang="nl-NL" baseline="-25000" dirty="0"/>
              <a:t>3</a:t>
            </a:r>
            <a:r>
              <a:rPr lang="nl-NL" dirty="0"/>
              <a:t>COO</a:t>
            </a:r>
            <a:r>
              <a:rPr lang="nl-NL" baseline="30000" dirty="0"/>
              <a:t>-</a:t>
            </a:r>
            <a:r>
              <a:rPr lang="nl-NL" dirty="0"/>
              <a:t>, en OH</a:t>
            </a:r>
            <a:r>
              <a:rPr lang="nl-NL" baseline="30000" dirty="0"/>
              <a:t>-</a:t>
            </a:r>
            <a:r>
              <a:rPr lang="nl-NL" dirty="0"/>
              <a:t>) in:</a:t>
            </a:r>
          </a:p>
          <a:p>
            <a:pPr marL="0" indent="0">
              <a:buNone/>
            </a:pPr>
            <a:r>
              <a:rPr lang="en-US" dirty="0"/>
              <a:t>a. 1,00 M CH</a:t>
            </a:r>
            <a:r>
              <a:rPr lang="en-US" baseline="-25000" dirty="0"/>
              <a:t>3</a:t>
            </a:r>
            <a:r>
              <a:rPr lang="en-US" dirty="0"/>
              <a:t>COOH		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b. 0,01 M CH</a:t>
            </a:r>
            <a:r>
              <a:rPr lang="en-US" baseline="-25000" dirty="0"/>
              <a:t>3</a:t>
            </a:r>
            <a:r>
              <a:rPr lang="en-US" dirty="0"/>
              <a:t>COOH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98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evenwichtsvoorwaarde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Stikstofmonoxide </a:t>
            </a:r>
            <a:r>
              <a:rPr lang="nl-NL" dirty="0" smtClean="0"/>
              <a:t>in </a:t>
            </a:r>
            <a:r>
              <a:rPr lang="nl-NL" dirty="0"/>
              <a:t>een omgeving waar ook zuurstof aanwezig is </a:t>
            </a:r>
            <a:r>
              <a:rPr lang="nl-NL" dirty="0" smtClean="0"/>
              <a:t>omgezet in </a:t>
            </a:r>
            <a:r>
              <a:rPr lang="nl-NL" dirty="0"/>
              <a:t>stikstofdioxide</a:t>
            </a:r>
            <a:r>
              <a:rPr lang="nl-NL" dirty="0" smtClean="0"/>
              <a:t>: </a:t>
            </a:r>
          </a:p>
          <a:p>
            <a:pPr marL="0" indent="0">
              <a:buNone/>
            </a:pPr>
            <a:r>
              <a:rPr lang="nl-NL" dirty="0"/>
              <a:t>2 NO (g) + O</a:t>
            </a:r>
            <a:r>
              <a:rPr lang="nl-NL" baseline="-25000" dirty="0"/>
              <a:t>2</a:t>
            </a:r>
            <a:r>
              <a:rPr lang="nl-NL" dirty="0"/>
              <a:t> (g)			2 NO</a:t>
            </a:r>
            <a:r>
              <a:rPr lang="nl-NL" baseline="-25000" dirty="0"/>
              <a:t>2</a:t>
            </a:r>
            <a:r>
              <a:rPr lang="nl-NL" dirty="0"/>
              <a:t> (g)</a:t>
            </a:r>
          </a:p>
          <a:p>
            <a:pPr marL="0" indent="0">
              <a:buNone/>
            </a:pPr>
            <a:r>
              <a:rPr lang="nl-NL" dirty="0"/>
              <a:t>De evenwichtsconstante voor deze reactie is 6,9 10</a:t>
            </a:r>
            <a:r>
              <a:rPr lang="nl-NL" baseline="30000" dirty="0"/>
              <a:t>5</a:t>
            </a:r>
            <a:r>
              <a:rPr lang="nl-NL" dirty="0"/>
              <a:t> bij 500 K. 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In </a:t>
            </a:r>
            <a:r>
              <a:rPr lang="nl-NL" dirty="0"/>
              <a:t>een reactievat van 5 liter zit 0,060 mol NO, 1,0 mol O</a:t>
            </a:r>
            <a:r>
              <a:rPr lang="nl-NL" baseline="-25000" dirty="0"/>
              <a:t>2</a:t>
            </a:r>
            <a:r>
              <a:rPr lang="nl-NL" dirty="0"/>
              <a:t> en 0,80 mol NO</a:t>
            </a:r>
            <a:r>
              <a:rPr lang="nl-NL" baseline="-25000" dirty="0"/>
              <a:t>2</a:t>
            </a:r>
            <a:r>
              <a:rPr lang="nl-NL" dirty="0"/>
              <a:t>. Is dit mengsel </a:t>
            </a:r>
            <a:r>
              <a:rPr lang="nl-NL" dirty="0" smtClean="0"/>
              <a:t>in evenwicht</a:t>
            </a:r>
            <a:r>
              <a:rPr lang="nl-NL" dirty="0"/>
              <a:t>? Zo niet, welke kant zal de reactie op verlopen?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9FA1-B9A6-43BE-9BF6-F3FBE4552FB0}" type="slidenum">
              <a:rPr lang="nl-NL" smtClean="0"/>
              <a:pPr/>
              <a:t>8</a:t>
            </a:fld>
            <a:endParaRPr lang="nl-NL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283845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30099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Zuur</a:t>
            </a:r>
          </a:p>
          <a:p>
            <a:r>
              <a:rPr lang="nl-NL" dirty="0"/>
              <a:t>Base</a:t>
            </a:r>
          </a:p>
          <a:p>
            <a:r>
              <a:rPr lang="nl-NL" dirty="0" err="1"/>
              <a:t>Keq</a:t>
            </a:r>
            <a:endParaRPr lang="nl-NL" dirty="0"/>
          </a:p>
          <a:p>
            <a:r>
              <a:rPr lang="nl-NL" dirty="0"/>
              <a:t>Ka</a:t>
            </a:r>
          </a:p>
          <a:p>
            <a:r>
              <a:rPr lang="nl-NL" dirty="0"/>
              <a:t>Kb</a:t>
            </a:r>
          </a:p>
          <a:p>
            <a:r>
              <a:rPr lang="nl-NL" dirty="0" err="1"/>
              <a:t>Kw</a:t>
            </a:r>
            <a:endParaRPr lang="nl-NL" dirty="0"/>
          </a:p>
          <a:p>
            <a:r>
              <a:rPr lang="nl-NL" dirty="0"/>
              <a:t>pH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27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63C423B74CC4BB1AABFA04F025A3B" ma:contentTypeVersion="13" ma:contentTypeDescription="Een nieuw document maken." ma:contentTypeScope="" ma:versionID="513ef64dd4849231855ac6f8fe1de28a">
  <xsd:schema xmlns:xsd="http://www.w3.org/2001/XMLSchema" xmlns:xs="http://www.w3.org/2001/XMLSchema" xmlns:p="http://schemas.microsoft.com/office/2006/metadata/properties" xmlns:ns3="56675d8b-74f5-41c1-a499-6351904c8efb" xmlns:ns4="856c3576-b127-46fc-8d76-7cdb0f02338d" targetNamespace="http://schemas.microsoft.com/office/2006/metadata/properties" ma:root="true" ma:fieldsID="1742d9ce8a46d995d540e55f5916762f" ns3:_="" ns4:_="">
    <xsd:import namespace="56675d8b-74f5-41c1-a499-6351904c8efb"/>
    <xsd:import namespace="856c3576-b127-46fc-8d76-7cdb0f0233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75d8b-74f5-41c1-a499-6351904c8e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c3576-b127-46fc-8d76-7cdb0f023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550551-F343-4E21-9AE6-15B8CD1F56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47183-31C5-4FEF-B127-7349D878A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75d8b-74f5-41c1-a499-6351904c8efb"/>
    <ds:schemaRef ds:uri="856c3576-b127-46fc-8d76-7cdb0f0233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11D1FA-5C1B-4903-A1D4-8DAD8C7C007B}">
  <ds:schemaRefs>
    <ds:schemaRef ds:uri="856c3576-b127-46fc-8d76-7cdb0f02338d"/>
    <ds:schemaRef ds:uri="http://purl.org/dc/elements/1.1/"/>
    <ds:schemaRef ds:uri="http://schemas.microsoft.com/office/2006/metadata/properties"/>
    <ds:schemaRef ds:uri="56675d8b-74f5-41c1-a499-6351904c8ef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1200</Words>
  <Application>Microsoft Office PowerPoint</Application>
  <PresentationFormat>Widescreen</PresentationFormat>
  <Paragraphs>211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Office Theme</vt:lpstr>
      <vt:lpstr>Chemie 2</vt:lpstr>
      <vt:lpstr>Vak: Chemie 2, BFV Docenten: Anita Spanjer - van Dijk (SPAI) Literatuur: General, organic &amp; biochemistry, Denniston, 10e editie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evenwichtsvoorwaarde</vt:lpstr>
      <vt:lpstr>Wat is een?</vt:lpstr>
      <vt:lpstr>Sterke en zwakke zuren/basen</vt:lpstr>
      <vt:lpstr>Zuren</vt:lpstr>
      <vt:lpstr>Evenwichtsconstante</vt:lpstr>
      <vt:lpstr>Geconjugeerde zuren en basen</vt:lpstr>
      <vt:lpstr>PowerPoint Presentation</vt:lpstr>
      <vt:lpstr>Hoe werken buffers?</vt:lpstr>
      <vt:lpstr>Hoe werken buffers?</vt:lpstr>
      <vt:lpstr>Buffers</vt:lpstr>
      <vt:lpstr>Samenvatting</vt:lpstr>
      <vt:lpstr>Henderson Hasselbalch-vergelijking</vt:lpstr>
      <vt:lpstr>Oefening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2</dc:title>
  <dc:creator>Spanjer-van Dijk AIR, Anita</dc:creator>
  <cp:lastModifiedBy>Spanjer-van Dijk AIR, Anita</cp:lastModifiedBy>
  <cp:revision>25</cp:revision>
  <dcterms:created xsi:type="dcterms:W3CDTF">2018-12-04T13:03:57Z</dcterms:created>
  <dcterms:modified xsi:type="dcterms:W3CDTF">2020-12-15T10:25:08Z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0x010100E9463C423B74CC4BB1AABFA04F025A3B</vt:lpwstr>
  </property>
</Properties>
</file>