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388" r:id="rId2"/>
    <p:sldId id="389" r:id="rId3"/>
    <p:sldId id="390" r:id="rId4"/>
    <p:sldId id="287" r:id="rId5"/>
    <p:sldId id="341" r:id="rId6"/>
    <p:sldId id="342" r:id="rId7"/>
    <p:sldId id="344" r:id="rId8"/>
    <p:sldId id="292" r:id="rId9"/>
    <p:sldId id="293" r:id="rId10"/>
    <p:sldId id="258" r:id="rId11"/>
    <p:sldId id="261" r:id="rId12"/>
    <p:sldId id="259" r:id="rId13"/>
    <p:sldId id="346" r:id="rId14"/>
    <p:sldId id="294" r:id="rId15"/>
    <p:sldId id="260" r:id="rId16"/>
    <p:sldId id="339" r:id="rId17"/>
    <p:sldId id="295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47" r:id="rId33"/>
    <p:sldId id="348" r:id="rId34"/>
    <p:sldId id="296" r:id="rId35"/>
  </p:sldIdLst>
  <p:sldSz cx="9144000" cy="6858000" type="screen4x3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26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89C4F-B810-44D2-9B47-A335B094A1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40F0126-2A10-4285-BC3D-A30470226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Chapter 9: pg. 377 - 384</a:t>
          </a:r>
          <a:endParaRPr lang="en-US" dirty="0"/>
        </a:p>
      </dgm:t>
    </dgm:pt>
    <dgm:pt modelId="{EAF63E58-D605-4EC5-A350-8C9F9CE4BD2D}" type="parTrans" cxnId="{795EB693-C39F-4FB9-809A-3034FAD9B1C6}">
      <dgm:prSet/>
      <dgm:spPr/>
      <dgm:t>
        <a:bodyPr/>
        <a:lstStyle/>
        <a:p>
          <a:endParaRPr lang="en-US"/>
        </a:p>
      </dgm:t>
    </dgm:pt>
    <dgm:pt modelId="{BC1EB1F9-9852-4147-B872-74656F72EAC1}" type="sibTrans" cxnId="{795EB693-C39F-4FB9-809A-3034FAD9B1C6}">
      <dgm:prSet/>
      <dgm:spPr/>
      <dgm:t>
        <a:bodyPr/>
        <a:lstStyle/>
        <a:p>
          <a:endParaRPr lang="en-US"/>
        </a:p>
      </dgm:t>
    </dgm:pt>
    <dgm:pt modelId="{54F4F996-3646-4DC4-B4C7-04B2EB195B09}" type="pres">
      <dgm:prSet presAssocID="{9E189C4F-B810-44D2-9B47-A335B094A1D5}" presName="root" presStyleCnt="0">
        <dgm:presLayoutVars>
          <dgm:dir/>
          <dgm:resizeHandles val="exact"/>
        </dgm:presLayoutVars>
      </dgm:prSet>
      <dgm:spPr/>
    </dgm:pt>
    <dgm:pt modelId="{8C7170A5-8F6E-45D2-8FFF-7BFE1724C504}" type="pres">
      <dgm:prSet presAssocID="{640F0126-2A10-4285-BC3D-A304702262C5}" presName="compNode" presStyleCnt="0"/>
      <dgm:spPr/>
    </dgm:pt>
    <dgm:pt modelId="{DB0A7DF8-67D0-4275-A501-D41FC2579C31}" type="pres">
      <dgm:prSet presAssocID="{640F0126-2A10-4285-BC3D-A304702262C5}" presName="bgRect" presStyleLbl="bgShp" presStyleIdx="0" presStyleCnt="1"/>
      <dgm:spPr/>
    </dgm:pt>
    <dgm:pt modelId="{D9250103-A131-4C4F-8895-F7ECCB493FF4}" type="pres">
      <dgm:prSet presAssocID="{640F0126-2A10-4285-BC3D-A304702262C5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C37490-C752-4256-AD5F-8DE00E41BFFE}" type="pres">
      <dgm:prSet presAssocID="{640F0126-2A10-4285-BC3D-A304702262C5}" presName="spaceRect" presStyleCnt="0"/>
      <dgm:spPr/>
    </dgm:pt>
    <dgm:pt modelId="{A7C26799-A786-424E-81BB-A30690A3E7B1}" type="pres">
      <dgm:prSet presAssocID="{640F0126-2A10-4285-BC3D-A304702262C5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231C85C-922D-4B4C-B99F-5E17C0BDDC65}" type="presOf" srcId="{640F0126-2A10-4285-BC3D-A304702262C5}" destId="{A7C26799-A786-424E-81BB-A30690A3E7B1}" srcOrd="0" destOrd="0" presId="urn:microsoft.com/office/officeart/2018/2/layout/IconVerticalSolidList"/>
    <dgm:cxn modelId="{C0DB6082-616D-4BDC-BAC4-F3F72306F1D7}" type="presOf" srcId="{9E189C4F-B810-44D2-9B47-A335B094A1D5}" destId="{54F4F996-3646-4DC4-B4C7-04B2EB195B09}" srcOrd="0" destOrd="0" presId="urn:microsoft.com/office/officeart/2018/2/layout/IconVerticalSolidList"/>
    <dgm:cxn modelId="{795EB693-C39F-4FB9-809A-3034FAD9B1C6}" srcId="{9E189C4F-B810-44D2-9B47-A335B094A1D5}" destId="{640F0126-2A10-4285-BC3D-A304702262C5}" srcOrd="0" destOrd="0" parTransId="{EAF63E58-D605-4EC5-A350-8C9F9CE4BD2D}" sibTransId="{BC1EB1F9-9852-4147-B872-74656F72EAC1}"/>
    <dgm:cxn modelId="{C78D2345-F46A-4518-88CF-60173F1C0C63}" type="presParOf" srcId="{54F4F996-3646-4DC4-B4C7-04B2EB195B09}" destId="{8C7170A5-8F6E-45D2-8FFF-7BFE1724C504}" srcOrd="0" destOrd="0" presId="urn:microsoft.com/office/officeart/2018/2/layout/IconVerticalSolidList"/>
    <dgm:cxn modelId="{65E491D5-841D-4268-B79A-42F305B175C4}" type="presParOf" srcId="{8C7170A5-8F6E-45D2-8FFF-7BFE1724C504}" destId="{DB0A7DF8-67D0-4275-A501-D41FC2579C31}" srcOrd="0" destOrd="0" presId="urn:microsoft.com/office/officeart/2018/2/layout/IconVerticalSolidList"/>
    <dgm:cxn modelId="{2160067F-57DC-4B99-891F-1FC4FCFD7BF4}" type="presParOf" srcId="{8C7170A5-8F6E-45D2-8FFF-7BFE1724C504}" destId="{D9250103-A131-4C4F-8895-F7ECCB493FF4}" srcOrd="1" destOrd="0" presId="urn:microsoft.com/office/officeart/2018/2/layout/IconVerticalSolidList"/>
    <dgm:cxn modelId="{7CBE8DCE-6430-447B-B34E-85B391E13684}" type="presParOf" srcId="{8C7170A5-8F6E-45D2-8FFF-7BFE1724C504}" destId="{F7C37490-C752-4256-AD5F-8DE00E41BFFE}" srcOrd="2" destOrd="0" presId="urn:microsoft.com/office/officeart/2018/2/layout/IconVerticalSolidList"/>
    <dgm:cxn modelId="{1700A2EC-BE36-4188-A28D-62B566AC1D6F}" type="presParOf" srcId="{8C7170A5-8F6E-45D2-8FFF-7BFE1724C504}" destId="{A7C26799-A786-424E-81BB-A30690A3E7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A7DF8-67D0-4275-A501-D41FC2579C31}">
      <dsp:nvSpPr>
        <dsp:cNvPr id="0" name=""/>
        <dsp:cNvSpPr/>
      </dsp:nvSpPr>
      <dsp:spPr>
        <a:xfrm>
          <a:off x="0" y="1142226"/>
          <a:ext cx="7886700" cy="9790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50103-A131-4C4F-8895-F7ECCB493FF4}">
      <dsp:nvSpPr>
        <dsp:cNvPr id="0" name=""/>
        <dsp:cNvSpPr/>
      </dsp:nvSpPr>
      <dsp:spPr>
        <a:xfrm>
          <a:off x="296162" y="1362512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6799-A786-424E-81BB-A30690A3E7B1}">
      <dsp:nvSpPr>
        <dsp:cNvPr id="0" name=""/>
        <dsp:cNvSpPr/>
      </dsp:nvSpPr>
      <dsp:spPr>
        <a:xfrm>
          <a:off x="1130804" y="1142226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Chapter 9: pg. 377 - 384</a:t>
          </a:r>
          <a:endParaRPr lang="en-US" sz="2500" kern="1200" dirty="0"/>
        </a:p>
      </dsp:txBody>
      <dsp:txXfrm>
        <a:off x="1130804" y="1142226"/>
        <a:ext cx="6755895" cy="979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F8A34-E294-144F-BC6F-3806D9C97E6F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5857A-13F8-7745-B107-1257387C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8FADD1-4748-4FD3-9E3D-00820F0DB9B5}" type="slidenum">
              <a:rPr lang="en-US" sz="1200" b="0">
                <a:solidFill>
                  <a:prstClr val="black"/>
                </a:solidFill>
              </a:rPr>
              <a:pPr eaLnBrk="1" hangingPunct="1"/>
              <a:t>7</a:t>
            </a:fld>
            <a:endParaRPr lang="en-US" sz="1200" b="0">
              <a:solidFill>
                <a:prstClr val="black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FDB72-26E5-4636-BA1E-34C63A7DCB3B}" type="slidenum">
              <a:rPr lang="en-US" sz="1200" smtClean="0">
                <a:solidFill>
                  <a:srgbClr val="000000"/>
                </a:solidFill>
              </a:rPr>
              <a:pPr/>
              <a:t>32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099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0C9E601-11A3-4B24-A130-69A55BE23085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32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9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E58555-8761-46D4-989C-5CFF41730949}" type="slidenum">
              <a:rPr lang="en-US" sz="1200" b="0">
                <a:solidFill>
                  <a:prstClr val="black"/>
                </a:solidFill>
              </a:rPr>
              <a:pPr eaLnBrk="1" hangingPunct="1"/>
              <a:t>33</a:t>
            </a:fld>
            <a:endParaRPr lang="en-US" sz="1200" b="0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A3B70E-C851-44EA-B8DA-C6B9D54F395F}" type="slidenum">
              <a:rPr lang="en-US" sz="1200" b="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 b="0">
              <a:solidFill>
                <a:prstClr val="black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5BD2BCE-CB12-45A0-AF01-7859CE411560}" type="slidenum">
              <a:rPr lang="en-US" sz="1200" b="0">
                <a:solidFill>
                  <a:srgbClr val="000000"/>
                </a:solidFill>
              </a:rPr>
              <a:pPr eaLnBrk="1" hangingPunct="1"/>
              <a:t>19</a:t>
            </a:fld>
            <a:endParaRPr lang="en-US" sz="1200" b="0">
              <a:solidFill>
                <a:srgbClr val="000000"/>
              </a:solidFill>
            </a:endParaRPr>
          </a:p>
        </p:txBody>
      </p:sp>
      <p:sp>
        <p:nvSpPr>
          <p:cNvPr id="125955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880E356-FA89-4631-9BFD-0AA4A840E0D3}" type="slidenum">
              <a:rPr lang="en-US" sz="1200" b="0">
                <a:solidFill>
                  <a:srgbClr val="000000"/>
                </a:solidFill>
                <a:latin typeface="Arial" pitchFamily="34" charset="0"/>
              </a:rPr>
              <a:pPr algn="r" eaLnBrk="1" hangingPunct="1"/>
              <a:t>19</a:t>
            </a:fld>
            <a:endParaRPr lang="en-US" sz="12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ABCE-A5AA-F24C-ACC4-355E6B37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C3EFB-F82E-494C-B43C-657CE75AB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AA954-D71E-024B-87C4-024566C3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1D4E-4158-1C46-934C-9B0205A2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81DF-2364-5C4B-A089-175954EB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AF63-B614-AD46-94F8-A8D691C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4AB5-776F-0144-B9C8-39E7E4FF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D534-5B7C-C44A-85D4-9EBF6620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1FEE-06A7-954A-91F9-69A3037F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646C-4BB7-5D4E-9F44-9A51B062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C8C8E-A16E-904E-96C8-3FAB69997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11459-5076-FC46-B22E-3035F20E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E348-6131-7D4D-A3A6-0BE1507F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D9F3-2A33-724B-95FB-672EDABF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E024-F1AB-2744-B675-9485C088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61EC-DE38-F24F-A1B2-14458259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DA5-BE70-E742-A945-EFA634D9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E53C-7DC3-BE4D-927B-9FFCA47A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F282-5CF2-774A-9925-AE84A49F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A7D3-4CB1-0949-9370-2A22319E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1820-EBEC-184B-9C93-D43A1AFF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6D8D-3410-A047-97D5-870AFDD4F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83B7-6A2B-D343-8A25-ED4FDA7E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50CB-0242-E042-B479-FB8E82AD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89C7-5C23-3B4F-9434-CCD0E626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A9F-93BC-414B-A63D-EBC29AF6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BD90-6C5D-9F4E-A42C-BFFBBFC47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5639B-175F-4C4C-9BC7-06F57E4AF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2E798-ADFA-5947-A86E-782D7037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61BF-AB9F-9647-8FCA-A243EE69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83A5-9540-8340-A31D-F470C8B5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413E-D946-CD43-B4E4-010D255A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DA88-CFF8-AF4A-840B-1E9575FD2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C2255-3492-0946-A6DF-1EFB9BBE3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41AFA-EF5E-D741-9E3B-5D197AD6A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5464B-51F7-E94D-8AC2-92594CC7A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C01E4-3E12-8C4A-9CE0-3E84C240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A04-5EAB-CD44-BC0D-8FA7B27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9C327-D44F-084F-BDE0-96FEF13D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543B-E07A-3941-BB84-FD94B803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0450B-1A16-D044-8BD8-0A42521D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C7224-08DD-9242-884F-1934E4AF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44044-11C9-1E40-A60D-8331C9E0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F55A2-6725-0E4D-A87C-D7903D2C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E081F-9F11-8B48-86CF-B1B5D435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43A0B-5A2F-D54E-876B-4B58B8BC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5964-6270-C743-B1D9-9870A6F6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3D95-7E60-3845-BC83-B47A5D17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11E16-3F9B-3F45-B309-88B49A8FD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4C80-F589-EF4E-B14B-F5919C08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F4CC-4860-C44A-885B-572B6FC2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CD1D6-B5BE-874C-80BF-D8791C5E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A913-A2BB-BD46-BF77-405A4624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9FDC-D239-5743-98EF-D9137EFF0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15DAC-1012-BF47-972C-97A0F47E4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8F102-4A5E-0944-9BD8-2445B460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D2E1A-B99C-DD49-9EE6-B2C08285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88EAD-7D96-7C42-86F9-9B885136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63704-35A1-E947-B7E9-092AED81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F334-581B-EB40-B731-E80F5359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9754-05D4-DA4E-91C1-16A84A28A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EA17-8ED0-4BB2-BF40-71C42A3CE44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5DCB4-314A-1241-AE60-6FBD365B6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3F7-2FCE-C84D-B73F-F9C709098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410E-900F-4F6A-9052-9B5226BA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24C6-38B5-0845-91C0-B91A526D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05" y="4251260"/>
            <a:ext cx="5315780" cy="1303020"/>
          </a:xfrm>
        </p:spPr>
        <p:txBody>
          <a:bodyPr anchor="ctr">
            <a:normAutofit/>
          </a:bodyPr>
          <a:lstStyle/>
          <a:p>
            <a:r>
              <a:rPr lang="en-US" dirty="0"/>
              <a:t>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B9ED6-B81C-174A-817A-B15BF7B4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2" y="4251260"/>
            <a:ext cx="2408466" cy="130302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Faster, better, stronger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A4B1-D33B-2A4D-BB22-3EDB383CF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r="-1" b="-1"/>
          <a:stretch/>
        </p:blipFill>
        <p:spPr>
          <a:xfrm>
            <a:off x="4869085" y="34159"/>
            <a:ext cx="4274915" cy="3044426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108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82" y="1447800"/>
            <a:ext cx="65817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963" y="76200"/>
            <a:ext cx="7947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View genomic DNA (here from the beta globin locus) from the Trace Archive at NCBI: FASTA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Fig.9-2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381</a:t>
            </a:r>
          </a:p>
        </p:txBody>
      </p:sp>
    </p:spTree>
    <p:extLst>
      <p:ext uri="{BB962C8B-B14F-4D97-AF65-F5344CB8AC3E}">
        <p14:creationId xmlns:p14="http://schemas.microsoft.com/office/powerpoint/2010/main" val="272563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82" y="1447800"/>
            <a:ext cx="65817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963" y="76200"/>
            <a:ext cx="7947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Each DNA base in the Trace Archive has an associated base quality score </a:t>
            </a:r>
          </a:p>
          <a:p>
            <a:pPr algn="ctr"/>
            <a:r>
              <a:rPr lang="en-US" sz="2800" dirty="0"/>
              <a:t>(best scores highlighted in yellow)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69"/>
          <a:stretch/>
        </p:blipFill>
        <p:spPr bwMode="auto">
          <a:xfrm>
            <a:off x="1745381" y="4114799"/>
            <a:ext cx="66103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Fig.9-2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381</a:t>
            </a:r>
          </a:p>
        </p:txBody>
      </p:sp>
    </p:spTree>
    <p:extLst>
      <p:ext uri="{BB962C8B-B14F-4D97-AF65-F5344CB8AC3E}">
        <p14:creationId xmlns:p14="http://schemas.microsoft.com/office/powerpoint/2010/main" val="386362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071688"/>
            <a:ext cx="5762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152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Examples of Sanger sequencing traces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4592" y="1524000"/>
            <a:ext cx="238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quality 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3593" y="1524000"/>
            <a:ext cx="246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quality reads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Fig.9-2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381</a:t>
            </a:r>
          </a:p>
        </p:txBody>
      </p:sp>
    </p:spTree>
    <p:extLst>
      <p:ext uri="{BB962C8B-B14F-4D97-AF65-F5344CB8AC3E}">
        <p14:creationId xmlns:p14="http://schemas.microsoft.com/office/powerpoint/2010/main" val="272563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Box 2"/>
          <p:cNvSpPr txBox="1">
            <a:spLocks noChangeArrowheads="1"/>
          </p:cNvSpPr>
          <p:nvPr/>
        </p:nvSpPr>
        <p:spPr bwMode="auto">
          <a:xfrm>
            <a:off x="1527407" y="152400"/>
            <a:ext cx="5974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Next-generation sequence technologies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48388"/>
              </p:ext>
            </p:extLst>
          </p:nvPr>
        </p:nvGraphicFramePr>
        <p:xfrm>
          <a:off x="1219200" y="914400"/>
          <a:ext cx="76200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Read length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bp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Reads per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Time per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Cost per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megabase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/>
                        <a:t>Roche 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 err="1"/>
                        <a:t>Illumina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 err="1"/>
                        <a:t>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~1.4</a:t>
                      </a:r>
                      <a:r>
                        <a:rPr lang="en-US" baseline="0" dirty="0"/>
                        <a:t>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7-14</a:t>
                      </a:r>
                      <a:r>
                        <a:rPr lang="en-US" baseline="0" dirty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/>
                        <a:t>Ion Torrent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/>
                        <a:t>Pacific</a:t>
                      </a:r>
                      <a:r>
                        <a:rPr lang="en-US" baseline="0" dirty="0"/>
                        <a:t> Biosciences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r>
                        <a:rPr lang="en-US" dirty="0"/>
                        <a:t>Sanger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783742" y="6412468"/>
            <a:ext cx="4284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Source: adapted from Wikipedia 1/11/13</a:t>
            </a:r>
          </a:p>
        </p:txBody>
      </p:sp>
    </p:spTree>
    <p:extLst>
      <p:ext uri="{BB962C8B-B14F-4D97-AF65-F5344CB8AC3E}">
        <p14:creationId xmlns:p14="http://schemas.microsoft.com/office/powerpoint/2010/main" val="31702778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6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NGS technologies compared to Sanger sequencing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4" y="590564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Table 9-1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382</a:t>
            </a:r>
          </a:p>
        </p:txBody>
      </p:sp>
      <p:pic>
        <p:nvPicPr>
          <p:cNvPr id="2" name="Picture 1" descr="Screen Shot 2017-02-21 at 10.2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22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5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53745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762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Whole genome sequencing (WGS) costs </a:t>
            </a:r>
          </a:p>
          <a:p>
            <a:pPr algn="ctr"/>
            <a:r>
              <a:rPr lang="en-US" sz="2800" dirty="0"/>
              <a:t>have declined dramatically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Fig.9-3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383</a:t>
            </a:r>
          </a:p>
        </p:txBody>
      </p:sp>
    </p:spTree>
    <p:extLst>
      <p:ext uri="{BB962C8B-B14F-4D97-AF65-F5344CB8AC3E}">
        <p14:creationId xmlns:p14="http://schemas.microsoft.com/office/powerpoint/2010/main" val="2725631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Box 2"/>
          <p:cNvSpPr txBox="1">
            <a:spLocks noChangeArrowheads="1"/>
          </p:cNvSpPr>
          <p:nvPr/>
        </p:nvSpPr>
        <p:spPr bwMode="auto">
          <a:xfrm>
            <a:off x="1211263" y="304800"/>
            <a:ext cx="660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Next-generation sequence technology: Illumina</a:t>
            </a:r>
          </a:p>
        </p:txBody>
      </p:sp>
      <p:pic>
        <p:nvPicPr>
          <p:cNvPr id="135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3" t="47159" r="28452" b="10117"/>
          <a:stretch>
            <a:fillRect/>
          </a:stretch>
        </p:blipFill>
        <p:spPr bwMode="auto">
          <a:xfrm>
            <a:off x="765175" y="1295400"/>
            <a:ext cx="83026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9450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Fig.9-4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384</a:t>
            </a:r>
          </a:p>
        </p:txBody>
      </p:sp>
      <p:pic>
        <p:nvPicPr>
          <p:cNvPr id="2" name="Picture 1" descr="Screen Shot 2017-02-21 at 10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576375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228600"/>
            <a:ext cx="3253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Sequencing by </a:t>
            </a:r>
            <a:r>
              <a:rPr lang="en-US" sz="2800" dirty="0" err="1"/>
              <a:t>Illumina</a:t>
            </a:r>
            <a:r>
              <a:rPr lang="en-US" sz="2800" dirty="0"/>
              <a:t> technology </a:t>
            </a:r>
          </a:p>
        </p:txBody>
      </p:sp>
    </p:spTree>
    <p:extLst>
      <p:ext uri="{BB962C8B-B14F-4D97-AF65-F5344CB8AC3E}">
        <p14:creationId xmlns:p14="http://schemas.microsoft.com/office/powerpoint/2010/main" val="405815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10356" y="152400"/>
            <a:ext cx="59382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Gill Sans MT"/>
                <a:cs typeface="Gill Sans MT"/>
              </a:rPr>
              <a:t>Cycle termination sequencing (Illumina)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1524000" y="762000"/>
            <a:ext cx="693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b="1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524000" y="1066800"/>
            <a:ext cx="7391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Disadvantage: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Short read length (~150 bases)</a:t>
            </a:r>
          </a:p>
          <a:p>
            <a:pPr eaLnBrk="1" hangingPunct="1"/>
            <a:endParaRPr lang="en-US" b="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pPr eaLnBrk="1" hangingPunct="1"/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Advantages: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Very fast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Low cost per base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Large throughput; up to 1 gigabase/epxeriment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Short read length makes it appropriate for resequencing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No need for gel electrophoresis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High accuracy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All four bases are present at each cycle, with sequential addition of dNTPs. This allows homopolymers to be accurately read.</a:t>
            </a:r>
          </a:p>
        </p:txBody>
      </p:sp>
    </p:spTree>
    <p:extLst>
      <p:ext uri="{BB962C8B-B14F-4D97-AF65-F5344CB8AC3E}">
        <p14:creationId xmlns:p14="http://schemas.microsoft.com/office/powerpoint/2010/main" val="4057454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0" dirty="0" err="1">
                <a:solidFill>
                  <a:srgbClr val="000000"/>
                </a:solidFill>
                <a:latin typeface="Gill Sans MT"/>
                <a:cs typeface="Gill Sans MT"/>
              </a:rPr>
              <a:t>Illumina</a:t>
            </a:r>
            <a:r>
              <a:rPr lang="en-US" sz="2800" b="0" dirty="0">
                <a:solidFill>
                  <a:srgbClr val="000000"/>
                </a:solidFill>
                <a:latin typeface="Gill Sans MT"/>
                <a:cs typeface="Gill Sans MT"/>
              </a:rPr>
              <a:t> sequencing technology in 12 steps</a:t>
            </a:r>
          </a:p>
        </p:txBody>
      </p:sp>
      <p:pic>
        <p:nvPicPr>
          <p:cNvPr id="53251" name="Picture 3" descr="solexa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638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1371600" y="638175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Source: </a:t>
            </a:r>
            <a:r>
              <a:rPr lang="en-US" sz="2000" dirty="0">
                <a:solidFill>
                  <a:srgbClr val="000000"/>
                </a:solidFill>
                <a:latin typeface="Gill Sans MT"/>
                <a:cs typeface="Gill Sans MT"/>
              </a:rPr>
              <a:t>http://</a:t>
            </a:r>
            <a:r>
              <a:rPr lang="en-US" sz="2000" dirty="0" err="1">
                <a:solidFill>
                  <a:srgbClr val="000000"/>
                </a:solidFill>
                <a:latin typeface="Gill Sans MT"/>
                <a:cs typeface="Gill Sans MT"/>
              </a:rPr>
              <a:t>www.illumina.com</a:t>
            </a:r>
            <a:r>
              <a:rPr lang="en-US" sz="2000" dirty="0">
                <a:solidFill>
                  <a:srgbClr val="000000"/>
                </a:solidFill>
                <a:latin typeface="Gill Sans MT"/>
                <a:cs typeface="Gill Sans MT"/>
              </a:rPr>
              <a:t>/downloads/</a:t>
            </a:r>
            <a:r>
              <a:rPr lang="en-US" sz="2000" dirty="0" err="1">
                <a:solidFill>
                  <a:srgbClr val="000000"/>
                </a:solidFill>
                <a:latin typeface="Gill Sans MT"/>
                <a:cs typeface="Gill Sans MT"/>
              </a:rPr>
              <a:t>SS_DNAsequencing.pdf</a:t>
            </a:r>
            <a:endParaRPr lang="en-US" sz="2000" dirty="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53253" name="Line 3"/>
          <p:cNvSpPr>
            <a:spLocks noChangeShapeType="1"/>
          </p:cNvSpPr>
          <p:nvPr/>
        </p:nvSpPr>
        <p:spPr bwMode="auto">
          <a:xfrm>
            <a:off x="1524000" y="762000"/>
            <a:ext cx="693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b="1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623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505F1B-A794-5B48-9D06-2A816D273C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1915" y="2514600"/>
          <a:ext cx="8470555" cy="3136882"/>
        </p:xfrm>
        <a:graphic>
          <a:graphicData uri="http://schemas.openxmlformats.org/drawingml/2006/table">
            <a:tbl>
              <a:tblPr/>
              <a:tblGrid>
                <a:gridCol w="889685">
                  <a:extLst>
                    <a:ext uri="{9D8B030D-6E8A-4147-A177-3AD203B41FA5}">
                      <a16:colId xmlns:a16="http://schemas.microsoft.com/office/drawing/2014/main" val="38832627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599882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246956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54057054"/>
                    </a:ext>
                  </a:extLst>
                </a:gridCol>
                <a:gridCol w="2399270">
                  <a:extLst>
                    <a:ext uri="{9D8B030D-6E8A-4147-A177-3AD203B41FA5}">
                      <a16:colId xmlns:a16="http://schemas.microsoft.com/office/drawing/2014/main" val="3954494091"/>
                    </a:ext>
                  </a:extLst>
                </a:gridCol>
              </a:tblGrid>
              <a:tr h="216777"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1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38149"/>
                  </a:ext>
                </a:extLst>
              </a:tr>
              <a:tr h="559677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Bioinformatics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Helemaal</a:t>
                      </a:r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488950"/>
                  </a:ext>
                </a:extLst>
              </a:tr>
              <a:tr h="388227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to seq data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Helemaal</a:t>
                      </a:r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Niet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"Command line access"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201993"/>
                  </a:ext>
                </a:extLst>
              </a:tr>
              <a:tr h="216777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Alignment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70-103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Niet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box 3.5, box 3.7, box 3.8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7071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BLAST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121-134, 138-143, 145-159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Niet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fig.4.14, box 4.1, p.143 E- </a:t>
                      </a:r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p-values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829"/>
                  </a:ext>
                </a:extLst>
              </a:tr>
              <a:tr h="559677">
                <a:tc>
                  <a:txBody>
                    <a:bodyPr/>
                    <a:lstStyle/>
                    <a:p>
                      <a:r>
                        <a:rPr lang="en-NL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searching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171-177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Niet</a:t>
                      </a: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box 5.1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26473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 Generation Sequencing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377-384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736859"/>
                  </a:ext>
                </a:extLst>
              </a:tr>
              <a:tr h="289219">
                <a:tc>
                  <a:txBody>
                    <a:bodyPr/>
                    <a:lstStyle/>
                    <a:p>
                      <a:pPr algn="l"/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1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26" marR="45326" marT="22664" marB="226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917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876E4C4-39E5-7242-9821-63700D0E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5" y="1031819"/>
            <a:ext cx="1485931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De stof komt uit de college presentaties en Jonathan 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Pevsner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 "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Bioinformatics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and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Functional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Genomics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"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(</a:t>
            </a:r>
            <a:r>
              <a:rPr lang="nl-NL" altLang="en-US" sz="1350" dirty="0" err="1">
                <a:solidFill>
                  <a:srgbClr val="000000"/>
                </a:solidFill>
                <a:latin typeface="Open Sans"/>
              </a:rPr>
              <a:t>Wiley</a:t>
            </a: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 Blackwell; 3e editie) en een aantal extra papers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1350" dirty="0">
                <a:solidFill>
                  <a:srgbClr val="000000"/>
                </a:solidFill>
                <a:latin typeface="Open Sans"/>
              </a:rPr>
              <a:t>(deze worden niet expliciet in de betrokken colleges genoemd, en zijn te vinden onder "achtergrond").</a:t>
            </a:r>
            <a:endParaRPr lang="nl-NL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5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4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000000"/>
                </a:solidFill>
                <a:latin typeface="Gill Sans MT"/>
                <a:cs typeface="Gill Sans MT"/>
              </a:rPr>
              <a:t>1. Prepare genomic DNA </a:t>
            </a:r>
            <a:r>
              <a:rPr lang="en-US" sz="2000" b="0" dirty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 </a:t>
            </a:r>
          </a:p>
          <a:p>
            <a:pPr eaLnBrk="1" hangingPunct="1"/>
            <a:endParaRPr lang="en-US" sz="2000" b="0" dirty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 dirty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2. Attach DNA to surface  </a:t>
            </a:r>
          </a:p>
          <a:p>
            <a:pPr eaLnBrk="1" hangingPunct="1"/>
            <a:endParaRPr lang="en-US" sz="2000" b="0" dirty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 dirty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3. Bridge amplification </a:t>
            </a:r>
          </a:p>
          <a:p>
            <a:pPr eaLnBrk="1" hangingPunct="1"/>
            <a:endParaRPr lang="en-US" sz="2000" b="0" dirty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 dirty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4. Fragments become double stranded</a:t>
            </a:r>
          </a:p>
          <a:p>
            <a:pPr eaLnBrk="1" hangingPunct="1"/>
            <a:endParaRPr lang="en-US" sz="2000" b="0" dirty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 dirty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5. Denature the double- stranded  molecules</a:t>
            </a:r>
          </a:p>
          <a:p>
            <a:pPr eaLnBrk="1" hangingPunct="1"/>
            <a:endParaRPr lang="en-US" sz="2000" b="0" dirty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 dirty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6. Complete amplification </a:t>
            </a:r>
            <a:endParaRPr lang="en-US" sz="2000" b="0" dirty="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1330325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54276" name="TextBox 6"/>
          <p:cNvSpPr txBox="1">
            <a:spLocks noChangeArrowheads="1"/>
          </p:cNvSpPr>
          <p:nvPr/>
        </p:nvSpPr>
        <p:spPr bwMode="auto">
          <a:xfrm>
            <a:off x="304800" y="5692775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000000"/>
                </a:solidFill>
                <a:latin typeface="Gill Sans MT"/>
                <a:cs typeface="Gill Sans MT"/>
              </a:rPr>
              <a:t>Randomly fragment genomic DNA and ligate adapters to both ends of the fragments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t="28056" r="63771" b="36304"/>
          <a:stretch>
            <a:fillRect/>
          </a:stretch>
        </p:blipFill>
        <p:spPr bwMode="auto">
          <a:xfrm>
            <a:off x="1295400" y="52388"/>
            <a:ext cx="3048000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Box 7"/>
          <p:cNvSpPr txBox="1">
            <a:spLocks noChangeArrowheads="1"/>
          </p:cNvSpPr>
          <p:nvPr/>
        </p:nvSpPr>
        <p:spPr bwMode="auto">
          <a:xfrm>
            <a:off x="3048000" y="30194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</a:rPr>
              <a:t>adapters</a:t>
            </a:r>
          </a:p>
        </p:txBody>
      </p: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1676400" y="2286000"/>
            <a:ext cx="8382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</a:rPr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405040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5" t="28056" r="39371" b="36304"/>
          <a:stretch>
            <a:fillRect/>
          </a:stretch>
        </p:blipFill>
        <p:spPr bwMode="auto">
          <a:xfrm>
            <a:off x="1295400" y="158750"/>
            <a:ext cx="3276600" cy="592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</a:rPr>
              <a:t>1. Prepare genomic DNA </a:t>
            </a:r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2. Attach DNA to surface 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3. Bridge amplification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4. Fragments become double stranded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5. Denature the double- stranded  molecules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Gill Sans MT"/>
              <a:cs typeface="Gill Sans M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  <a:sym typeface="Wingdings" pitchFamily="2" charset="2"/>
              </a:rPr>
              <a:t>6. Complete amplification </a:t>
            </a:r>
            <a:endParaRPr lang="en-US" sz="2000" b="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1954213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1843088" y="3173413"/>
            <a:ext cx="1143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</a:rPr>
              <a:t>adapter</a:t>
            </a:r>
          </a:p>
        </p:txBody>
      </p:sp>
      <p:sp>
        <p:nvSpPr>
          <p:cNvPr id="55302" name="TextBox 7"/>
          <p:cNvSpPr txBox="1">
            <a:spLocks noChangeArrowheads="1"/>
          </p:cNvSpPr>
          <p:nvPr/>
        </p:nvSpPr>
        <p:spPr bwMode="auto">
          <a:xfrm>
            <a:off x="439738" y="6073775"/>
            <a:ext cx="518160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000000"/>
                </a:solidFill>
                <a:latin typeface="Gill Sans MT"/>
                <a:cs typeface="Gill Sans MT"/>
              </a:rPr>
              <a:t>Bind single-stranded fragments randomly to the inside surface of the flow cell channels</a:t>
            </a:r>
          </a:p>
        </p:txBody>
      </p:sp>
      <p:sp>
        <p:nvSpPr>
          <p:cNvPr id="55303" name="TextBox 8"/>
          <p:cNvSpPr txBox="1">
            <a:spLocks noChangeArrowheads="1"/>
          </p:cNvSpPr>
          <p:nvPr/>
        </p:nvSpPr>
        <p:spPr bwMode="auto">
          <a:xfrm>
            <a:off x="3048000" y="971550"/>
            <a:ext cx="1143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Gill Sans MT"/>
                <a:cs typeface="Gill Sans MT"/>
              </a:rPr>
              <a:t>adapter</a:t>
            </a:r>
          </a:p>
        </p:txBody>
      </p:sp>
      <p:sp>
        <p:nvSpPr>
          <p:cNvPr id="55304" name="TextBox 9"/>
          <p:cNvSpPr txBox="1">
            <a:spLocks noChangeArrowheads="1"/>
          </p:cNvSpPr>
          <p:nvPr/>
        </p:nvSpPr>
        <p:spPr bwMode="auto">
          <a:xfrm>
            <a:off x="3505200" y="1335088"/>
            <a:ext cx="1143000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 MT"/>
                <a:cs typeface="Gill Sans MT"/>
              </a:rPr>
              <a:t>DNA fragment</a:t>
            </a:r>
          </a:p>
        </p:txBody>
      </p:sp>
      <p:sp>
        <p:nvSpPr>
          <p:cNvPr id="55305" name="TextBox 10"/>
          <p:cNvSpPr txBox="1">
            <a:spLocks noChangeArrowheads="1"/>
          </p:cNvSpPr>
          <p:nvPr/>
        </p:nvSpPr>
        <p:spPr bwMode="auto">
          <a:xfrm>
            <a:off x="3505200" y="2590800"/>
            <a:ext cx="1582738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 MT"/>
                <a:cs typeface="Gill Sans MT"/>
              </a:rPr>
              <a:t>dense lawn of primers</a:t>
            </a:r>
          </a:p>
        </p:txBody>
      </p:sp>
    </p:spTree>
    <p:extLst>
      <p:ext uri="{BB962C8B-B14F-4D97-AF65-F5344CB8AC3E}">
        <p14:creationId xmlns:p14="http://schemas.microsoft.com/office/powerpoint/2010/main" val="317131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4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1. Prepare genomic DNA </a:t>
            </a:r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2. Attach DNA to surface 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3. Bridge amplification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4. Fragments become double stranded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5. Denature the double- stranded  molecules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6. Complete amplification 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2573338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6324" name="TextBox 6"/>
          <p:cNvSpPr txBox="1">
            <a:spLocks noChangeArrowheads="1"/>
          </p:cNvSpPr>
          <p:nvPr/>
        </p:nvSpPr>
        <p:spPr bwMode="auto">
          <a:xfrm>
            <a:off x="533400" y="5921375"/>
            <a:ext cx="525780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Add unlabeled nucleotides and enzyme to initiate solid-phase bridge amplification</a:t>
            </a: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4" t="28056" r="14972" b="36304"/>
          <a:stretch>
            <a:fillRect/>
          </a:stretch>
        </p:blipFill>
        <p:spPr bwMode="auto">
          <a:xfrm>
            <a:off x="1371600" y="219075"/>
            <a:ext cx="31242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83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t="37915" r="63771" b="26445"/>
          <a:stretch>
            <a:fillRect/>
          </a:stretch>
        </p:blipFill>
        <p:spPr bwMode="auto">
          <a:xfrm>
            <a:off x="1066800" y="76200"/>
            <a:ext cx="32004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1. Prepare genomic DNA </a:t>
            </a:r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2. Attach DNA to surface 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3. Bridge amplification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4. Fragments become double stranded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5. Denature the double- stranded  molecules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6. Complete amplification 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3276600"/>
            <a:ext cx="2971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152400" y="2971800"/>
            <a:ext cx="20748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Attached terminus</a:t>
            </a:r>
          </a:p>
        </p:txBody>
      </p:sp>
      <p:sp>
        <p:nvSpPr>
          <p:cNvPr id="57350" name="TextBox 7"/>
          <p:cNvSpPr txBox="1">
            <a:spLocks noChangeArrowheads="1"/>
          </p:cNvSpPr>
          <p:nvPr/>
        </p:nvSpPr>
        <p:spPr bwMode="auto">
          <a:xfrm>
            <a:off x="609600" y="5765800"/>
            <a:ext cx="48768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The enzyme incorporates nucleotides to build double-stranded bridges on the solid-phase substrate</a:t>
            </a:r>
          </a:p>
        </p:txBody>
      </p:sp>
      <p:sp>
        <p:nvSpPr>
          <p:cNvPr id="57351" name="TextBox 10"/>
          <p:cNvSpPr txBox="1">
            <a:spLocks noChangeArrowheads="1"/>
          </p:cNvSpPr>
          <p:nvPr/>
        </p:nvSpPr>
        <p:spPr bwMode="auto">
          <a:xfrm>
            <a:off x="2289175" y="3211513"/>
            <a:ext cx="108426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terminus</a:t>
            </a:r>
          </a:p>
        </p:txBody>
      </p:sp>
      <p:sp>
        <p:nvSpPr>
          <p:cNvPr id="57352" name="TextBox 9"/>
          <p:cNvSpPr txBox="1">
            <a:spLocks noChangeArrowheads="1"/>
          </p:cNvSpPr>
          <p:nvPr/>
        </p:nvSpPr>
        <p:spPr bwMode="auto">
          <a:xfrm>
            <a:off x="2303463" y="2906713"/>
            <a:ext cx="108585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free</a:t>
            </a:r>
          </a:p>
        </p:txBody>
      </p:sp>
      <p:sp>
        <p:nvSpPr>
          <p:cNvPr id="57353" name="TextBox 8"/>
          <p:cNvSpPr txBox="1">
            <a:spLocks noChangeArrowheads="1"/>
          </p:cNvSpPr>
          <p:nvPr/>
        </p:nvSpPr>
        <p:spPr bwMode="auto">
          <a:xfrm>
            <a:off x="3200400" y="2630488"/>
            <a:ext cx="1236663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Attached 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terminus</a:t>
            </a:r>
          </a:p>
        </p:txBody>
      </p:sp>
    </p:spTree>
    <p:extLst>
      <p:ext uri="{BB962C8B-B14F-4D97-AF65-F5344CB8AC3E}">
        <p14:creationId xmlns:p14="http://schemas.microsoft.com/office/powerpoint/2010/main" val="54514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7" t="37868" r="39648" b="26492"/>
          <a:stretch>
            <a:fillRect/>
          </a:stretch>
        </p:blipFill>
        <p:spPr bwMode="auto">
          <a:xfrm>
            <a:off x="1219200" y="0"/>
            <a:ext cx="320198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1. Prepare genomic DNA </a:t>
            </a:r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2. Attach DNA to surface 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3. Bridge amplification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4. Fragments become double stranded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5. Denature the double- stranded  molecules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6. Complete amplification 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4191000"/>
            <a:ext cx="2971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8373" name="TextBox 7"/>
          <p:cNvSpPr txBox="1">
            <a:spLocks noChangeArrowheads="1"/>
          </p:cNvSpPr>
          <p:nvPr/>
        </p:nvSpPr>
        <p:spPr bwMode="auto">
          <a:xfrm>
            <a:off x="3581400" y="2590800"/>
            <a:ext cx="1219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Attached</a:t>
            </a:r>
          </a:p>
        </p:txBody>
      </p:sp>
      <p:sp>
        <p:nvSpPr>
          <p:cNvPr id="58374" name="TextBox 8"/>
          <p:cNvSpPr txBox="1">
            <a:spLocks noChangeArrowheads="1"/>
          </p:cNvSpPr>
          <p:nvPr/>
        </p:nvSpPr>
        <p:spPr bwMode="auto">
          <a:xfrm>
            <a:off x="1905000" y="3048000"/>
            <a:ext cx="1143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Attached</a:t>
            </a:r>
          </a:p>
        </p:txBody>
      </p:sp>
      <p:sp>
        <p:nvSpPr>
          <p:cNvPr id="58375" name="TextBox 9"/>
          <p:cNvSpPr txBox="1">
            <a:spLocks noChangeArrowheads="1"/>
          </p:cNvSpPr>
          <p:nvPr/>
        </p:nvSpPr>
        <p:spPr bwMode="auto">
          <a:xfrm>
            <a:off x="990600" y="5765800"/>
            <a:ext cx="3962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Denaturation leaves single-stranded templates anchored to the substrate</a:t>
            </a:r>
          </a:p>
        </p:txBody>
      </p:sp>
    </p:spTree>
    <p:extLst>
      <p:ext uri="{BB962C8B-B14F-4D97-AF65-F5344CB8AC3E}">
        <p14:creationId xmlns:p14="http://schemas.microsoft.com/office/powerpoint/2010/main" val="1702266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6" t="37868" r="15250" b="26492"/>
          <a:stretch>
            <a:fillRect/>
          </a:stretch>
        </p:blipFill>
        <p:spPr bwMode="auto">
          <a:xfrm>
            <a:off x="1447800" y="52388"/>
            <a:ext cx="29718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1. Prepare genomic DNA </a:t>
            </a:r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2. Attach DNA to surface 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3. Bridge amplification 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4. Fragments become double stranded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5. Denature the double- stranded  molecules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6. Complete amplification 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4987925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397" name="TextBox 7"/>
          <p:cNvSpPr txBox="1">
            <a:spLocks noChangeArrowheads="1"/>
          </p:cNvSpPr>
          <p:nvPr/>
        </p:nvSpPr>
        <p:spPr bwMode="auto">
          <a:xfrm>
            <a:off x="3429000" y="4692650"/>
            <a:ext cx="1219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Clusters</a:t>
            </a:r>
          </a:p>
        </p:txBody>
      </p:sp>
      <p:sp>
        <p:nvSpPr>
          <p:cNvPr id="59398" name="TextBox 8"/>
          <p:cNvSpPr txBox="1">
            <a:spLocks noChangeArrowheads="1"/>
          </p:cNvSpPr>
          <p:nvPr/>
        </p:nvSpPr>
        <p:spPr bwMode="auto">
          <a:xfrm>
            <a:off x="838200" y="5715000"/>
            <a:ext cx="4572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Several million dense clusters of double-stranded DNA are generated in each channel of the flow cell</a:t>
            </a:r>
          </a:p>
        </p:txBody>
      </p:sp>
    </p:spTree>
    <p:extLst>
      <p:ext uri="{BB962C8B-B14F-4D97-AF65-F5344CB8AC3E}">
        <p14:creationId xmlns:p14="http://schemas.microsoft.com/office/powerpoint/2010/main" val="252957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t="26540" r="63771" b="37820"/>
          <a:stretch>
            <a:fillRect/>
          </a:stretch>
        </p:blipFill>
        <p:spPr bwMode="auto">
          <a:xfrm>
            <a:off x="990600" y="76200"/>
            <a:ext cx="31242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7. Determine first base</a:t>
            </a:r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8. Image first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9. Determine second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10. Image second chemistry cycle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11. Sequencing over multiple chemistry cycles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12. Align data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1323975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2438400" y="5257800"/>
            <a:ext cx="83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Laser</a:t>
            </a:r>
          </a:p>
        </p:txBody>
      </p:sp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533400" y="5781675"/>
            <a:ext cx="4953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The first sequencing cycle begins by adding four labeled reversible terminators, primers, and DNA polymerase</a:t>
            </a:r>
          </a:p>
        </p:txBody>
      </p:sp>
    </p:spTree>
    <p:extLst>
      <p:ext uri="{BB962C8B-B14F-4D97-AF65-F5344CB8AC3E}">
        <p14:creationId xmlns:p14="http://schemas.microsoft.com/office/powerpoint/2010/main" val="3324894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8"/>
          <p:cNvSpPr txBox="1">
            <a:spLocks noChangeArrowheads="1"/>
          </p:cNvSpPr>
          <p:nvPr/>
        </p:nvSpPr>
        <p:spPr bwMode="auto">
          <a:xfrm>
            <a:off x="762000" y="5765800"/>
            <a:ext cx="4953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After laser excitation, the emitted fluorescence from each cluster is captured and the first base is identified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5" t="26540" r="39371" b="37820"/>
          <a:stretch>
            <a:fillRect/>
          </a:stretch>
        </p:blipFill>
        <p:spPr bwMode="auto">
          <a:xfrm>
            <a:off x="1600200" y="76200"/>
            <a:ext cx="31242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7. Determine first base</a:t>
            </a:r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8. Image first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9. Determine second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10. Image second chemistry cycle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11. Sequencing over multiple chemistry cycles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12. Align data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1938338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14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8"/>
          <p:cNvSpPr txBox="1">
            <a:spLocks noChangeArrowheads="1"/>
          </p:cNvSpPr>
          <p:nvPr/>
        </p:nvSpPr>
        <p:spPr bwMode="auto">
          <a:xfrm>
            <a:off x="838200" y="5689600"/>
            <a:ext cx="48768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The next cycle repeats the incorporation of four labeled reversible terminators, primers, and DNA polymerase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4" t="26540" r="14972" b="37820"/>
          <a:stretch>
            <a:fillRect/>
          </a:stretch>
        </p:blipFill>
        <p:spPr bwMode="auto">
          <a:xfrm>
            <a:off x="1447800" y="76200"/>
            <a:ext cx="30765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6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7. Determine first base</a:t>
            </a:r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8. Image first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9. Determine second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10. Image second chemistry cycle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11. Sequencing over multiple chemistry cycles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12. Align data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528888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2470" name="TextBox 10"/>
          <p:cNvSpPr txBox="1">
            <a:spLocks noChangeArrowheads="1"/>
          </p:cNvSpPr>
          <p:nvPr/>
        </p:nvSpPr>
        <p:spPr bwMode="auto">
          <a:xfrm>
            <a:off x="3200400" y="5105400"/>
            <a:ext cx="83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Laser</a:t>
            </a:r>
          </a:p>
        </p:txBody>
      </p:sp>
    </p:spTree>
    <p:extLst>
      <p:ext uri="{BB962C8B-B14F-4D97-AF65-F5344CB8AC3E}">
        <p14:creationId xmlns:p14="http://schemas.microsoft.com/office/powerpoint/2010/main" val="180655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8"/>
          <p:cNvSpPr txBox="1">
            <a:spLocks noChangeArrowheads="1"/>
          </p:cNvSpPr>
          <p:nvPr/>
        </p:nvSpPr>
        <p:spPr bwMode="auto">
          <a:xfrm>
            <a:off x="838200" y="5765800"/>
            <a:ext cx="4572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After laser excitation the image is captured as before, and the identity of the second base is recorded.</a:t>
            </a:r>
          </a:p>
        </p:txBody>
      </p:sp>
      <p:sp>
        <p:nvSpPr>
          <p:cNvPr id="63491" name="TextBox 6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7. Determine first base</a:t>
            </a:r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8. Image first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9. Determine second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10. Image second chemistry cycle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11. Sequencing over multiple chemistry cycles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12. Align data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228975"/>
            <a:ext cx="2971800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6" t="37915" r="63770" b="26445"/>
          <a:stretch>
            <a:fillRect/>
          </a:stretch>
        </p:blipFill>
        <p:spPr bwMode="auto">
          <a:xfrm>
            <a:off x="1419225" y="76200"/>
            <a:ext cx="30765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4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F2254-BFCF-9A43-9CFC-D58E703DCBA6}"/>
              </a:ext>
            </a:extLst>
          </p:cNvPr>
          <p:cNvSpPr/>
          <p:nvPr/>
        </p:nvSpPr>
        <p:spPr>
          <a:xfrm>
            <a:off x="0" y="1279922"/>
            <a:ext cx="9144000" cy="696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AD918-98B1-7944-AE19-57D758C6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2B777-4639-413B-B404-7E6131F77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758009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991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8"/>
          <p:cNvSpPr txBox="1">
            <a:spLocks noChangeArrowheads="1"/>
          </p:cNvSpPr>
          <p:nvPr/>
        </p:nvSpPr>
        <p:spPr bwMode="auto">
          <a:xfrm>
            <a:off x="838200" y="5765800"/>
            <a:ext cx="4572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The sequencing cycles are repeated to determine the sequence of bases in a fragment, one base at a time.</a:t>
            </a:r>
          </a:p>
        </p:txBody>
      </p:sp>
      <p:sp>
        <p:nvSpPr>
          <p:cNvPr id="64515" name="TextBox 6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7. Determine first base</a:t>
            </a:r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8. Image first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9. Determine second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10. Image second chemistry cycle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11. Sequencing over multiple chemistry cycles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12. Align data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4162425"/>
            <a:ext cx="2971800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5" t="37915" r="39371" b="26445"/>
          <a:stretch>
            <a:fillRect/>
          </a:stretch>
        </p:blipFill>
        <p:spPr bwMode="auto">
          <a:xfrm>
            <a:off x="1371600" y="76200"/>
            <a:ext cx="31242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67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4" t="37915" r="14972" b="26445"/>
          <a:stretch>
            <a:fillRect/>
          </a:stretch>
        </p:blipFill>
        <p:spPr bwMode="auto">
          <a:xfrm>
            <a:off x="1182688" y="0"/>
            <a:ext cx="316071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7"/>
          <p:cNvSpPr txBox="1">
            <a:spLocks noChangeArrowheads="1"/>
          </p:cNvSpPr>
          <p:nvPr/>
        </p:nvSpPr>
        <p:spPr bwMode="auto">
          <a:xfrm>
            <a:off x="1371600" y="990600"/>
            <a:ext cx="14478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Reference sequence</a:t>
            </a:r>
          </a:p>
        </p:txBody>
      </p:sp>
      <p:sp>
        <p:nvSpPr>
          <p:cNvPr id="65540" name="TextBox 8"/>
          <p:cNvSpPr txBox="1">
            <a:spLocks noChangeArrowheads="1"/>
          </p:cNvSpPr>
          <p:nvPr/>
        </p:nvSpPr>
        <p:spPr bwMode="auto">
          <a:xfrm>
            <a:off x="838200" y="5765800"/>
            <a:ext cx="4572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The data are aligned and compared to a reference, and sequencing differences are identified.</a:t>
            </a:r>
          </a:p>
        </p:txBody>
      </p:sp>
      <p:sp>
        <p:nvSpPr>
          <p:cNvPr id="65541" name="TextBox 6"/>
          <p:cNvSpPr txBox="1">
            <a:spLocks noChangeArrowheads="1"/>
          </p:cNvSpPr>
          <p:nvPr/>
        </p:nvSpPr>
        <p:spPr bwMode="auto">
          <a:xfrm>
            <a:off x="5943600" y="1392238"/>
            <a:ext cx="3048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</a:rPr>
              <a:t>7. Determine first base</a:t>
            </a:r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8. Image first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9. Determine second base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10. Image second chemistry cycle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11. Sequencing over multiple chemistry cycles</a:t>
            </a:r>
          </a:p>
          <a:p>
            <a:pPr eaLnBrk="1" hangingPunct="1"/>
            <a:endParaRPr lang="en-US" sz="2000" b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eaLnBrk="1" hangingPunct="1"/>
            <a:r>
              <a:rPr lang="en-US" sz="2000" b="0">
                <a:solidFill>
                  <a:srgbClr val="000000"/>
                </a:solidFill>
                <a:latin typeface="+mn-lt"/>
                <a:sym typeface="Wingdings" pitchFamily="2" charset="2"/>
              </a:rPr>
              <a:t>12. Align data</a:t>
            </a:r>
            <a:endParaRPr lang="en-US" sz="2000" b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4986338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3352800" y="3429000"/>
            <a:ext cx="1447800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Known SNP called</a:t>
            </a:r>
          </a:p>
        </p:txBody>
      </p:sp>
      <p:sp>
        <p:nvSpPr>
          <p:cNvPr id="65544" name="TextBox 12"/>
          <p:cNvSpPr txBox="1">
            <a:spLocks noChangeArrowheads="1"/>
          </p:cNvSpPr>
          <p:nvPr/>
        </p:nvSpPr>
        <p:spPr bwMode="auto">
          <a:xfrm>
            <a:off x="685800" y="3429000"/>
            <a:ext cx="2209800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1800" b="0">
                <a:solidFill>
                  <a:srgbClr val="000000"/>
                </a:solidFill>
                <a:latin typeface="+mn-lt"/>
              </a:rPr>
              <a:t>Unknown variant identified and called</a:t>
            </a:r>
          </a:p>
        </p:txBody>
      </p:sp>
    </p:spTree>
    <p:extLst>
      <p:ext uri="{BB962C8B-B14F-4D97-AF65-F5344CB8AC3E}">
        <p14:creationId xmlns:p14="http://schemas.microsoft.com/office/powerpoint/2010/main" val="1299509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586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  <a:latin typeface="Gill Sans MT"/>
                <a:cs typeface="Gill Sans MT"/>
              </a:rPr>
              <a:t>NGS technologies: Roche 454</a:t>
            </a:r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>
            <a:off x="1524000" y="1066800"/>
            <a:ext cx="701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48" name="TextBox 4"/>
          <p:cNvSpPr txBox="1">
            <a:spLocks noChangeArrowheads="1"/>
          </p:cNvSpPr>
          <p:nvPr/>
        </p:nvSpPr>
        <p:spPr bwMode="auto">
          <a:xfrm>
            <a:off x="1600200" y="1524000"/>
            <a:ext cx="7010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  <a:cs typeface="Gill Sans MT"/>
              </a:rPr>
              <a:t> Introduced in 2005 (sequenced </a:t>
            </a:r>
            <a:r>
              <a:rPr lang="en-US" i="1" dirty="0">
                <a:solidFill>
                  <a:srgbClr val="000000"/>
                </a:solidFill>
                <a:latin typeface="Gill Sans MT"/>
                <a:cs typeface="Gill Sans MT"/>
              </a:rPr>
              <a:t>Mycoplasma genitalium</a:t>
            </a:r>
            <a:r>
              <a:rPr lang="en-US" dirty="0">
                <a:solidFill>
                  <a:srgbClr val="000000"/>
                </a:solidFill>
                <a:latin typeface="Gill Sans MT"/>
                <a:cs typeface="Gill Sans MT"/>
              </a:rPr>
              <a:t> genome in one run)</a:t>
            </a:r>
          </a:p>
          <a:p>
            <a:pPr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  <a:cs typeface="Gill Sans MT"/>
              </a:rPr>
              <a:t> ~2400 publications (as of Jan. 2013) but now defunct</a:t>
            </a:r>
          </a:p>
          <a:p>
            <a:pPr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  <a:cs typeface="Gill Sans MT"/>
              </a:rPr>
              <a:t> Sequencing by synthesis: nucleotide incorporation leads to light emission</a:t>
            </a:r>
          </a:p>
        </p:txBody>
      </p:sp>
      <p:pic>
        <p:nvPicPr>
          <p:cNvPr id="1341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46481" r="23962" b="25368"/>
          <a:stretch>
            <a:fillRect/>
          </a:stretch>
        </p:blipFill>
        <p:spPr bwMode="auto">
          <a:xfrm>
            <a:off x="1295400" y="4724400"/>
            <a:ext cx="533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51173" r="53590" b="19501"/>
          <a:stretch>
            <a:fillRect/>
          </a:stretch>
        </p:blipFill>
        <p:spPr bwMode="auto">
          <a:xfrm>
            <a:off x="6629400" y="4665663"/>
            <a:ext cx="2362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28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345323" y="152400"/>
            <a:ext cx="24458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0" dirty="0" err="1">
                <a:solidFill>
                  <a:srgbClr val="000000"/>
                </a:solidFill>
                <a:latin typeface="Gill Sans MT"/>
                <a:cs typeface="Gill Sans MT"/>
              </a:rPr>
              <a:t>Pyrosequencing</a:t>
            </a:r>
            <a:endParaRPr lang="en-US" sz="2800" b="0" dirty="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1447800" y="762000"/>
            <a:ext cx="7010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b="1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95400" y="1371600"/>
            <a:ext cx="76962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Advantages: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Very fast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Low cost per base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Large throughput; up to 40 </a:t>
            </a:r>
            <a:r>
              <a:rPr lang="en-US" b="0" dirty="0" err="1">
                <a:solidFill>
                  <a:srgbClr val="000000"/>
                </a:solidFill>
                <a:latin typeface="Gill Sans MT"/>
                <a:cs typeface="Gill Sans MT"/>
              </a:rPr>
              <a:t>megabases</a:t>
            </a: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/</a:t>
            </a:r>
            <a:r>
              <a:rPr lang="en-US" b="0" dirty="0" err="1">
                <a:solidFill>
                  <a:srgbClr val="000000"/>
                </a:solidFill>
                <a:latin typeface="Gill Sans MT"/>
                <a:cs typeface="Gill Sans MT"/>
              </a:rPr>
              <a:t>epxeriment</a:t>
            </a:r>
            <a:endParaRPr lang="en-US" b="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No need for bacterial cloning (with its associated artifacts);    	this is especially helpful in </a:t>
            </a:r>
            <a:r>
              <a:rPr lang="en-US" b="0" dirty="0" err="1">
                <a:solidFill>
                  <a:srgbClr val="000000"/>
                </a:solidFill>
                <a:latin typeface="Gill Sans MT"/>
                <a:cs typeface="Gill Sans MT"/>
              </a:rPr>
              <a:t>metagenomics</a:t>
            </a:r>
            <a:endParaRPr lang="en-US" b="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High accuracy</a:t>
            </a:r>
          </a:p>
          <a:p>
            <a:pPr eaLnBrk="1" hangingPunct="1">
              <a:buFontTx/>
              <a:buChar char="•"/>
            </a:pPr>
            <a:endParaRPr lang="en-US" b="0" dirty="0">
              <a:solidFill>
                <a:srgbClr val="000000"/>
              </a:solidFill>
              <a:latin typeface="Gill Sans MT"/>
              <a:cs typeface="Gill Sans MT"/>
            </a:endParaRPr>
          </a:p>
          <a:p>
            <a:pPr eaLnBrk="1" hangingPunct="1"/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Disadvantages: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Short read lengths (soon to be extended to ~500 </a:t>
            </a:r>
            <a:r>
              <a:rPr lang="en-US" b="0" dirty="0" err="1">
                <a:solidFill>
                  <a:srgbClr val="000000"/>
                </a:solidFill>
                <a:latin typeface="Gill Sans MT"/>
                <a:cs typeface="Gill Sans MT"/>
              </a:rPr>
              <a:t>bp</a:t>
            </a: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Difficulty sequencing </a:t>
            </a:r>
            <a:r>
              <a:rPr lang="en-US" b="0" dirty="0" err="1">
                <a:solidFill>
                  <a:srgbClr val="000000"/>
                </a:solidFill>
                <a:latin typeface="Gill Sans MT"/>
                <a:cs typeface="Gill Sans MT"/>
              </a:rPr>
              <a:t>homopolymers</a:t>
            </a:r>
            <a:r>
              <a:rPr lang="en-US" b="0" dirty="0">
                <a:solidFill>
                  <a:srgbClr val="000000"/>
                </a:solidFill>
                <a:latin typeface="Gill Sans MT"/>
                <a:cs typeface="Gill Sans MT"/>
              </a:rPr>
              <a:t> accurately</a:t>
            </a:r>
          </a:p>
        </p:txBody>
      </p:sp>
    </p:spTree>
    <p:extLst>
      <p:ext uri="{BB962C8B-B14F-4D97-AF65-F5344CB8AC3E}">
        <p14:creationId xmlns:p14="http://schemas.microsoft.com/office/powerpoint/2010/main" val="3356283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Fig.9-5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386</a:t>
            </a:r>
          </a:p>
        </p:txBody>
      </p:sp>
      <p:pic>
        <p:nvPicPr>
          <p:cNvPr id="3" name="Picture 2" descr="Screen Shot 2017-02-21 at 10.3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532231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228600"/>
            <a:ext cx="325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Pyrosequencing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265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Chapter 9: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Analysis of next-generation sequence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8700" y="47244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Jonathan Pevsner, Ph.D.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pevsner@kennedykrieger.org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Bioinformatics and Functional Genomics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(Wiley-</a:t>
            </a:r>
            <a:r>
              <a:rPr lang="en-US" sz="2400" dirty="0" err="1">
                <a:solidFill>
                  <a:prstClr val="black"/>
                </a:solidFill>
              </a:rPr>
              <a:t>Liss</a:t>
            </a:r>
            <a:r>
              <a:rPr lang="en-US" sz="2400" dirty="0">
                <a:solidFill>
                  <a:prstClr val="black"/>
                </a:solidFill>
              </a:rPr>
              <a:t>, 3</a:t>
            </a:r>
            <a:r>
              <a:rPr lang="en-US" sz="2400" baseline="30000" dirty="0">
                <a:solidFill>
                  <a:prstClr val="black"/>
                </a:solidFill>
              </a:rPr>
              <a:t>rd</a:t>
            </a:r>
            <a:r>
              <a:rPr lang="en-US" sz="2400" dirty="0">
                <a:solidFill>
                  <a:prstClr val="black"/>
                </a:solidFill>
              </a:rPr>
              <a:t> edition, 2015)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You may use this PowerPoint for teaching purposes</a:t>
            </a:r>
          </a:p>
        </p:txBody>
      </p:sp>
    </p:spTree>
    <p:extLst>
      <p:ext uri="{BB962C8B-B14F-4D97-AF65-F5344CB8AC3E}">
        <p14:creationId xmlns:p14="http://schemas.microsoft.com/office/powerpoint/2010/main" val="229463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47800" y="990600"/>
            <a:ext cx="701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We currently obtain whole genome sequences at 30x to 50x depth of coverage. For a typical individual:</a:t>
            </a:r>
          </a:p>
          <a:p>
            <a:endParaRPr lang="en-US" altLang="en-US" dirty="0">
              <a:solidFill>
                <a:srgbClr val="2F2B20"/>
              </a:solidFill>
              <a:latin typeface="Gill Sans MT"/>
              <a:cs typeface="Gill Sans M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2.8 billion base pairs are sequenced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~3-4 million single nucleotide variants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~600,000 insertions/deletions (</a:t>
            </a:r>
            <a:r>
              <a:rPr lang="en-US" altLang="en-US" dirty="0" err="1">
                <a:solidFill>
                  <a:srgbClr val="2F2B20"/>
                </a:solidFill>
                <a:latin typeface="Gill Sans MT"/>
                <a:cs typeface="Gill Sans MT"/>
              </a:rPr>
              <a:t>indels</a:t>
            </a: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Cost (research basis) is &lt;$2000 per genome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We try to sequence mother/father/child trios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68388" y="101025"/>
            <a:ext cx="4746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>
                <a:solidFill>
                  <a:srgbClr val="2F2B20"/>
                </a:solidFill>
                <a:latin typeface="Gill Sans MT"/>
                <a:cs typeface="Gill Sans MT"/>
              </a:rPr>
              <a:t>Human genome sequencing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066800" y="838200"/>
            <a:ext cx="769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4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47800" y="990600"/>
            <a:ext cx="7010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We currently obtain whole genome sequences at 30x to 50x depth of coverage. For a typical individual:</a:t>
            </a:r>
          </a:p>
          <a:p>
            <a:endParaRPr lang="en-US" altLang="en-US" dirty="0">
              <a:solidFill>
                <a:srgbClr val="2F2B20"/>
              </a:solidFill>
              <a:latin typeface="Gill Sans MT"/>
              <a:cs typeface="Gill Sans M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2.8 billion base pairs are sequenced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~3-4 million single nucleotide variants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~600,000 insertions/deletions (SNPs)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Cost (research basis) is &lt;$2000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We try to sequence mother/father/child trios</a:t>
            </a:r>
          </a:p>
          <a:p>
            <a:endParaRPr lang="en-US" altLang="en-US" dirty="0">
              <a:solidFill>
                <a:srgbClr val="2F2B20"/>
              </a:solidFill>
              <a:latin typeface="Gill Sans MT"/>
              <a:cs typeface="Gill Sans MT"/>
            </a:endParaRPr>
          </a:p>
          <a:p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We also can enrich the collection of exons (“whole </a:t>
            </a:r>
            <a:r>
              <a:rPr lang="en-US" altLang="en-US" dirty="0" err="1">
                <a:solidFill>
                  <a:srgbClr val="2F2B20"/>
                </a:solidFill>
                <a:latin typeface="Gill Sans MT"/>
                <a:cs typeface="Gill Sans MT"/>
              </a:rPr>
              <a:t>exome</a:t>
            </a: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 sequencing”). For a typical individual:</a:t>
            </a:r>
          </a:p>
          <a:p>
            <a:endParaRPr lang="en-US" altLang="en-US" dirty="0">
              <a:solidFill>
                <a:srgbClr val="2F2B20"/>
              </a:solidFill>
              <a:latin typeface="Gill Sans MT"/>
              <a:cs typeface="Gill Sans M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60 million base pairs are sequenced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There are ~80,000 variants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There are ~11,000 </a:t>
            </a:r>
            <a:r>
              <a:rPr lang="en-US" altLang="en-US" dirty="0" err="1">
                <a:solidFill>
                  <a:srgbClr val="2F2B20"/>
                </a:solidFill>
                <a:latin typeface="Gill Sans MT"/>
                <a:cs typeface="Gill Sans MT"/>
              </a:rPr>
              <a:t>nonsynonymous</a:t>
            </a:r>
            <a:r>
              <a:rPr lang="en-US" altLang="en-US" dirty="0">
                <a:solidFill>
                  <a:srgbClr val="2F2B20"/>
                </a:solidFill>
                <a:latin typeface="Gill Sans MT"/>
                <a:cs typeface="Gill Sans MT"/>
              </a:rPr>
              <a:t> SNPs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68388" y="101025"/>
            <a:ext cx="4746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>
                <a:solidFill>
                  <a:srgbClr val="2F2B20"/>
                </a:solidFill>
                <a:latin typeface="Gill Sans MT"/>
                <a:cs typeface="Gill Sans MT"/>
              </a:rPr>
              <a:t>Human genome sequencing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066800" y="838200"/>
            <a:ext cx="769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4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0" y="152400"/>
            <a:ext cx="66832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0" dirty="0">
                <a:latin typeface="Gill Sans MT"/>
                <a:cs typeface="Gill Sans MT"/>
              </a:rPr>
              <a:t>Sanger sequencing: what we had before NGS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1447800" y="762000"/>
            <a:ext cx="7010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b="1">
              <a:latin typeface="Gill Sans MT"/>
              <a:cs typeface="Gill Sans MT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447800" y="1301750"/>
            <a:ext cx="73152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0" dirty="0">
                <a:latin typeface="Gill Sans MT"/>
                <a:cs typeface="Gill Sans MT"/>
              </a:rPr>
              <a:t>Introduced in 1977</a:t>
            </a:r>
          </a:p>
          <a:p>
            <a:pPr eaLnBrk="1" hangingPunct="1"/>
            <a:endParaRPr lang="en-US" b="0" dirty="0">
              <a:latin typeface="Gill Sans MT"/>
              <a:cs typeface="Gill Sans MT"/>
            </a:endParaRPr>
          </a:p>
          <a:p>
            <a:pPr eaLnBrk="1" hangingPunct="1"/>
            <a:r>
              <a:rPr lang="en-US" b="0" dirty="0">
                <a:latin typeface="Gill Sans MT"/>
                <a:cs typeface="Gill Sans MT"/>
              </a:rPr>
              <a:t>A template is denatured to form single strands, and extended with a polymerase in the presence of dideoxynucleotides (ddNTPs) that cause chain termination.</a:t>
            </a:r>
          </a:p>
          <a:p>
            <a:pPr eaLnBrk="1" hangingPunct="1"/>
            <a:endParaRPr lang="en-US" b="0" dirty="0">
              <a:latin typeface="Gill Sans MT"/>
              <a:cs typeface="Gill Sans MT"/>
            </a:endParaRPr>
          </a:p>
          <a:p>
            <a:pPr eaLnBrk="1" hangingPunct="1"/>
            <a:r>
              <a:rPr lang="en-US" b="0" dirty="0">
                <a:latin typeface="Gill Sans MT"/>
                <a:cs typeface="Gill Sans MT"/>
              </a:rPr>
              <a:t>Typical read lengths are up to 800 base pairs. For the sequencing of Craig Venter’s genome (2007; first whole genome of an individual), Sanger sequencing was employed because of its relatively long read lengths.</a:t>
            </a:r>
          </a:p>
        </p:txBody>
      </p:sp>
    </p:spTree>
    <p:extLst>
      <p:ext uri="{BB962C8B-B14F-4D97-AF65-F5344CB8AC3E}">
        <p14:creationId xmlns:p14="http://schemas.microsoft.com/office/powerpoint/2010/main" val="296389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963" y="76200"/>
            <a:ext cx="794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DNA sequencing by the Sanger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Fig.9-1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380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5569803"/>
            <a:ext cx="7315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Dideoxynucleotides</a:t>
            </a:r>
            <a:r>
              <a:rPr lang="en-US" sz="2400" dirty="0"/>
              <a:t> (</a:t>
            </a:r>
            <a:r>
              <a:rPr lang="en-US" sz="2400" dirty="0" err="1"/>
              <a:t>ddNTPs</a:t>
            </a:r>
            <a:r>
              <a:rPr lang="en-US" sz="2400" dirty="0"/>
              <a:t>)( -OH of </a:t>
            </a:r>
            <a:r>
              <a:rPr lang="en-US" sz="2400" dirty="0" err="1"/>
              <a:t>dNTP</a:t>
            </a:r>
            <a:r>
              <a:rPr lang="en-US" sz="2400" dirty="0"/>
              <a:t> is replaced by -H of </a:t>
            </a:r>
            <a:r>
              <a:rPr lang="en-US" sz="2400" dirty="0" err="1"/>
              <a:t>ddNTP</a:t>
            </a:r>
            <a:r>
              <a:rPr lang="en-US" sz="2400" dirty="0"/>
              <a:t> at the 2’ ribose position) </a:t>
            </a:r>
          </a:p>
        </p:txBody>
      </p:sp>
      <p:pic>
        <p:nvPicPr>
          <p:cNvPr id="4" name="Picture 3" descr="Screen Shot 2017-02-21 at 10.21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7658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3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963" y="76200"/>
            <a:ext cx="794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DNA sequencing by the Sanger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4" y="5905642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B&amp;FG 3e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Fig.9-1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Page 380</a:t>
            </a:r>
          </a:p>
        </p:txBody>
      </p:sp>
      <p:pic>
        <p:nvPicPr>
          <p:cNvPr id="6" name="Picture 5" descr="Screen Shot 2017-02-21 at 10.2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49935"/>
            <a:ext cx="7277099" cy="6169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1219200"/>
            <a:ext cx="44196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Primer elongation, chain termination upon incorporation of </a:t>
            </a:r>
            <a:r>
              <a:rPr lang="en-US" sz="2000" dirty="0" err="1"/>
              <a:t>ddNTP</a:t>
            </a:r>
            <a:r>
              <a:rPr lang="en-US" sz="2000" dirty="0"/>
              <a:t>, separation, detection </a:t>
            </a:r>
          </a:p>
        </p:txBody>
      </p:sp>
    </p:spTree>
    <p:extLst>
      <p:ext uri="{BB962C8B-B14F-4D97-AF65-F5344CB8AC3E}">
        <p14:creationId xmlns:p14="http://schemas.microsoft.com/office/powerpoint/2010/main" val="189340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5995</TotalTime>
  <Words>1518</Words>
  <Application>Microsoft Macintosh PowerPoint</Application>
  <PresentationFormat>On-screen Show (4:3)</PresentationFormat>
  <Paragraphs>364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Gill Sans MT</vt:lpstr>
      <vt:lpstr>Open Sans</vt:lpstr>
      <vt:lpstr>Times New Roman</vt:lpstr>
      <vt:lpstr>Wingdings</vt:lpstr>
      <vt:lpstr>Office Theme</vt:lpstr>
      <vt:lpstr>Bioinformatics</vt:lpstr>
      <vt:lpstr>PowerPoint Presentation</vt:lpstr>
      <vt:lpstr>Presentation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Kennedy Krieger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pevsner</dc:creator>
  <cp:lastModifiedBy>Bosman J, Jasper</cp:lastModifiedBy>
  <cp:revision>51</cp:revision>
  <dcterms:created xsi:type="dcterms:W3CDTF">2014-11-10T15:13:23Z</dcterms:created>
  <dcterms:modified xsi:type="dcterms:W3CDTF">2020-03-16T12:22:19Z</dcterms:modified>
</cp:coreProperties>
</file>