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259" r:id="rId5"/>
    <p:sldId id="672" r:id="rId6"/>
    <p:sldId id="656" r:id="rId7"/>
    <p:sldId id="518" r:id="rId8"/>
    <p:sldId id="667" r:id="rId9"/>
    <p:sldId id="519" r:id="rId10"/>
    <p:sldId id="520" r:id="rId11"/>
    <p:sldId id="521" r:id="rId12"/>
    <p:sldId id="522" r:id="rId13"/>
    <p:sldId id="671" r:id="rId14"/>
    <p:sldId id="668" r:id="rId15"/>
    <p:sldId id="545" r:id="rId16"/>
    <p:sldId id="523" r:id="rId17"/>
    <p:sldId id="524" r:id="rId18"/>
    <p:sldId id="669" r:id="rId19"/>
    <p:sldId id="657" r:id="rId20"/>
    <p:sldId id="526" r:id="rId21"/>
    <p:sldId id="527" r:id="rId22"/>
    <p:sldId id="547" r:id="rId23"/>
    <p:sldId id="548" r:id="rId24"/>
    <p:sldId id="670" r:id="rId25"/>
    <p:sldId id="511" r:id="rId26"/>
    <p:sldId id="661" r:id="rId27"/>
    <p:sldId id="528" r:id="rId28"/>
    <p:sldId id="662" r:id="rId29"/>
    <p:sldId id="530" r:id="rId30"/>
    <p:sldId id="531" r:id="rId31"/>
    <p:sldId id="622" r:id="rId32"/>
    <p:sldId id="61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89418" autoAdjust="0"/>
  </p:normalViewPr>
  <p:slideViewPr>
    <p:cSldViewPr snapToGrid="0">
      <p:cViewPr varScale="1">
        <p:scale>
          <a:sx n="101" d="100"/>
          <a:sy n="101" d="100"/>
        </p:scale>
        <p:origin x="1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E93E5-E9BC-49F9-A94E-E91E68E23AA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EFC8E-3A82-48C6-B6C4-BE76ED8641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12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Allolactose is een isomeer van lactose</a:t>
            </a:r>
            <a:r>
              <a:rPr lang="nl-NL" dirty="0" smtClean="0"/>
              <a:t>.</a:t>
            </a:r>
          </a:p>
          <a:p>
            <a:r>
              <a:rPr lang="nl-NL" dirty="0" smtClean="0"/>
              <a:t>Filmpje: https://www.youtube.com/watch?v=iPQZXMKZEfw</a:t>
            </a:r>
          </a:p>
          <a:p>
            <a:endParaRPr lang="nl-NL" dirty="0" smtClean="0"/>
          </a:p>
          <a:p>
            <a:r>
              <a:rPr lang="nl-NL" dirty="0" smtClean="0"/>
              <a:t>Eerste vereiste: lactose moet aanwezig zijn.</a:t>
            </a:r>
          </a:p>
          <a:p>
            <a:endParaRPr lang="nl-NL" dirty="0" smtClean="0"/>
          </a:p>
          <a:p>
            <a:r>
              <a:rPr lang="nl-NL" dirty="0" smtClean="0"/>
              <a:t>Als lactose aanwezig is en de cel binnenkomt worden kleine hoeveelheden allolactose gevormd. Allolactose bindt aan de </a:t>
            </a:r>
            <a:r>
              <a:rPr lang="nl-NL" dirty="0" err="1" smtClean="0"/>
              <a:t>repressor</a:t>
            </a:r>
            <a:r>
              <a:rPr lang="nl-NL" dirty="0" smtClean="0"/>
              <a:t>, zodat de genen worden afgeschreven.</a:t>
            </a:r>
          </a:p>
          <a:p>
            <a:endParaRPr lang="nl-NL" dirty="0" smtClean="0"/>
          </a:p>
          <a:p>
            <a:r>
              <a:rPr lang="nl-NL" dirty="0" smtClean="0"/>
              <a:t>Allolactose is </a:t>
            </a:r>
            <a:r>
              <a:rPr lang="nl-NL" dirty="0" err="1" smtClean="0"/>
              <a:t>inducer</a:t>
            </a:r>
            <a:r>
              <a:rPr lang="nl-NL" dirty="0" smtClean="0"/>
              <a:t>, inactiveert de </a:t>
            </a:r>
            <a:r>
              <a:rPr lang="nl-NL" dirty="0" err="1" smtClean="0"/>
              <a:t>repressor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r>
              <a:rPr lang="nl-NL" dirty="0" smtClean="0"/>
              <a:t>In dit geval dus induceerbare enzymen. Terwijl de </a:t>
            </a:r>
            <a:r>
              <a:rPr lang="nl-NL" dirty="0" err="1" smtClean="0"/>
              <a:t>Trp</a:t>
            </a:r>
            <a:r>
              <a:rPr lang="nl-NL" dirty="0" smtClean="0"/>
              <a:t>-genen </a:t>
            </a:r>
            <a:r>
              <a:rPr lang="nl-NL" dirty="0" err="1" smtClean="0"/>
              <a:t>represseerbaar</a:t>
            </a:r>
            <a:r>
              <a:rPr lang="nl-NL" dirty="0" smtClean="0"/>
              <a:t> waren.</a:t>
            </a:r>
          </a:p>
          <a:p>
            <a:endParaRPr lang="nl-NL" dirty="0" smtClean="0"/>
          </a:p>
          <a:p>
            <a:r>
              <a:rPr lang="nl-NL" dirty="0" smtClean="0"/>
              <a:t>Beide gevallen negatieve controle, want het gaat met behulp van een </a:t>
            </a:r>
            <a:r>
              <a:rPr lang="nl-NL" dirty="0" err="1" smtClean="0"/>
              <a:t>repressor</a:t>
            </a:r>
            <a:r>
              <a:rPr lang="nl-NL" dirty="0" smtClean="0"/>
              <a:t>. Er is ook positieve controle: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4182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Negatief: Als het met een </a:t>
            </a:r>
            <a:r>
              <a:rPr lang="nl-NL" dirty="0" err="1" smtClean="0"/>
              <a:t>repressor</a:t>
            </a:r>
            <a:r>
              <a:rPr lang="nl-NL" dirty="0" smtClean="0"/>
              <a:t> gebeurt</a:t>
            </a:r>
          </a:p>
          <a:p>
            <a:r>
              <a:rPr lang="nl-NL" dirty="0" smtClean="0"/>
              <a:t>Inductie is het opheffen van de repressie, dus valt onder negatieve regulatie.</a:t>
            </a:r>
          </a:p>
          <a:p>
            <a:endParaRPr lang="nl-NL" dirty="0" smtClean="0"/>
          </a:p>
          <a:p>
            <a:r>
              <a:rPr lang="nl-NL" dirty="0" smtClean="0"/>
              <a:t>Een </a:t>
            </a:r>
            <a:r>
              <a:rPr lang="nl-NL" dirty="0" err="1" smtClean="0"/>
              <a:t>operon</a:t>
            </a:r>
            <a:r>
              <a:rPr lang="nl-NL" dirty="0" smtClean="0"/>
              <a:t> dat </a:t>
            </a:r>
            <a:r>
              <a:rPr lang="nl-NL" dirty="0" err="1" smtClean="0"/>
              <a:t>gerepresseerd</a:t>
            </a:r>
            <a:r>
              <a:rPr lang="nl-NL" dirty="0" smtClean="0"/>
              <a:t> wordt staat gewoonlijk aan, maar wordt uitgezet door repressie</a:t>
            </a:r>
          </a:p>
          <a:p>
            <a:r>
              <a:rPr lang="nl-NL" dirty="0" smtClean="0"/>
              <a:t>Een </a:t>
            </a:r>
            <a:r>
              <a:rPr lang="nl-NL" dirty="0" err="1" smtClean="0"/>
              <a:t>induceerbaar</a:t>
            </a:r>
            <a:r>
              <a:rPr lang="nl-NL" dirty="0" smtClean="0"/>
              <a:t> </a:t>
            </a:r>
            <a:r>
              <a:rPr lang="nl-NL" dirty="0" err="1" smtClean="0"/>
              <a:t>operon</a:t>
            </a:r>
            <a:r>
              <a:rPr lang="nl-NL" dirty="0" smtClean="0"/>
              <a:t> staat gewoonlijk uit, maar kan aangezet worden als het nodig is, door opheffen van de repressie (= inductie).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820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Inductie is het opheffen van de repressie</a:t>
            </a:r>
          </a:p>
          <a:p>
            <a:r>
              <a:rPr lang="nl-NL" dirty="0" smtClean="0"/>
              <a:t>Positieve regulatie is wat anders: activeren van transcriptie</a:t>
            </a:r>
          </a:p>
          <a:p>
            <a:endParaRPr lang="nl-NL" dirty="0" smtClean="0"/>
          </a:p>
          <a:p>
            <a:r>
              <a:rPr lang="nl-NL" dirty="0" smtClean="0"/>
              <a:t>Er moet niet </a:t>
            </a:r>
            <a:r>
              <a:rPr lang="nl-NL" b="1" dirty="0" smtClean="0"/>
              <a:t>alleen</a:t>
            </a:r>
            <a:r>
              <a:rPr lang="nl-NL" dirty="0" smtClean="0"/>
              <a:t> lactose aanwezig zijn, er moet ook </a:t>
            </a:r>
            <a:r>
              <a:rPr lang="nl-NL" b="1" dirty="0" smtClean="0"/>
              <a:t>te weinig glucose</a:t>
            </a:r>
            <a:r>
              <a:rPr lang="nl-NL" dirty="0" smtClean="0"/>
              <a:t> zijn. </a:t>
            </a:r>
            <a:r>
              <a:rPr lang="nl-NL" b="1" dirty="0" smtClean="0"/>
              <a:t>Waarom?</a:t>
            </a:r>
          </a:p>
          <a:p>
            <a:r>
              <a:rPr lang="nl-NL" dirty="0" smtClean="0"/>
              <a:t>Hoe weet de cel dit?</a:t>
            </a:r>
          </a:p>
          <a:p>
            <a:r>
              <a:rPr lang="nl-NL" dirty="0" smtClean="0"/>
              <a:t>Als te weinig glucose aanwezig is, gaat de hoeveelheid </a:t>
            </a:r>
            <a:r>
              <a:rPr lang="nl-NL" dirty="0" err="1" smtClean="0"/>
              <a:t>cAMP</a:t>
            </a:r>
            <a:r>
              <a:rPr lang="nl-NL" dirty="0" smtClean="0"/>
              <a:t> omhoog. Dit bindt aan de </a:t>
            </a:r>
            <a:r>
              <a:rPr lang="nl-NL" b="1" dirty="0" smtClean="0"/>
              <a:t>CAP (</a:t>
            </a:r>
            <a:r>
              <a:rPr lang="nl-NL" b="1" dirty="0" err="1" smtClean="0"/>
              <a:t>catabolite</a:t>
            </a:r>
            <a:r>
              <a:rPr lang="nl-NL" b="1" dirty="0" smtClean="0"/>
              <a:t> activator </a:t>
            </a:r>
            <a:r>
              <a:rPr lang="nl-NL" b="1" dirty="0" err="1" smtClean="0"/>
              <a:t>protein</a:t>
            </a:r>
            <a:r>
              <a:rPr lang="nl-NL" b="1" dirty="0" smtClean="0"/>
              <a:t>), </a:t>
            </a:r>
            <a:r>
              <a:rPr lang="nl-NL" dirty="0" smtClean="0"/>
              <a:t>die bindt aan de </a:t>
            </a:r>
            <a:r>
              <a:rPr lang="nl-NL" dirty="0" err="1" smtClean="0"/>
              <a:t>promoter</a:t>
            </a:r>
            <a:r>
              <a:rPr lang="nl-NL" dirty="0" smtClean="0"/>
              <a:t> </a:t>
            </a:r>
            <a:r>
              <a:rPr lang="nl-NL" dirty="0" err="1" smtClean="0"/>
              <a:t>region</a:t>
            </a:r>
            <a:r>
              <a:rPr lang="nl-NL" dirty="0" smtClean="0"/>
              <a:t>. Daarna wordt het </a:t>
            </a:r>
            <a:r>
              <a:rPr lang="nl-NL" dirty="0" err="1" smtClean="0"/>
              <a:t>operon</a:t>
            </a:r>
            <a:r>
              <a:rPr lang="nl-NL" dirty="0" smtClean="0"/>
              <a:t> pas afgeschreven.</a:t>
            </a:r>
          </a:p>
          <a:p>
            <a:endParaRPr lang="nl-NL" dirty="0" smtClean="0"/>
          </a:p>
          <a:p>
            <a:r>
              <a:rPr lang="nl-NL" dirty="0" smtClean="0"/>
              <a:t>CAP heeft invloed op </a:t>
            </a:r>
            <a:r>
              <a:rPr lang="nl-NL" b="1" dirty="0" smtClean="0"/>
              <a:t>meerdere </a:t>
            </a:r>
            <a:r>
              <a:rPr lang="nl-NL" b="1" dirty="0" err="1" smtClean="0"/>
              <a:t>operonen</a:t>
            </a:r>
            <a:r>
              <a:rPr lang="nl-NL" dirty="0" smtClean="0"/>
              <a:t> (alternatieven voor glucose).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Wat is </a:t>
            </a:r>
            <a:r>
              <a:rPr lang="nl-NL" b="1" dirty="0" err="1" smtClean="0"/>
              <a:t>katabolietrepressie</a:t>
            </a:r>
            <a:r>
              <a:rPr lang="nl-NL" dirty="0" smtClean="0"/>
              <a:t>: als er suiker is worden allerlei andere koolstof/energiebronnen niet gebruikt. Pas als de glucose op is worden andere bronnen aangesproken. Suiker is de voorkeursbron.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358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Inductie is het opheffen van de repressie</a:t>
            </a:r>
          </a:p>
          <a:p>
            <a:r>
              <a:rPr lang="nl-NL" dirty="0" smtClean="0"/>
              <a:t>Positieve regulatie is wat anders: activeren van transcriptie</a:t>
            </a:r>
          </a:p>
          <a:p>
            <a:endParaRPr lang="nl-NL" dirty="0" smtClean="0"/>
          </a:p>
          <a:p>
            <a:r>
              <a:rPr lang="nl-NL" dirty="0" smtClean="0"/>
              <a:t>Er moet niet </a:t>
            </a:r>
            <a:r>
              <a:rPr lang="nl-NL" b="1" dirty="0" smtClean="0"/>
              <a:t>alleen</a:t>
            </a:r>
            <a:r>
              <a:rPr lang="nl-NL" dirty="0" smtClean="0"/>
              <a:t> lactose aanwezig zijn, er moet ook </a:t>
            </a:r>
            <a:r>
              <a:rPr lang="nl-NL" b="1" dirty="0" smtClean="0"/>
              <a:t>te weinig glucose</a:t>
            </a:r>
            <a:r>
              <a:rPr lang="nl-NL" dirty="0" smtClean="0"/>
              <a:t> zijn. </a:t>
            </a:r>
            <a:r>
              <a:rPr lang="nl-NL" b="1" dirty="0" smtClean="0"/>
              <a:t>Waarom?</a:t>
            </a:r>
          </a:p>
          <a:p>
            <a:r>
              <a:rPr lang="nl-NL" dirty="0" smtClean="0"/>
              <a:t>Hoe weet de cel dit?</a:t>
            </a:r>
          </a:p>
          <a:p>
            <a:r>
              <a:rPr lang="nl-NL" dirty="0" smtClean="0"/>
              <a:t>Als te weinig glucose aanwezig is, gaat de hoeveelheid </a:t>
            </a:r>
            <a:r>
              <a:rPr lang="nl-NL" dirty="0" err="1" smtClean="0"/>
              <a:t>cAMP</a:t>
            </a:r>
            <a:r>
              <a:rPr lang="nl-NL" dirty="0" smtClean="0"/>
              <a:t> omhoog. Dit bindt aan de </a:t>
            </a:r>
            <a:r>
              <a:rPr lang="nl-NL" b="1" dirty="0" smtClean="0"/>
              <a:t>CAP (</a:t>
            </a:r>
            <a:r>
              <a:rPr lang="nl-NL" b="1" dirty="0" err="1" smtClean="0"/>
              <a:t>catabolite</a:t>
            </a:r>
            <a:r>
              <a:rPr lang="nl-NL" b="1" dirty="0" smtClean="0"/>
              <a:t> activator </a:t>
            </a:r>
            <a:r>
              <a:rPr lang="nl-NL" b="1" dirty="0" err="1" smtClean="0"/>
              <a:t>protein</a:t>
            </a:r>
            <a:r>
              <a:rPr lang="nl-NL" b="1" dirty="0" smtClean="0"/>
              <a:t>), </a:t>
            </a:r>
            <a:r>
              <a:rPr lang="nl-NL" dirty="0" smtClean="0"/>
              <a:t>die bindt aan de </a:t>
            </a:r>
            <a:r>
              <a:rPr lang="nl-NL" dirty="0" err="1" smtClean="0"/>
              <a:t>promoter</a:t>
            </a:r>
            <a:r>
              <a:rPr lang="nl-NL" dirty="0" smtClean="0"/>
              <a:t> </a:t>
            </a:r>
            <a:r>
              <a:rPr lang="nl-NL" dirty="0" err="1" smtClean="0"/>
              <a:t>region</a:t>
            </a:r>
            <a:r>
              <a:rPr lang="nl-NL" dirty="0" smtClean="0"/>
              <a:t>. Daarna wordt het </a:t>
            </a:r>
            <a:r>
              <a:rPr lang="nl-NL" dirty="0" err="1" smtClean="0"/>
              <a:t>operon</a:t>
            </a:r>
            <a:r>
              <a:rPr lang="nl-NL" dirty="0" smtClean="0"/>
              <a:t> pas afgeschreven.</a:t>
            </a:r>
          </a:p>
          <a:p>
            <a:endParaRPr lang="nl-NL" dirty="0" smtClean="0"/>
          </a:p>
          <a:p>
            <a:r>
              <a:rPr lang="nl-NL" dirty="0" smtClean="0"/>
              <a:t>CAP heeft invloed op </a:t>
            </a:r>
            <a:r>
              <a:rPr lang="nl-NL" b="1" dirty="0" smtClean="0"/>
              <a:t>meerdere </a:t>
            </a:r>
            <a:r>
              <a:rPr lang="nl-NL" b="1" dirty="0" err="1" smtClean="0"/>
              <a:t>operonen</a:t>
            </a:r>
            <a:r>
              <a:rPr lang="nl-NL" dirty="0" smtClean="0"/>
              <a:t> (alternatieven voor glucose).</a:t>
            </a:r>
          </a:p>
          <a:p>
            <a:endParaRPr lang="nl-NL" dirty="0" smtClean="0"/>
          </a:p>
          <a:p>
            <a:r>
              <a:rPr lang="nl-NL" dirty="0" smtClean="0"/>
              <a:t>Wat is </a:t>
            </a:r>
            <a:r>
              <a:rPr lang="nl-NL" b="1" dirty="0" err="1" smtClean="0"/>
              <a:t>katabolietrepressie</a:t>
            </a:r>
            <a:r>
              <a:rPr lang="nl-NL" dirty="0" smtClean="0"/>
              <a:t>: als er suiker is worden allerlei andere koolstof/energiebronnen niet gebruikt. Pas als de glucose op is worden andere bronnen aangesproken. Suiker is de voorkeursbron.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34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Inductie is het opheffen van de repressie</a:t>
            </a:r>
          </a:p>
          <a:p>
            <a:r>
              <a:rPr lang="nl-NL" dirty="0" smtClean="0"/>
              <a:t>Positieve regulatie is wat anders: activeren van transcriptie</a:t>
            </a:r>
          </a:p>
          <a:p>
            <a:endParaRPr lang="nl-NL" dirty="0" smtClean="0"/>
          </a:p>
          <a:p>
            <a:r>
              <a:rPr lang="nl-NL" dirty="0" smtClean="0"/>
              <a:t>Er moet niet </a:t>
            </a:r>
            <a:r>
              <a:rPr lang="nl-NL" b="1" dirty="0" smtClean="0"/>
              <a:t>alleen</a:t>
            </a:r>
            <a:r>
              <a:rPr lang="nl-NL" dirty="0" smtClean="0"/>
              <a:t> lactose aanwezig zijn, er moet ook </a:t>
            </a:r>
            <a:r>
              <a:rPr lang="nl-NL" b="1" dirty="0" smtClean="0"/>
              <a:t>te weinig glucose</a:t>
            </a:r>
            <a:r>
              <a:rPr lang="nl-NL" dirty="0" smtClean="0"/>
              <a:t> zijn. </a:t>
            </a:r>
            <a:r>
              <a:rPr lang="nl-NL" b="1" dirty="0" smtClean="0"/>
              <a:t>Waarom?</a:t>
            </a:r>
          </a:p>
          <a:p>
            <a:r>
              <a:rPr lang="nl-NL" dirty="0" smtClean="0"/>
              <a:t>Hoe weet de cel dit?</a:t>
            </a:r>
          </a:p>
          <a:p>
            <a:r>
              <a:rPr lang="nl-NL" dirty="0" smtClean="0"/>
              <a:t>Als te weinig glucose aanwezig is, gaat de hoeveelheid </a:t>
            </a:r>
            <a:r>
              <a:rPr lang="nl-NL" dirty="0" err="1" smtClean="0"/>
              <a:t>cAMP</a:t>
            </a:r>
            <a:r>
              <a:rPr lang="nl-NL" dirty="0" smtClean="0"/>
              <a:t> omhoog. Dit bindt aan de </a:t>
            </a:r>
            <a:r>
              <a:rPr lang="nl-NL" b="1" dirty="0" smtClean="0"/>
              <a:t>CAP (</a:t>
            </a:r>
            <a:r>
              <a:rPr lang="nl-NL" b="1" dirty="0" err="1" smtClean="0"/>
              <a:t>catabolite</a:t>
            </a:r>
            <a:r>
              <a:rPr lang="nl-NL" b="1" dirty="0" smtClean="0"/>
              <a:t> activator </a:t>
            </a:r>
            <a:r>
              <a:rPr lang="nl-NL" b="1" dirty="0" err="1" smtClean="0"/>
              <a:t>protein</a:t>
            </a:r>
            <a:r>
              <a:rPr lang="nl-NL" b="1" dirty="0" smtClean="0"/>
              <a:t>), </a:t>
            </a:r>
            <a:r>
              <a:rPr lang="nl-NL" dirty="0" smtClean="0"/>
              <a:t>die bindt aan de </a:t>
            </a:r>
            <a:r>
              <a:rPr lang="nl-NL" dirty="0" err="1" smtClean="0"/>
              <a:t>promoter</a:t>
            </a:r>
            <a:r>
              <a:rPr lang="nl-NL" dirty="0" smtClean="0"/>
              <a:t> </a:t>
            </a:r>
            <a:r>
              <a:rPr lang="nl-NL" dirty="0" err="1" smtClean="0"/>
              <a:t>region</a:t>
            </a:r>
            <a:r>
              <a:rPr lang="nl-NL" dirty="0" smtClean="0"/>
              <a:t>. Daarna wordt het </a:t>
            </a:r>
            <a:r>
              <a:rPr lang="nl-NL" dirty="0" err="1" smtClean="0"/>
              <a:t>operon</a:t>
            </a:r>
            <a:r>
              <a:rPr lang="nl-NL" dirty="0" smtClean="0"/>
              <a:t> pas afgeschreven.</a:t>
            </a:r>
          </a:p>
          <a:p>
            <a:endParaRPr lang="nl-NL" dirty="0" smtClean="0"/>
          </a:p>
          <a:p>
            <a:r>
              <a:rPr lang="nl-NL" dirty="0" smtClean="0"/>
              <a:t>CAP heeft invloed op </a:t>
            </a:r>
            <a:r>
              <a:rPr lang="nl-NL" b="1" dirty="0" smtClean="0"/>
              <a:t>meerdere </a:t>
            </a:r>
            <a:r>
              <a:rPr lang="nl-NL" b="1" dirty="0" err="1" smtClean="0"/>
              <a:t>operonen</a:t>
            </a:r>
            <a:r>
              <a:rPr lang="nl-NL" dirty="0" smtClean="0"/>
              <a:t> (alternatieven voor glucose).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Wat is </a:t>
            </a:r>
            <a:r>
              <a:rPr lang="nl-NL" b="1" dirty="0" err="1" smtClean="0"/>
              <a:t>katabolietrepressie</a:t>
            </a:r>
            <a:r>
              <a:rPr lang="nl-NL" dirty="0" smtClean="0"/>
              <a:t>: als er suiker is worden allerlei andere koolstof/energiebronnen niet gebruikt. Pas als de glucose op is worden andere bronnen aangesproken. Suiker is de voorkeursbron.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062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Negatief: Als het met een </a:t>
            </a:r>
            <a:r>
              <a:rPr lang="nl-NL" dirty="0" err="1" smtClean="0"/>
              <a:t>repressor</a:t>
            </a:r>
            <a:r>
              <a:rPr lang="nl-NL" dirty="0" smtClean="0"/>
              <a:t> gebeurt</a:t>
            </a:r>
          </a:p>
          <a:p>
            <a:r>
              <a:rPr lang="nl-NL" dirty="0" smtClean="0"/>
              <a:t>Inductie is het opheffen van de repressie, dus valt onder negatieve regulatie.</a:t>
            </a:r>
          </a:p>
          <a:p>
            <a:endParaRPr lang="nl-NL" dirty="0" smtClean="0"/>
          </a:p>
          <a:p>
            <a:r>
              <a:rPr lang="nl-NL" dirty="0" smtClean="0"/>
              <a:t>Een </a:t>
            </a:r>
            <a:r>
              <a:rPr lang="nl-NL" dirty="0" err="1" smtClean="0"/>
              <a:t>operon</a:t>
            </a:r>
            <a:r>
              <a:rPr lang="nl-NL" dirty="0" smtClean="0"/>
              <a:t> dat </a:t>
            </a:r>
            <a:r>
              <a:rPr lang="nl-NL" dirty="0" err="1" smtClean="0"/>
              <a:t>gerepresseerd</a:t>
            </a:r>
            <a:r>
              <a:rPr lang="nl-NL" dirty="0" smtClean="0"/>
              <a:t> wordt staat gewoonlijk aan, maar wordt uitgezet door repressie</a:t>
            </a:r>
          </a:p>
          <a:p>
            <a:r>
              <a:rPr lang="nl-NL" dirty="0" smtClean="0"/>
              <a:t>Een </a:t>
            </a:r>
            <a:r>
              <a:rPr lang="nl-NL" dirty="0" err="1" smtClean="0"/>
              <a:t>induceerbaar</a:t>
            </a:r>
            <a:r>
              <a:rPr lang="nl-NL" dirty="0" smtClean="0"/>
              <a:t> </a:t>
            </a:r>
            <a:r>
              <a:rPr lang="nl-NL" dirty="0" err="1" smtClean="0"/>
              <a:t>operon</a:t>
            </a:r>
            <a:r>
              <a:rPr lang="nl-NL" dirty="0" smtClean="0"/>
              <a:t> staat gewoonlijk uit, maar kan aangezet worden als het nodig is, door opheffen van de repressie (= inductie).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807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Genregulatie</a:t>
            </a:r>
            <a:r>
              <a:rPr lang="en-US" dirty="0" smtClean="0"/>
              <a:t> </a:t>
            </a:r>
            <a:r>
              <a:rPr lang="en-US" dirty="0" err="1" smtClean="0"/>
              <a:t>vindt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plaats</a:t>
            </a:r>
            <a:r>
              <a:rPr lang="en-US" dirty="0" smtClean="0"/>
              <a:t> door de repressor, maar </a:t>
            </a:r>
            <a:r>
              <a:rPr lang="en-US" dirty="0" err="1" smtClean="0"/>
              <a:t>er</a:t>
            </a:r>
            <a:r>
              <a:rPr lang="en-US" dirty="0" smtClean="0"/>
              <a:t> is nog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molecuul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betrokken</a:t>
            </a:r>
            <a:r>
              <a:rPr lang="en-US" dirty="0" smtClean="0"/>
              <a:t> (</a:t>
            </a:r>
            <a:r>
              <a:rPr lang="en-US" dirty="0" err="1" smtClean="0"/>
              <a:t>tryptofaan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co-repressor in het </a:t>
            </a:r>
            <a:r>
              <a:rPr lang="en-US" dirty="0" err="1" smtClean="0"/>
              <a:t>trp</a:t>
            </a:r>
            <a:r>
              <a:rPr lang="en-US" dirty="0" smtClean="0"/>
              <a:t> operon en lactose </a:t>
            </a:r>
            <a:r>
              <a:rPr lang="en-US" dirty="0" err="1" smtClean="0"/>
              <a:t>als</a:t>
            </a:r>
            <a:r>
              <a:rPr lang="en-US" dirty="0" smtClean="0"/>
              <a:t> inducer </a:t>
            </a:r>
            <a:r>
              <a:rPr lang="en-US" dirty="0" err="1" smtClean="0"/>
              <a:t>bij</a:t>
            </a:r>
            <a:r>
              <a:rPr lang="en-US" dirty="0" smtClean="0"/>
              <a:t> het lac operon).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Daarnaast vindt er nog door andere factoren genregulatie plaats (</a:t>
            </a:r>
            <a:r>
              <a:rPr lang="nl-NL" dirty="0" err="1" smtClean="0"/>
              <a:t>cataboliet</a:t>
            </a:r>
            <a:r>
              <a:rPr lang="nl-NL" dirty="0" smtClean="0"/>
              <a:t> repressie bij het </a:t>
            </a:r>
            <a:r>
              <a:rPr lang="nl-NL" dirty="0" err="1" smtClean="0"/>
              <a:t>lac</a:t>
            </a:r>
            <a:r>
              <a:rPr lang="nl-NL" dirty="0" smtClean="0"/>
              <a:t> </a:t>
            </a:r>
            <a:r>
              <a:rPr lang="nl-NL" dirty="0" err="1" smtClean="0"/>
              <a:t>operon</a:t>
            </a:r>
            <a:r>
              <a:rPr lang="nl-NL" dirty="0" smtClean="0"/>
              <a:t> en </a:t>
            </a:r>
            <a:r>
              <a:rPr lang="nl-NL" dirty="0" err="1" smtClean="0"/>
              <a:t>attenuatie</a:t>
            </a:r>
            <a:r>
              <a:rPr lang="nl-NL" dirty="0" smtClean="0"/>
              <a:t> bij het tryptofaan </a:t>
            </a:r>
            <a:r>
              <a:rPr lang="nl-NL" dirty="0" err="1" smtClean="0"/>
              <a:t>operon</a:t>
            </a:r>
            <a:r>
              <a:rPr lang="nl-NL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Trp</a:t>
            </a:r>
            <a:r>
              <a:rPr lang="en-US" dirty="0" smtClean="0"/>
              <a:t> operon: Repressor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Tryptophaan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aanwezig</a:t>
            </a:r>
            <a:r>
              <a:rPr lang="en-US" baseline="0" dirty="0" smtClean="0"/>
              <a:t> is.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allosterisch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gebonden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 de repressor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genregulatie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gestopt</a:t>
            </a:r>
            <a:endParaRPr lang="en-US" baseline="0" dirty="0" smtClean="0"/>
          </a:p>
          <a:p>
            <a:r>
              <a:rPr lang="en-US" baseline="0" dirty="0" smtClean="0"/>
              <a:t>Lac operon: </a:t>
            </a:r>
            <a:r>
              <a:rPr lang="en-US" baseline="0" dirty="0" err="1" smtClean="0"/>
              <a:t>Alleen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repressor </a:t>
            </a:r>
            <a:r>
              <a:rPr lang="en-US" baseline="0" dirty="0" err="1" smtClean="0"/>
              <a:t>gebonden</a:t>
            </a:r>
            <a:r>
              <a:rPr lang="en-US" baseline="0" dirty="0" smtClean="0"/>
              <a:t> is door inducer.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induceert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genrepressie</a:t>
            </a:r>
            <a:r>
              <a:rPr lang="en-US" baseline="0" dirty="0" smtClean="0"/>
              <a:t> door de repressor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deactiveren</a:t>
            </a:r>
            <a:r>
              <a:rPr lang="en-US" baseline="0" dirty="0" smtClean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63A1-545D-4219-8DCD-4DF0E4597844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6813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Trp</a:t>
            </a:r>
            <a:r>
              <a:rPr lang="en-US" dirty="0" smtClean="0"/>
              <a:t> operon: Repressor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gereguleerd</a:t>
            </a:r>
            <a:r>
              <a:rPr lang="en-US" baseline="0" dirty="0" smtClean="0"/>
              <a:t> door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corepressor, </a:t>
            </a:r>
            <a:r>
              <a:rPr lang="en-US" baseline="0" dirty="0" err="1" smtClean="0"/>
              <a:t>tryptofaan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repressor </a:t>
            </a:r>
            <a:r>
              <a:rPr lang="en-US" baseline="0" dirty="0" err="1" smtClean="0"/>
              <a:t>gebonden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tryptofaan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de repressor </a:t>
            </a:r>
            <a:r>
              <a:rPr lang="en-US" baseline="0" dirty="0" err="1" smtClean="0"/>
              <a:t>binden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 de operator </a:t>
            </a: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genexpressie</a:t>
            </a:r>
            <a:r>
              <a:rPr lang="en-US" baseline="0" dirty="0" smtClean="0"/>
              <a:t>. </a:t>
            </a:r>
            <a:r>
              <a:rPr lang="en-US" dirty="0" err="1" smtClean="0"/>
              <a:t>Genexpressie</a:t>
            </a:r>
            <a:r>
              <a:rPr lang="en-US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tryptofaan</a:t>
            </a:r>
            <a:r>
              <a:rPr lang="en-US" baseline="0" dirty="0" smtClean="0"/>
              <a:t> </a:t>
            </a:r>
            <a:r>
              <a:rPr lang="en-US" u="sng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aanwezig</a:t>
            </a:r>
            <a:r>
              <a:rPr lang="en-US" baseline="0" dirty="0" smtClean="0"/>
              <a:t> 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Lac operon: Repressor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gereguleerd</a:t>
            </a:r>
            <a:r>
              <a:rPr lang="en-US" baseline="0" dirty="0" smtClean="0"/>
              <a:t> door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inducer, (</a:t>
            </a:r>
            <a:r>
              <a:rPr lang="en-US" baseline="0" dirty="0" err="1" smtClean="0"/>
              <a:t>allo</a:t>
            </a:r>
            <a:r>
              <a:rPr lang="en-US" baseline="0" dirty="0" smtClean="0"/>
              <a:t>)lactose.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repressor </a:t>
            </a:r>
            <a:r>
              <a:rPr lang="en-US" baseline="0" dirty="0" err="1" smtClean="0"/>
              <a:t>gebonden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allo</a:t>
            </a:r>
            <a:r>
              <a:rPr lang="en-US" baseline="0" dirty="0" smtClean="0"/>
              <a:t>)lactose,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de repressor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 de operator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genexpressie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/>
              <a:t>Genexpressie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lactose </a:t>
            </a:r>
            <a:r>
              <a:rPr lang="en-US" u="sng" baseline="0" dirty="0" err="1" smtClean="0"/>
              <a:t>wel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aanwezig</a:t>
            </a:r>
            <a:r>
              <a:rPr lang="en-US" baseline="0" dirty="0" smtClean="0"/>
              <a:t> is.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63A1-545D-4219-8DCD-4DF0E4597844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056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4937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https://www.youtube.com/watch?v=2sMFswbOgKk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344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365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Genen aan en uit zetten. Leidt een gen tot de productie van een eiwit? En hoelang en hoeveel?</a:t>
            </a:r>
          </a:p>
          <a:p>
            <a:r>
              <a:rPr lang="nl-NL" dirty="0" smtClean="0"/>
              <a:t>200 soorten cellen in de mens, meesten brengen 20 % van de genen tot expressie</a:t>
            </a:r>
          </a:p>
          <a:p>
            <a:endParaRPr lang="nl-NL" dirty="0" smtClean="0"/>
          </a:p>
          <a:p>
            <a:r>
              <a:rPr lang="nl-NL" dirty="0" smtClean="0">
                <a:solidFill>
                  <a:schemeClr val="accent2"/>
                </a:solidFill>
              </a:rPr>
              <a:t>Groter genoom:</a:t>
            </a:r>
          </a:p>
          <a:p>
            <a:r>
              <a:rPr lang="nl-NL" dirty="0" smtClean="0">
                <a:solidFill>
                  <a:schemeClr val="accent2"/>
                </a:solidFill>
              </a:rPr>
              <a:t>25000 genen i.p.v. 5000, Veel DNA dat niet voor RNA/eiwit codeert</a:t>
            </a:r>
          </a:p>
          <a:p>
            <a:r>
              <a:rPr lang="nl-NL" dirty="0" smtClean="0">
                <a:solidFill>
                  <a:schemeClr val="accent2"/>
                </a:solidFill>
              </a:rPr>
              <a:t>Verschillende celtypen = verschillende genen</a:t>
            </a:r>
            <a:endParaRPr lang="nl-NL" dirty="0" smtClean="0"/>
          </a:p>
          <a:p>
            <a:r>
              <a:rPr lang="nl-NL" dirty="0" smtClean="0"/>
              <a:t>Veel info te verstouwen</a:t>
            </a:r>
            <a:endParaRPr lang="en-US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2833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Overzicht van expressie van eiwit, allerlei plaatsen waarop je de expressie van een gen kan beïnvloeden. </a:t>
            </a:r>
          </a:p>
          <a:p>
            <a:r>
              <a:rPr lang="nl-NL" dirty="0" smtClean="0"/>
              <a:t>Vaak bij transcriptie, als respons op signalen uit omgeving. Zelfde als bij prokaryoten.</a:t>
            </a:r>
          </a:p>
          <a:p>
            <a:r>
              <a:rPr lang="en-US" dirty="0" err="1" smtClean="0"/>
              <a:t>Transcriptie</a:t>
            </a:r>
            <a:r>
              <a:rPr lang="en-US" dirty="0" smtClean="0"/>
              <a:t>: </a:t>
            </a:r>
            <a:r>
              <a:rPr lang="en-US" dirty="0" err="1" smtClean="0"/>
              <a:t>chromatinestructuur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activatie</a:t>
            </a:r>
            <a:r>
              <a:rPr lang="en-US" dirty="0" smtClean="0"/>
              <a:t>/</a:t>
            </a:r>
            <a:r>
              <a:rPr lang="en-US" dirty="0" err="1" smtClean="0"/>
              <a:t>repressie</a:t>
            </a:r>
            <a:r>
              <a:rPr lang="en-US" dirty="0" smtClean="0"/>
              <a:t> door </a:t>
            </a:r>
            <a:r>
              <a:rPr lang="en-US" dirty="0" err="1" smtClean="0"/>
              <a:t>eiwitten</a:t>
            </a:r>
            <a:r>
              <a:rPr lang="en-US" dirty="0" smtClean="0"/>
              <a:t> (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operons </a:t>
            </a:r>
            <a:r>
              <a:rPr lang="en-US" dirty="0" err="1" smtClean="0"/>
              <a:t>prokaryoten</a:t>
            </a:r>
            <a:r>
              <a:rPr lang="en-US" dirty="0" smtClean="0"/>
              <a:t>).</a:t>
            </a:r>
            <a:endParaRPr lang="nl-NL" dirty="0" smtClean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1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115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Bacteriën: Reageren op de omgeving: Moet ik tryptofaan maken?</a:t>
            </a:r>
          </a:p>
          <a:p>
            <a:r>
              <a:rPr lang="nl-NL" dirty="0" err="1" smtClean="0"/>
              <a:t>Feed-back</a:t>
            </a:r>
            <a:r>
              <a:rPr lang="nl-NL" dirty="0" smtClean="0"/>
              <a:t> </a:t>
            </a:r>
            <a:r>
              <a:rPr lang="nl-NL" dirty="0" err="1" smtClean="0"/>
              <a:t>inhibition</a:t>
            </a:r>
            <a:r>
              <a:rPr lang="nl-NL" dirty="0" smtClean="0"/>
              <a:t> is snel</a:t>
            </a:r>
          </a:p>
          <a:p>
            <a:r>
              <a:rPr lang="nl-NL" dirty="0" smtClean="0"/>
              <a:t>Regulering op enzymniveau. Regulatie op transcriptieniveau.</a:t>
            </a:r>
          </a:p>
          <a:p>
            <a:r>
              <a:rPr lang="nl-NL" dirty="0" smtClean="0"/>
              <a:t>Transcriptieniveau gaat met behulp van </a:t>
            </a:r>
            <a:r>
              <a:rPr lang="nl-NL" u="sng" dirty="0" err="1" smtClean="0"/>
              <a:t>operons</a:t>
            </a:r>
            <a:r>
              <a:rPr lang="nl-NL" dirty="0" smtClean="0"/>
              <a:t>. Alleen in prokaryoten!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495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1 </a:t>
            </a:r>
            <a:r>
              <a:rPr lang="nl-NL" dirty="0" err="1" smtClean="0"/>
              <a:t>promoter</a:t>
            </a:r>
            <a:r>
              <a:rPr lang="nl-NL" dirty="0" smtClean="0"/>
              <a:t> voor 5 genen, samen een </a:t>
            </a:r>
            <a:r>
              <a:rPr lang="nl-NL" dirty="0" err="1" smtClean="0"/>
              <a:t>operon</a:t>
            </a:r>
            <a:r>
              <a:rPr lang="nl-NL" dirty="0" smtClean="0"/>
              <a:t>. </a:t>
            </a:r>
            <a:r>
              <a:rPr lang="nl-NL" dirty="0" err="1" smtClean="0"/>
              <a:t>Efficient</a:t>
            </a:r>
            <a:r>
              <a:rPr lang="nl-NL" dirty="0" smtClean="0"/>
              <a:t>, minder DNA nodig, maar 1 schakelaar per groep genen, toch allemaal tegelijk nodig. Functie van de genen.</a:t>
            </a:r>
          </a:p>
          <a:p>
            <a:r>
              <a:rPr lang="nl-NL" dirty="0" smtClean="0"/>
              <a:t>Operator = aan/uit knop, zit in de </a:t>
            </a:r>
            <a:r>
              <a:rPr lang="nl-NL" dirty="0" err="1" smtClean="0"/>
              <a:t>promoter</a:t>
            </a:r>
            <a:r>
              <a:rPr lang="nl-NL" dirty="0" smtClean="0"/>
              <a:t> of tussen het eerste gen en de </a:t>
            </a:r>
            <a:r>
              <a:rPr lang="nl-NL" dirty="0" err="1" smtClean="0"/>
              <a:t>promoter</a:t>
            </a:r>
            <a:r>
              <a:rPr lang="nl-NL" dirty="0" smtClean="0"/>
              <a:t>, zorgt ervoor of RNA polymerase bij de genen kan.</a:t>
            </a:r>
          </a:p>
          <a:p>
            <a:r>
              <a:rPr lang="nl-NL" dirty="0" smtClean="0"/>
              <a:t>Normaal gesproken staat het </a:t>
            </a:r>
            <a:r>
              <a:rPr lang="nl-NL" dirty="0" err="1" smtClean="0"/>
              <a:t>operon</a:t>
            </a:r>
            <a:r>
              <a:rPr lang="nl-NL" dirty="0" smtClean="0"/>
              <a:t> aan, behalve als een </a:t>
            </a:r>
            <a:r>
              <a:rPr lang="nl-NL" dirty="0" err="1" smtClean="0"/>
              <a:t>repressor</a:t>
            </a:r>
            <a:r>
              <a:rPr lang="nl-NL" dirty="0" smtClean="0"/>
              <a:t> aanwezig is: volgende sheet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Een actieve </a:t>
            </a:r>
            <a:r>
              <a:rPr lang="nl-NL" dirty="0" err="1" smtClean="0"/>
              <a:t>Trp-repressor</a:t>
            </a:r>
            <a:r>
              <a:rPr lang="nl-NL" dirty="0" smtClean="0"/>
              <a:t> zorgt ervoor dat RNA polymerase niet kan binden aan de </a:t>
            </a:r>
            <a:r>
              <a:rPr lang="nl-NL" dirty="0" err="1" smtClean="0"/>
              <a:t>promoter</a:t>
            </a:r>
            <a:r>
              <a:rPr lang="nl-NL" dirty="0" smtClean="0"/>
              <a:t>, </a:t>
            </a:r>
            <a:r>
              <a:rPr lang="nl-NL" dirty="0" err="1" smtClean="0"/>
              <a:t>TrpP</a:t>
            </a:r>
            <a:endParaRPr lang="nl-NL" dirty="0" smtClean="0"/>
          </a:p>
          <a:p>
            <a:r>
              <a:rPr lang="nl-NL" dirty="0" smtClean="0"/>
              <a:t>Vraag:</a:t>
            </a:r>
            <a:r>
              <a:rPr lang="nl-NL" baseline="0" dirty="0" smtClean="0"/>
              <a:t> </a:t>
            </a:r>
            <a:r>
              <a:rPr lang="nl-NL" dirty="0" smtClean="0"/>
              <a:t>Wanneer moet de </a:t>
            </a:r>
            <a:r>
              <a:rPr lang="nl-NL" dirty="0" err="1" smtClean="0"/>
              <a:t>repressor</a:t>
            </a:r>
            <a:r>
              <a:rPr lang="nl-NL" dirty="0" smtClean="0"/>
              <a:t> actief worden?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845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Filmpje</a:t>
            </a:r>
            <a:r>
              <a:rPr lang="en-US" dirty="0" smtClean="0"/>
              <a:t>: https://www.youtube.com/watch?v=4pSTNYqQvXM</a:t>
            </a:r>
          </a:p>
          <a:p>
            <a:r>
              <a:rPr lang="nl-NL" dirty="0" smtClean="0"/>
              <a:t>Kijken tot aan de </a:t>
            </a:r>
            <a:r>
              <a:rPr lang="nl-NL" dirty="0" err="1" smtClean="0"/>
              <a:t>attenuatie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r>
              <a:rPr lang="nl-NL" dirty="0" err="1" smtClean="0"/>
              <a:t>Repressor</a:t>
            </a:r>
            <a:r>
              <a:rPr lang="nl-NL" dirty="0" smtClean="0"/>
              <a:t> bindt aan operator.</a:t>
            </a:r>
          </a:p>
          <a:p>
            <a:r>
              <a:rPr lang="nl-NL" dirty="0" smtClean="0"/>
              <a:t>Er is altijd wel </a:t>
            </a:r>
            <a:r>
              <a:rPr lang="nl-NL" dirty="0" err="1" smtClean="0"/>
              <a:t>repressor</a:t>
            </a:r>
            <a:r>
              <a:rPr lang="nl-NL" dirty="0" smtClean="0"/>
              <a:t> aanwezig, maar deze bindt reversibel en is in een inactieve vorm.</a:t>
            </a:r>
          </a:p>
          <a:p>
            <a:r>
              <a:rPr lang="nl-NL" dirty="0" smtClean="0"/>
              <a:t>Als tryptofaan aanwezig is wordt de </a:t>
            </a:r>
            <a:r>
              <a:rPr lang="nl-NL" dirty="0" err="1" smtClean="0"/>
              <a:t>repressor</a:t>
            </a:r>
            <a:r>
              <a:rPr lang="nl-NL" dirty="0" smtClean="0"/>
              <a:t> actief. Tryptofaan is co-</a:t>
            </a:r>
            <a:r>
              <a:rPr lang="nl-NL" dirty="0" err="1" smtClean="0"/>
              <a:t>repressor</a:t>
            </a:r>
            <a:r>
              <a:rPr lang="nl-NL" dirty="0" smtClean="0"/>
              <a:t>.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61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B-gal moet in 15 minuten 1000 keer zo hoog kunnen worden.</a:t>
            </a:r>
          </a:p>
          <a:p>
            <a:r>
              <a:rPr lang="nl-NL" dirty="0" smtClean="0"/>
              <a:t>Wanneer gebeurt dit? Als er geen glucose meer is en als er wel lactose aanwezig is.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73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Repressor</a:t>
            </a:r>
            <a:r>
              <a:rPr lang="nl-NL" dirty="0" smtClean="0"/>
              <a:t> is altijd aanwezig, </a:t>
            </a:r>
            <a:r>
              <a:rPr lang="nl-NL" dirty="0" err="1" smtClean="0"/>
              <a:t>operon</a:t>
            </a:r>
            <a:r>
              <a:rPr lang="nl-NL" dirty="0" smtClean="0"/>
              <a:t> staat normaalgesproken uit. Zolang er geen lactose is en wel glucose.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68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8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1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1B07-A4D4-445B-8921-71275A8E04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.a.pool@pl.hanze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iPQZXMKZEfw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sMFswbOgK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4pSTNYqQvX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38713"/>
            <a:ext cx="7772400" cy="1353418"/>
          </a:xfrm>
        </p:spPr>
        <p:txBody>
          <a:bodyPr/>
          <a:lstStyle/>
          <a:p>
            <a:r>
              <a:rPr lang="nl-NL" b="1" dirty="0">
                <a:solidFill>
                  <a:srgbClr val="FF6600"/>
                </a:solidFill>
                <a:latin typeface="+mn-lt"/>
              </a:rPr>
              <a:t>Biologie </a:t>
            </a:r>
            <a:r>
              <a:rPr lang="nl-NL" b="1" dirty="0" smtClean="0">
                <a:solidFill>
                  <a:srgbClr val="FF6600"/>
                </a:solidFill>
                <a:latin typeface="+mn-lt"/>
              </a:rPr>
              <a:t>3 – les 6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2289778"/>
            <a:ext cx="6858000" cy="3680272"/>
          </a:xfrm>
        </p:spPr>
        <p:txBody>
          <a:bodyPr>
            <a:normAutofit/>
          </a:bodyPr>
          <a:lstStyle/>
          <a:p>
            <a:r>
              <a:rPr lang="nl-NL" sz="2800" b="1" dirty="0" smtClean="0"/>
              <a:t>Hoofdstuk 18 – deel 1</a:t>
            </a:r>
          </a:p>
          <a:p>
            <a:r>
              <a:rPr lang="nl-NL" sz="2800" b="1" dirty="0" smtClean="0"/>
              <a:t>Control of Gene </a:t>
            </a:r>
            <a:r>
              <a:rPr lang="nl-NL" sz="2800" b="1" dirty="0" err="1" smtClean="0"/>
              <a:t>Expression</a:t>
            </a:r>
            <a:endParaRPr lang="nl-NL" sz="2800" b="1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Wietske </a:t>
            </a:r>
            <a:r>
              <a:rPr lang="nl-NL" dirty="0"/>
              <a:t>Pool</a:t>
            </a:r>
          </a:p>
          <a:p>
            <a:r>
              <a:rPr lang="nl-NL" dirty="0"/>
              <a:t>POWE</a:t>
            </a:r>
          </a:p>
          <a:p>
            <a:r>
              <a:rPr lang="nl-NL" dirty="0" smtClean="0">
                <a:hlinkClick r:id="rId3"/>
              </a:rPr>
              <a:t>w.a.pool@pl.hanze.nl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5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0" y="2691581"/>
            <a:ext cx="9144000" cy="737419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7374" y="1190912"/>
            <a:ext cx="9143999" cy="492443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600" dirty="0" smtClean="0"/>
              <a:t>Minibreak: 3 minuten</a:t>
            </a:r>
            <a:endParaRPr lang="nl-NL" sz="2600" dirty="0"/>
          </a:p>
        </p:txBody>
      </p:sp>
      <p:cxnSp>
        <p:nvCxnSpPr>
          <p:cNvPr id="7" name="Rechte verbindingslijn 6"/>
          <p:cNvCxnSpPr/>
          <p:nvPr/>
        </p:nvCxnSpPr>
        <p:spPr>
          <a:xfrm>
            <a:off x="0" y="2278626"/>
            <a:ext cx="9144000" cy="73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7374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9126793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2949698" y="2145890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5972873" y="2145890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B18F85B8-61A8-7043-810F-B3FE769DAEF9}"/>
              </a:ext>
            </a:extLst>
          </p:cNvPr>
          <p:cNvSpPr txBox="1"/>
          <p:nvPr/>
        </p:nvSpPr>
        <p:spPr>
          <a:xfrm>
            <a:off x="334963" y="127467"/>
            <a:ext cx="8809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rgbClr val="FF6600"/>
                </a:solidFill>
              </a:rPr>
              <a:t>Regulatie genexpressie in bacteriën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334963" y="1035312"/>
            <a:ext cx="8370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0700" indent="-1790700"/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</a:rPr>
              <a:t>Voorbeeld 1: 	Regulatie van de expressie van genen betrokken bij de productie van het aminozuur tryptofaan</a:t>
            </a:r>
          </a:p>
          <a:p>
            <a:pPr marL="1790700" indent="-1790700"/>
            <a:r>
              <a:rPr lang="nl-NL" sz="2400" dirty="0" smtClean="0"/>
              <a:t>Voorbeeld 2:	Regulatie van de expressie van genen betrokken bij de afbraak van het suiker lactose</a:t>
            </a:r>
            <a:endParaRPr lang="nl-NL" sz="2400" dirty="0"/>
          </a:p>
        </p:txBody>
      </p:sp>
      <p:pic>
        <p:nvPicPr>
          <p:cNvPr id="2050" name="Picture 2" descr="Lactose-intoleranti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867" y="3252333"/>
            <a:ext cx="6110189" cy="279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7651487" y="6424791"/>
            <a:ext cx="1277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Wikipedia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23092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92" y="170391"/>
            <a:ext cx="8229600" cy="902503"/>
          </a:xfrm>
        </p:spPr>
        <p:txBody>
          <a:bodyPr>
            <a:noAutofit/>
          </a:bodyPr>
          <a:lstStyle/>
          <a:p>
            <a:pPr algn="l"/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Negatieve regulatie </a:t>
            </a:r>
            <a:r>
              <a:rPr lang="nl-NL" sz="4000" b="1" dirty="0" err="1" smtClean="0">
                <a:solidFill>
                  <a:srgbClr val="FF6600"/>
                </a:solidFill>
                <a:latin typeface="+mn-lt"/>
              </a:rPr>
              <a:t>Lac-operon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: </a:t>
            </a:r>
            <a:br>
              <a:rPr lang="nl-NL" sz="4000" b="1" dirty="0" smtClean="0">
                <a:solidFill>
                  <a:srgbClr val="FF6600"/>
                </a:solidFill>
                <a:latin typeface="+mn-lt"/>
              </a:rPr>
            </a:br>
            <a:r>
              <a:rPr lang="nl-NL" sz="2400" i="1" dirty="0" err="1" smtClean="0">
                <a:latin typeface="+mn-lt"/>
              </a:rPr>
              <a:t>Lac</a:t>
            </a:r>
            <a:r>
              <a:rPr lang="nl-NL" sz="2400" i="1" dirty="0" smtClean="0">
                <a:latin typeface="+mn-lt"/>
              </a:rPr>
              <a:t>-</a:t>
            </a:r>
            <a:r>
              <a:rPr lang="nl-NL" sz="2400" dirty="0" smtClean="0">
                <a:latin typeface="+mn-lt"/>
              </a:rPr>
              <a:t>genen betrokken bij de afbraak van lactose, o.a. </a:t>
            </a:r>
            <a:r>
              <a:rPr lang="nl-NL" sz="2400" i="1" dirty="0" err="1" smtClean="0">
                <a:latin typeface="+mn-lt"/>
              </a:rPr>
              <a:t>lacZ</a:t>
            </a:r>
            <a:endParaRPr lang="nl-NL" sz="2400" i="1" dirty="0">
              <a:latin typeface="+mn-lt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80601"/>
            <a:ext cx="8358808" cy="164548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nl-NL" sz="3200" b="1" dirty="0">
                <a:solidFill>
                  <a:schemeClr val="tx2">
                    <a:lumMod val="75000"/>
                  </a:schemeClr>
                </a:solidFill>
              </a:rPr>
              <a:t>Lactose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8803" y="1284368"/>
            <a:ext cx="6521505" cy="768588"/>
            <a:chOff x="1849595" y="1772816"/>
            <a:chExt cx="6521505" cy="768588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051720" y="2060848"/>
              <a:ext cx="237626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784477" y="1772816"/>
              <a:ext cx="358662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nl-NL" sz="3200" b="1" dirty="0">
                  <a:solidFill>
                    <a:schemeClr val="tx2">
                      <a:lumMod val="75000"/>
                    </a:schemeClr>
                  </a:solidFill>
                </a:rPr>
                <a:t>Glucose + Galactose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849595" y="2079739"/>
              <a:ext cx="286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l-GR" sz="2400" dirty="0">
                  <a:solidFill>
                    <a:schemeClr val="accent1">
                      <a:lumMod val="75000"/>
                    </a:schemeClr>
                  </a:solidFill>
                </a:rPr>
                <a:t>β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-galactosidase (</a:t>
              </a:r>
              <a:r>
                <a:rPr lang="nl-NL" sz="2400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lacZ</a:t>
              </a:r>
              <a:r>
                <a:rPr lang="nl-NL" sz="2400" dirty="0" smtClean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el-G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ep 2"/>
          <p:cNvGrpSpPr/>
          <p:nvPr/>
        </p:nvGrpSpPr>
        <p:grpSpPr>
          <a:xfrm>
            <a:off x="597006" y="2626342"/>
            <a:ext cx="7644602" cy="3902927"/>
            <a:chOff x="328612" y="2662855"/>
            <a:chExt cx="8127316" cy="4029089"/>
          </a:xfrm>
        </p:grpSpPr>
        <p:pic>
          <p:nvPicPr>
            <p:cNvPr id="11" name="Picture 2" descr="D:\Books\Biology_Campbell_Figures\18_labeled_images\18_04bLacOperon-L.jpg">
              <a:extLst>
                <a:ext uri="{FF2B5EF4-FFF2-40B4-BE49-F238E27FC236}">
                  <a16:creationId xmlns:a16="http://schemas.microsoft.com/office/drawing/2014/main" id="{A0BDFDF1-6E30-2F4E-AA02-D9BF19279B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932"/>
            <a:stretch/>
          </p:blipFill>
          <p:spPr bwMode="auto">
            <a:xfrm>
              <a:off x="817279" y="2662855"/>
              <a:ext cx="7638649" cy="402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089E243E-16DA-8C45-B430-32D867D4F89B}"/>
                </a:ext>
              </a:extLst>
            </p:cNvPr>
            <p:cNvSpPr txBox="1"/>
            <p:nvPr/>
          </p:nvSpPr>
          <p:spPr>
            <a:xfrm>
              <a:off x="328612" y="5151824"/>
              <a:ext cx="1200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/>
                <a:t>Active </a:t>
              </a:r>
              <a:r>
                <a:rPr lang="nl-NL" b="1" dirty="0" err="1"/>
                <a:t>repressor</a:t>
              </a:r>
              <a:endParaRPr lang="nl-N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5411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65" y="114299"/>
            <a:ext cx="8611409" cy="799961"/>
          </a:xfrm>
        </p:spPr>
        <p:txBody>
          <a:bodyPr>
            <a:noAutofit/>
          </a:bodyPr>
          <a:lstStyle/>
          <a:p>
            <a:pPr algn="l"/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Negatieve regulatie </a:t>
            </a:r>
            <a:r>
              <a:rPr lang="nl-NL" sz="3600" b="1" dirty="0" err="1">
                <a:solidFill>
                  <a:srgbClr val="FF6600"/>
                </a:solidFill>
                <a:latin typeface="+mn-lt"/>
              </a:rPr>
              <a:t>Lac-operon</a:t>
            </a:r>
            <a:r>
              <a:rPr lang="nl-NL" sz="3600" b="1" dirty="0">
                <a:solidFill>
                  <a:srgbClr val="FF6600"/>
                </a:solidFill>
                <a:latin typeface="+mn-lt"/>
              </a:rPr>
              <a:t> in </a:t>
            </a:r>
            <a:r>
              <a:rPr lang="nl-NL" sz="3600" b="1" i="1" dirty="0" smtClean="0">
                <a:solidFill>
                  <a:srgbClr val="FF6600"/>
                </a:solidFill>
                <a:latin typeface="+mn-lt"/>
              </a:rPr>
              <a:t>E coli 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34EB5D95-A2AE-AB47-A2BE-2DD1EDBEAF82}"/>
              </a:ext>
            </a:extLst>
          </p:cNvPr>
          <p:cNvSpPr/>
          <p:nvPr/>
        </p:nvSpPr>
        <p:spPr>
          <a:xfrm>
            <a:off x="131062" y="1052736"/>
            <a:ext cx="2562025" cy="130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CC0F1A1-9564-7645-A3D3-AAD718FEFB7F}"/>
              </a:ext>
            </a:extLst>
          </p:cNvPr>
          <p:cNvSpPr/>
          <p:nvPr/>
        </p:nvSpPr>
        <p:spPr>
          <a:xfrm>
            <a:off x="1854306" y="4294751"/>
            <a:ext cx="1706440" cy="1514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17AC50B-0536-A447-A76A-F3F7B33F5C96}"/>
              </a:ext>
            </a:extLst>
          </p:cNvPr>
          <p:cNvSpPr/>
          <p:nvPr/>
        </p:nvSpPr>
        <p:spPr>
          <a:xfrm>
            <a:off x="681216" y="5051812"/>
            <a:ext cx="1455431" cy="1442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BE73F21F-18FC-3144-8253-4DF746DF114D}"/>
              </a:ext>
            </a:extLst>
          </p:cNvPr>
          <p:cNvSpPr/>
          <p:nvPr/>
        </p:nvSpPr>
        <p:spPr>
          <a:xfrm>
            <a:off x="358090" y="1467223"/>
            <a:ext cx="8861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 smtClean="0"/>
              <a:t>Als er </a:t>
            </a:r>
            <a:r>
              <a:rPr lang="nl-NL" sz="2000" b="1" dirty="0" smtClean="0"/>
              <a:t>geen</a:t>
            </a:r>
            <a:r>
              <a:rPr lang="nl-NL" sz="2000" dirty="0" smtClean="0"/>
              <a:t> lactose aanwezig is </a:t>
            </a:r>
            <a:r>
              <a:rPr lang="nl-NL" sz="2000" dirty="0" smtClean="0">
                <a:sym typeface="Wingdings" panose="05000000000000000000" pitchFamily="2" charset="2"/>
              </a:rPr>
              <a:t> </a:t>
            </a:r>
            <a:r>
              <a:rPr lang="nl-NL" sz="2000" dirty="0" err="1" smtClean="0">
                <a:sym typeface="Wingdings" panose="05000000000000000000" pitchFamily="2" charset="2"/>
              </a:rPr>
              <a:t>repressor</a:t>
            </a:r>
            <a:r>
              <a:rPr lang="nl-NL" sz="2000" dirty="0" smtClean="0">
                <a:sym typeface="Wingdings" panose="05000000000000000000" pitchFamily="2" charset="2"/>
              </a:rPr>
              <a:t> actief en </a:t>
            </a:r>
            <a:r>
              <a:rPr lang="nl-NL" sz="2000" dirty="0" smtClean="0"/>
              <a:t>kan in dit geval juist </a:t>
            </a:r>
            <a:r>
              <a:rPr lang="nl-NL" sz="2000" b="1" dirty="0" smtClean="0"/>
              <a:t>wel </a:t>
            </a:r>
            <a:r>
              <a:rPr lang="nl-NL" sz="2000" dirty="0" smtClean="0"/>
              <a:t> </a:t>
            </a:r>
            <a:r>
              <a:rPr lang="nl-NL" sz="2000" dirty="0"/>
              <a:t>binden aan de </a:t>
            </a:r>
            <a:r>
              <a:rPr lang="nl-NL" sz="2000" dirty="0" smtClean="0"/>
              <a:t>operator </a:t>
            </a:r>
            <a:r>
              <a:rPr lang="nl-NL" sz="2000" dirty="0" smtClean="0">
                <a:sym typeface="Wingdings" pitchFamily="2" charset="2"/>
              </a:rPr>
              <a:t> </a:t>
            </a:r>
            <a:r>
              <a:rPr lang="nl-NL" sz="2000" b="1" dirty="0" smtClean="0">
                <a:sym typeface="Wingdings" pitchFamily="2" charset="2"/>
              </a:rPr>
              <a:t>G</a:t>
            </a:r>
            <a:r>
              <a:rPr lang="nl-NL" sz="2000" b="1" dirty="0" smtClean="0"/>
              <a:t>een</a:t>
            </a:r>
            <a:r>
              <a:rPr lang="nl-NL" sz="2000" dirty="0" smtClean="0"/>
              <a:t> </a:t>
            </a:r>
            <a:r>
              <a:rPr lang="nl-NL" sz="2000" dirty="0"/>
              <a:t>transcriptie </a:t>
            </a:r>
            <a:r>
              <a:rPr lang="nl-NL" sz="2000" i="1" dirty="0" err="1" smtClean="0"/>
              <a:t>lac</a:t>
            </a:r>
            <a:r>
              <a:rPr lang="nl-NL" sz="2000" i="1" dirty="0" smtClean="0"/>
              <a:t>-genen</a:t>
            </a:r>
            <a:r>
              <a:rPr lang="nl-NL" sz="2000" dirty="0" smtClean="0"/>
              <a:t>.</a:t>
            </a:r>
            <a:endParaRPr lang="nl-NL" sz="2000" dirty="0"/>
          </a:p>
        </p:txBody>
      </p:sp>
      <p:sp>
        <p:nvSpPr>
          <p:cNvPr id="8" name="Tekstvak 7"/>
          <p:cNvSpPr txBox="1"/>
          <p:nvPr/>
        </p:nvSpPr>
        <p:spPr>
          <a:xfrm>
            <a:off x="360169" y="887597"/>
            <a:ext cx="5713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Situatie 1: Er is </a:t>
            </a:r>
            <a:r>
              <a:rPr lang="nl-NL" sz="2000" u="sng" dirty="0" smtClean="0"/>
              <a:t>geen</a:t>
            </a:r>
            <a:r>
              <a:rPr lang="nl-NL" sz="2000" dirty="0" smtClean="0"/>
              <a:t> lactose aanwezig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79" y="2589596"/>
            <a:ext cx="5559224" cy="35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Books\Biology_Campbell_Figures\18_labeled_images\18_04bLacOperon-L.jpg">
            <a:extLst>
              <a:ext uri="{FF2B5EF4-FFF2-40B4-BE49-F238E27FC236}">
                <a16:creationId xmlns:a16="http://schemas.microsoft.com/office/drawing/2014/main" id="{3E87EC78-AA6A-5D4C-8314-A9380196F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2"/>
          <a:stretch/>
        </p:blipFill>
        <p:spPr bwMode="auto">
          <a:xfrm>
            <a:off x="895153" y="2575042"/>
            <a:ext cx="7216968" cy="38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6BDB04-7EF9-C641-98A1-EF78E9999088}"/>
              </a:ext>
            </a:extLst>
          </p:cNvPr>
          <p:cNvSpPr txBox="1">
            <a:spLocks/>
          </p:cNvSpPr>
          <p:nvPr/>
        </p:nvSpPr>
        <p:spPr>
          <a:xfrm>
            <a:off x="329424" y="157162"/>
            <a:ext cx="8524312" cy="98015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Negatieve regulatie </a:t>
            </a:r>
            <a:r>
              <a:rPr lang="nl-NL" sz="3600" b="1" dirty="0" err="1">
                <a:solidFill>
                  <a:srgbClr val="FF6600"/>
                </a:solidFill>
                <a:latin typeface="+mn-lt"/>
              </a:rPr>
              <a:t>Lac-operon</a:t>
            </a:r>
            <a:r>
              <a:rPr lang="nl-NL" sz="3600" b="1" dirty="0">
                <a:solidFill>
                  <a:srgbClr val="FF6600"/>
                </a:solidFill>
                <a:latin typeface="+mn-lt"/>
              </a:rPr>
              <a:t> in </a:t>
            </a:r>
            <a:r>
              <a:rPr lang="nl-NL" sz="3600" b="1" i="1" dirty="0" smtClean="0">
                <a:solidFill>
                  <a:srgbClr val="FF6600"/>
                </a:solidFill>
                <a:latin typeface="+mn-lt"/>
              </a:rPr>
              <a:t>E. coli 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EC8D4B8-57C6-6D4C-98F0-13D5295FC710}"/>
              </a:ext>
            </a:extLst>
          </p:cNvPr>
          <p:cNvSpPr txBox="1"/>
          <p:nvPr/>
        </p:nvSpPr>
        <p:spPr>
          <a:xfrm>
            <a:off x="348674" y="1388686"/>
            <a:ext cx="8736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(allo)Lactose bindt aan de </a:t>
            </a:r>
            <a:r>
              <a:rPr lang="nl-NL" sz="2000" dirty="0" err="1" smtClean="0"/>
              <a:t>repressor</a:t>
            </a:r>
            <a:r>
              <a:rPr lang="nl-NL" sz="2000" dirty="0" smtClean="0"/>
              <a:t> </a:t>
            </a:r>
            <a:r>
              <a:rPr lang="nl-NL" sz="2000" dirty="0" smtClean="0">
                <a:sym typeface="Wingdings" panose="05000000000000000000" pitchFamily="2" charset="2"/>
              </a:rPr>
              <a:t> </a:t>
            </a:r>
            <a:r>
              <a:rPr lang="nl-NL" sz="2000" dirty="0" err="1" smtClean="0">
                <a:sym typeface="Wingdings" panose="05000000000000000000" pitchFamily="2" charset="2"/>
              </a:rPr>
              <a:t>Repressor</a:t>
            </a:r>
            <a:r>
              <a:rPr lang="nl-NL" sz="2000" dirty="0" smtClean="0">
                <a:sym typeface="Wingdings" panose="05000000000000000000" pitchFamily="2" charset="2"/>
              </a:rPr>
              <a:t> verandert van conformatie en is i</a:t>
            </a:r>
            <a:r>
              <a:rPr lang="nl-NL" sz="2000" dirty="0" smtClean="0"/>
              <a:t>nactief, </a:t>
            </a:r>
            <a:r>
              <a:rPr lang="nl-NL" sz="2000" dirty="0"/>
              <a:t>kan </a:t>
            </a:r>
            <a:r>
              <a:rPr lang="nl-NL" sz="2000" dirty="0" smtClean="0"/>
              <a:t>nu </a:t>
            </a:r>
            <a:r>
              <a:rPr lang="nl-NL" sz="2000" b="1" dirty="0" smtClean="0"/>
              <a:t>niet </a:t>
            </a:r>
            <a:r>
              <a:rPr lang="nl-NL" sz="2000" dirty="0" smtClean="0"/>
              <a:t>binden </a:t>
            </a:r>
            <a:r>
              <a:rPr lang="nl-NL" sz="2000" dirty="0"/>
              <a:t>aan de </a:t>
            </a:r>
            <a:r>
              <a:rPr lang="nl-NL" sz="2000" dirty="0" smtClean="0"/>
              <a:t>operator </a:t>
            </a:r>
            <a:r>
              <a:rPr lang="nl-NL" sz="2000" dirty="0" smtClean="0">
                <a:sym typeface="Wingdings" panose="05000000000000000000" pitchFamily="2" charset="2"/>
              </a:rPr>
              <a:t> </a:t>
            </a:r>
            <a:r>
              <a:rPr lang="nl-NL" sz="2000" b="1" dirty="0" smtClean="0">
                <a:sym typeface="Wingdings" panose="05000000000000000000" pitchFamily="2" charset="2"/>
              </a:rPr>
              <a:t>W</a:t>
            </a:r>
            <a:r>
              <a:rPr lang="nl-NL" sz="2000" b="1" dirty="0" smtClean="0"/>
              <a:t>el</a:t>
            </a:r>
            <a:r>
              <a:rPr lang="nl-NL" sz="2000" dirty="0" smtClean="0"/>
              <a:t> </a:t>
            </a:r>
            <a:r>
              <a:rPr lang="nl-NL" sz="2000" dirty="0"/>
              <a:t>transcriptie </a:t>
            </a:r>
            <a:r>
              <a:rPr lang="nl-NL" sz="2000" i="1" dirty="0" err="1" smtClean="0"/>
              <a:t>lac</a:t>
            </a:r>
            <a:r>
              <a:rPr lang="nl-NL" sz="2000" i="1" dirty="0" smtClean="0"/>
              <a:t>-genen</a:t>
            </a:r>
            <a:endParaRPr lang="nl-NL" sz="2000" i="1" dirty="0"/>
          </a:p>
        </p:txBody>
      </p:sp>
      <p:sp>
        <p:nvSpPr>
          <p:cNvPr id="6" name="Tekstvak 5">
            <a:hlinkClick r:id="rId4"/>
            <a:extLst>
              <a:ext uri="{FF2B5EF4-FFF2-40B4-BE49-F238E27FC236}">
                <a16:creationId xmlns:a16="http://schemas.microsoft.com/office/drawing/2014/main" id="{A367E9FF-19D2-A24D-8A17-CB2FE495726D}"/>
              </a:ext>
            </a:extLst>
          </p:cNvPr>
          <p:cNvSpPr txBox="1"/>
          <p:nvPr/>
        </p:nvSpPr>
        <p:spPr>
          <a:xfrm>
            <a:off x="5843588" y="6093296"/>
            <a:ext cx="301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0070C0"/>
                </a:solidFill>
              </a:rPr>
              <a:t>Filmpje: </a:t>
            </a:r>
            <a:r>
              <a:rPr lang="nl-NL" sz="2400" dirty="0" err="1">
                <a:solidFill>
                  <a:srgbClr val="0070C0"/>
                </a:solidFill>
              </a:rPr>
              <a:t>Lac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  <a:r>
              <a:rPr lang="nl-NL" sz="2400" dirty="0" err="1">
                <a:solidFill>
                  <a:srgbClr val="0070C0"/>
                </a:solidFill>
              </a:rPr>
              <a:t>operon</a:t>
            </a:r>
            <a:endParaRPr lang="nl-NL" sz="2400" dirty="0">
              <a:solidFill>
                <a:srgbClr val="0070C0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360169" y="887597"/>
            <a:ext cx="5713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Situatie 2: Er is </a:t>
            </a:r>
            <a:r>
              <a:rPr lang="nl-NL" sz="2000" u="sng" dirty="0" smtClean="0"/>
              <a:t>wel</a:t>
            </a:r>
            <a:r>
              <a:rPr lang="nl-NL" sz="2000" dirty="0" smtClean="0"/>
              <a:t> lactose aanwezig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30023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4F6E723-2AF3-7D4C-9EC6-DB04904B4023}"/>
              </a:ext>
            </a:extLst>
          </p:cNvPr>
          <p:cNvSpPr txBox="1"/>
          <p:nvPr/>
        </p:nvSpPr>
        <p:spPr>
          <a:xfrm>
            <a:off x="402468" y="256843"/>
            <a:ext cx="844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</a:rPr>
              <a:t>Regulatie </a:t>
            </a:r>
            <a:r>
              <a:rPr lang="nl-NL" sz="4000" b="1" dirty="0">
                <a:solidFill>
                  <a:srgbClr val="FF6600"/>
                </a:solidFill>
              </a:rPr>
              <a:t>van genexpressie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FB96087-749E-7F4C-B810-02282DDA22E0}"/>
              </a:ext>
            </a:extLst>
          </p:cNvPr>
          <p:cNvSpPr txBox="1"/>
          <p:nvPr/>
        </p:nvSpPr>
        <p:spPr>
          <a:xfrm>
            <a:off x="459619" y="1447286"/>
            <a:ext cx="8570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Negatieve regulatie van genexpressie:</a:t>
            </a:r>
          </a:p>
          <a:p>
            <a:r>
              <a:rPr lang="nl-NL" sz="2400" b="1" dirty="0">
                <a:sym typeface="Wingdings" pitchFamily="2" charset="2"/>
              </a:rPr>
              <a:t> </a:t>
            </a:r>
            <a:r>
              <a:rPr lang="nl-NL" sz="2400" dirty="0">
                <a:sym typeface="Wingdings" pitchFamily="2" charset="2"/>
              </a:rPr>
              <a:t>Actieve </a:t>
            </a:r>
            <a:r>
              <a:rPr lang="nl-NL" sz="2400" dirty="0" err="1">
                <a:sym typeface="Wingdings" pitchFamily="2" charset="2"/>
              </a:rPr>
              <a:t>repressor</a:t>
            </a:r>
            <a:r>
              <a:rPr lang="nl-NL" sz="2400" dirty="0">
                <a:sym typeface="Wingdings" pitchFamily="2" charset="2"/>
              </a:rPr>
              <a:t> remt de transcriptie</a:t>
            </a:r>
            <a:endParaRPr lang="nl-NL" sz="2400" b="1" dirty="0"/>
          </a:p>
          <a:p>
            <a:endParaRPr lang="nl-NL" sz="2400" b="1" dirty="0"/>
          </a:p>
          <a:p>
            <a:pPr lvl="0"/>
            <a:r>
              <a:rPr lang="nl-NL" sz="2400" dirty="0" smtClean="0"/>
              <a:t>- Repressie </a:t>
            </a:r>
            <a:r>
              <a:rPr lang="nl-NL" sz="2400" dirty="0" err="1" smtClean="0"/>
              <a:t>Trp-operon</a:t>
            </a:r>
            <a:r>
              <a:rPr lang="nl-NL" sz="2400" dirty="0" smtClean="0"/>
              <a:t> door </a:t>
            </a:r>
            <a:r>
              <a:rPr lang="nl-NL" sz="2400" dirty="0" err="1" smtClean="0"/>
              <a:t>TrpR</a:t>
            </a:r>
            <a:r>
              <a:rPr lang="nl-NL" sz="2400" dirty="0" smtClean="0"/>
              <a:t> (</a:t>
            </a:r>
            <a:r>
              <a:rPr lang="nl-NL" sz="2400" dirty="0" err="1" smtClean="0"/>
              <a:t>repressor</a:t>
            </a:r>
            <a:r>
              <a:rPr lang="nl-NL" sz="2400" dirty="0" smtClean="0"/>
              <a:t>)</a:t>
            </a:r>
            <a:endParaRPr lang="nl-NL" sz="2400" dirty="0"/>
          </a:p>
          <a:p>
            <a:pPr lvl="0"/>
            <a:r>
              <a:rPr lang="nl-NL" sz="2400" dirty="0" smtClean="0"/>
              <a:t>- Inductie </a:t>
            </a:r>
            <a:r>
              <a:rPr lang="nl-NL" sz="2400" dirty="0" err="1" smtClean="0"/>
              <a:t>Lac-operon</a:t>
            </a:r>
            <a:r>
              <a:rPr lang="nl-NL" sz="2400" dirty="0"/>
              <a:t> </a:t>
            </a:r>
            <a:r>
              <a:rPr lang="nl-NL" sz="2400" dirty="0" smtClean="0"/>
              <a:t>door opheffen repressie door </a:t>
            </a:r>
            <a:r>
              <a:rPr lang="nl-NL" sz="2400" dirty="0" err="1" smtClean="0"/>
              <a:t>LacI</a:t>
            </a:r>
            <a:r>
              <a:rPr lang="nl-NL" sz="2400" dirty="0" smtClean="0"/>
              <a:t> (</a:t>
            </a:r>
            <a:r>
              <a:rPr lang="nl-NL" sz="2400" dirty="0" err="1" smtClean="0"/>
              <a:t>repressor</a:t>
            </a:r>
            <a:r>
              <a:rPr lang="nl-NL" sz="2400" dirty="0" smtClean="0"/>
              <a:t>)</a:t>
            </a:r>
            <a:endParaRPr lang="nl-NL" sz="2400" dirty="0"/>
          </a:p>
          <a:p>
            <a:endParaRPr lang="nl-NL" sz="24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BDE75AB-83B7-B04A-991E-949883EE812F}"/>
              </a:ext>
            </a:extLst>
          </p:cNvPr>
          <p:cNvSpPr txBox="1"/>
          <p:nvPr/>
        </p:nvSpPr>
        <p:spPr>
          <a:xfrm>
            <a:off x="490415" y="3924910"/>
            <a:ext cx="8325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Positieve regulatie van genexpressie: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nl-NL" sz="2400" dirty="0">
                <a:sym typeface="Wingdings" pitchFamily="2" charset="2"/>
              </a:rPr>
              <a:t>Actieve activator stimuleert de transcriptie</a:t>
            </a:r>
          </a:p>
          <a:p>
            <a:endParaRPr lang="nl-NL" sz="2400" b="1" dirty="0"/>
          </a:p>
          <a:p>
            <a:pPr lvl="0"/>
            <a:r>
              <a:rPr lang="nl-NL" sz="2400" dirty="0"/>
              <a:t>Activatie van transcriptie </a:t>
            </a:r>
            <a:r>
              <a:rPr lang="nl-NL" sz="2400" dirty="0" err="1" smtClean="0"/>
              <a:t>Lac-operon</a:t>
            </a:r>
            <a:r>
              <a:rPr lang="nl-NL" sz="2400" dirty="0" smtClean="0"/>
              <a:t> door </a:t>
            </a:r>
            <a:r>
              <a:rPr lang="nl-NL" sz="2400" dirty="0" err="1" smtClean="0"/>
              <a:t>cAMP</a:t>
            </a:r>
            <a:r>
              <a:rPr lang="nl-NL" sz="2400" dirty="0" smtClean="0"/>
              <a:t>-CRP (</a:t>
            </a:r>
            <a:r>
              <a:rPr lang="nl-NL" sz="2400" u="sng" dirty="0"/>
              <a:t>C</a:t>
            </a:r>
            <a:r>
              <a:rPr lang="nl-NL" sz="2400" dirty="0" smtClean="0"/>
              <a:t>yclic AMP </a:t>
            </a:r>
            <a:r>
              <a:rPr lang="nl-NL" sz="2400" u="sng" dirty="0" smtClean="0"/>
              <a:t>R</a:t>
            </a:r>
            <a:r>
              <a:rPr lang="nl-NL" sz="2400" dirty="0" smtClean="0"/>
              <a:t>eceptor </a:t>
            </a:r>
            <a:r>
              <a:rPr lang="nl-NL" sz="2400" u="sng" dirty="0" err="1" smtClean="0"/>
              <a:t>P</a:t>
            </a:r>
            <a:r>
              <a:rPr lang="nl-NL" sz="2400" dirty="0" err="1" smtClean="0"/>
              <a:t>rotein</a:t>
            </a:r>
            <a:r>
              <a:rPr lang="nl-NL" sz="2400" dirty="0" smtClean="0"/>
              <a:t>), (</a:t>
            </a:r>
            <a:r>
              <a:rPr lang="nl-NL" sz="2400" i="1" dirty="0" smtClean="0"/>
              <a:t>CRP werd voorheen CAP genoemd)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40479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64"/>
          <a:stretch/>
        </p:blipFill>
        <p:spPr>
          <a:xfrm>
            <a:off x="363324" y="2040395"/>
            <a:ext cx="3141874" cy="3239600"/>
          </a:xfrm>
          <a:prstGeom prst="rect">
            <a:avLst/>
          </a:prstGeom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274685" y="2572903"/>
            <a:ext cx="1150" cy="6829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101647" y="3255894"/>
            <a:ext cx="3460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609147" y="1948650"/>
            <a:ext cx="1478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Glucose</a:t>
            </a: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8"/>
          <a:stretch/>
        </p:blipFill>
        <p:spPr>
          <a:xfrm>
            <a:off x="5114410" y="1986124"/>
            <a:ext cx="2562586" cy="3239600"/>
          </a:xfrm>
          <a:prstGeom prst="rect">
            <a:avLst/>
          </a:prstGeom>
        </p:spPr>
      </p:pic>
      <p:sp>
        <p:nvSpPr>
          <p:cNvPr id="13" name="Oval 1"/>
          <p:cNvSpPr/>
          <p:nvPr/>
        </p:nvSpPr>
        <p:spPr>
          <a:xfrm>
            <a:off x="5906338" y="4821093"/>
            <a:ext cx="1870635" cy="404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7" t="37445" r="45163" b="37823"/>
          <a:stretch/>
        </p:blipFill>
        <p:spPr>
          <a:xfrm>
            <a:off x="3811040" y="3255894"/>
            <a:ext cx="997528" cy="1016528"/>
          </a:xfrm>
          <a:prstGeom prst="rect">
            <a:avLst/>
          </a:prstGeom>
        </p:spPr>
      </p:pic>
      <p:sp>
        <p:nvSpPr>
          <p:cNvPr id="17" name="Rechthoek 16"/>
          <p:cNvSpPr/>
          <p:nvPr/>
        </p:nvSpPr>
        <p:spPr>
          <a:xfrm>
            <a:off x="2715643" y="3255894"/>
            <a:ext cx="893504" cy="808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B4F6E723-2AF3-7D4C-9EC6-DB04904B4023}"/>
              </a:ext>
            </a:extLst>
          </p:cNvPr>
          <p:cNvSpPr txBox="1"/>
          <p:nvPr/>
        </p:nvSpPr>
        <p:spPr>
          <a:xfrm>
            <a:off x="287016" y="77649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rgbClr val="FF6600"/>
                </a:solidFill>
              </a:rPr>
              <a:t>Positieve regulatie </a:t>
            </a:r>
            <a:r>
              <a:rPr lang="nl-NL" sz="3600" b="1" dirty="0" err="1">
                <a:solidFill>
                  <a:srgbClr val="FF6600"/>
                </a:solidFill>
              </a:rPr>
              <a:t>Lac-operon</a:t>
            </a:r>
            <a:r>
              <a:rPr lang="nl-NL" sz="3600" b="1" dirty="0">
                <a:solidFill>
                  <a:srgbClr val="FF6600"/>
                </a:solidFill>
              </a:rPr>
              <a:t> in </a:t>
            </a:r>
            <a:r>
              <a:rPr lang="nl-NL" sz="3600" b="1" i="1" dirty="0" err="1" smtClean="0">
                <a:solidFill>
                  <a:srgbClr val="FF6600"/>
                </a:solidFill>
              </a:rPr>
              <a:t>E.coli</a:t>
            </a:r>
            <a:r>
              <a:rPr lang="nl-NL" sz="3600" b="1" i="1" dirty="0" smtClean="0">
                <a:solidFill>
                  <a:srgbClr val="FF6600"/>
                </a:solidFill>
              </a:rPr>
              <a:t> </a:t>
            </a:r>
            <a:endParaRPr lang="nl-NL" sz="3600" b="1" i="1" dirty="0">
              <a:solidFill>
                <a:srgbClr val="FF6600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363324" y="773637"/>
            <a:ext cx="85615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 smtClean="0"/>
              <a:t>Door </a:t>
            </a:r>
            <a:r>
              <a:rPr lang="nl-NL" sz="2400" dirty="0" smtClean="0">
                <a:sym typeface="Wingdings" pitchFamily="2" charset="2"/>
              </a:rPr>
              <a:t>Activator </a:t>
            </a:r>
            <a:r>
              <a:rPr lang="nl-NL" sz="2400" dirty="0">
                <a:sym typeface="Wingdings" pitchFamily="2" charset="2"/>
              </a:rPr>
              <a:t>(</a:t>
            </a:r>
            <a:r>
              <a:rPr lang="nl-NL" sz="2400" dirty="0" err="1">
                <a:sym typeface="Wingdings" pitchFamily="2" charset="2"/>
              </a:rPr>
              <a:t>cAMP</a:t>
            </a:r>
            <a:r>
              <a:rPr lang="nl-NL" sz="2400" dirty="0">
                <a:sym typeface="Wingdings" pitchFamily="2" charset="2"/>
              </a:rPr>
              <a:t>-CRP</a:t>
            </a:r>
            <a:r>
              <a:rPr lang="nl-NL" sz="2400" dirty="0" smtClean="0">
                <a:sym typeface="Wingdings" pitchFamily="2" charset="2"/>
              </a:rPr>
              <a:t>), mede gereguleerd door de aan- of afwezigheid van glucose ….</a:t>
            </a:r>
            <a:endParaRPr lang="nl-NL" sz="2400" dirty="0">
              <a:sym typeface="Wingdings" pitchFamily="2" charset="2"/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453272" y="5664497"/>
            <a:ext cx="8690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 smtClean="0"/>
              <a:t>Dus als	[Glucose</a:t>
            </a:r>
            <a:r>
              <a:rPr lang="nl-NL" sz="2400" dirty="0"/>
              <a:t>] </a:t>
            </a:r>
            <a:r>
              <a:rPr lang="nl-NL" sz="2400" dirty="0">
                <a:sym typeface="Symbol" panose="05050102010706020507" pitchFamily="18" charset="2"/>
              </a:rPr>
              <a:t>  </a:t>
            </a:r>
            <a:r>
              <a:rPr lang="nl-NL" sz="2400" dirty="0" smtClean="0">
                <a:sym typeface="Wingdings" panose="05000000000000000000" pitchFamily="2" charset="2"/>
              </a:rPr>
              <a:t> </a:t>
            </a:r>
            <a:r>
              <a:rPr lang="nl-NL" sz="2400" dirty="0" err="1" smtClean="0">
                <a:sym typeface="Wingdings" panose="05000000000000000000" pitchFamily="2" charset="2"/>
              </a:rPr>
              <a:t>Adenylcyclase</a:t>
            </a:r>
            <a:r>
              <a:rPr lang="nl-NL" sz="2400" dirty="0" smtClean="0">
                <a:sym typeface="Wingdings" panose="05000000000000000000" pitchFamily="2" charset="2"/>
              </a:rPr>
              <a:t> geremd  </a:t>
            </a:r>
            <a:r>
              <a:rPr lang="nl-NL" sz="2400" dirty="0">
                <a:sym typeface="Wingdings" panose="05000000000000000000" pitchFamily="2" charset="2"/>
              </a:rPr>
              <a:t>[</a:t>
            </a:r>
            <a:r>
              <a:rPr lang="nl-NL" sz="2400" dirty="0" err="1">
                <a:sym typeface="Wingdings" panose="05000000000000000000" pitchFamily="2" charset="2"/>
              </a:rPr>
              <a:t>cAMP</a:t>
            </a:r>
            <a:r>
              <a:rPr lang="nl-NL" sz="2400" dirty="0">
                <a:sym typeface="Wingdings" panose="05000000000000000000" pitchFamily="2" charset="2"/>
              </a:rPr>
              <a:t>] </a:t>
            </a:r>
            <a:r>
              <a:rPr lang="nl-NL" sz="2400" dirty="0" smtClean="0">
                <a:sym typeface="Symbol" panose="05050102010706020507" pitchFamily="18" charset="2"/>
              </a:rPr>
              <a:t>   </a:t>
            </a:r>
          </a:p>
          <a:p>
            <a:r>
              <a:rPr lang="nl-NL" sz="2400" dirty="0" smtClean="0">
                <a:sym typeface="Symbol" panose="05050102010706020507" pitchFamily="18" charset="2"/>
              </a:rPr>
              <a:t>en als	</a:t>
            </a:r>
            <a:r>
              <a:rPr lang="nl-NL" sz="2400" dirty="0" smtClean="0"/>
              <a:t>[Glucose</a:t>
            </a:r>
            <a:r>
              <a:rPr lang="nl-NL" sz="2400" dirty="0"/>
              <a:t>] </a:t>
            </a:r>
            <a:r>
              <a:rPr lang="nl-NL" sz="2400" dirty="0">
                <a:sym typeface="Symbol" panose="05050102010706020507" pitchFamily="18" charset="2"/>
              </a:rPr>
              <a:t>  </a:t>
            </a:r>
            <a:r>
              <a:rPr lang="nl-NL" sz="2400" dirty="0">
                <a:sym typeface="Wingdings" panose="05000000000000000000" pitchFamily="2" charset="2"/>
              </a:rPr>
              <a:t> </a:t>
            </a:r>
            <a:r>
              <a:rPr lang="nl-NL" sz="2400" dirty="0" err="1" smtClean="0">
                <a:sym typeface="Wingdings" panose="05000000000000000000" pitchFamily="2" charset="2"/>
              </a:rPr>
              <a:t>Adenylcyclase</a:t>
            </a:r>
            <a:r>
              <a:rPr lang="nl-NL" sz="2400" dirty="0" smtClean="0">
                <a:sym typeface="Wingdings" panose="05000000000000000000" pitchFamily="2" charset="2"/>
              </a:rPr>
              <a:t> niet geremd  [</a:t>
            </a:r>
            <a:r>
              <a:rPr lang="nl-NL" sz="2400" dirty="0" err="1" smtClean="0">
                <a:sym typeface="Wingdings" panose="05000000000000000000" pitchFamily="2" charset="2"/>
              </a:rPr>
              <a:t>cAMP</a:t>
            </a:r>
            <a:r>
              <a:rPr lang="nl-NL" sz="2400" dirty="0">
                <a:sym typeface="Wingdings" panose="05000000000000000000" pitchFamily="2" charset="2"/>
              </a:rPr>
              <a:t>] </a:t>
            </a:r>
            <a:r>
              <a:rPr lang="nl-NL" sz="2400" dirty="0">
                <a:sym typeface="Symbol" panose="05050102010706020507" pitchFamily="18" charset="2"/>
              </a:rPr>
              <a:t></a:t>
            </a:r>
            <a:endParaRPr lang="nl-NL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93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45" y="2922985"/>
            <a:ext cx="5966610" cy="352379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B4F6E723-2AF3-7D4C-9EC6-DB04904B4023}"/>
              </a:ext>
            </a:extLst>
          </p:cNvPr>
          <p:cNvSpPr txBox="1"/>
          <p:nvPr/>
        </p:nvSpPr>
        <p:spPr>
          <a:xfrm>
            <a:off x="287016" y="77649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rgbClr val="FF6600"/>
                </a:solidFill>
              </a:rPr>
              <a:t>Positieve regulatie </a:t>
            </a:r>
            <a:r>
              <a:rPr lang="nl-NL" sz="3600" b="1" dirty="0" err="1">
                <a:solidFill>
                  <a:srgbClr val="FF6600"/>
                </a:solidFill>
              </a:rPr>
              <a:t>Lac-operon</a:t>
            </a:r>
            <a:r>
              <a:rPr lang="nl-NL" sz="3600" b="1" dirty="0">
                <a:solidFill>
                  <a:srgbClr val="FF6600"/>
                </a:solidFill>
              </a:rPr>
              <a:t> in </a:t>
            </a:r>
            <a:r>
              <a:rPr lang="nl-NL" sz="3600" b="1" i="1" dirty="0" err="1" smtClean="0">
                <a:solidFill>
                  <a:srgbClr val="FF6600"/>
                </a:solidFill>
              </a:rPr>
              <a:t>E.coli</a:t>
            </a:r>
            <a:r>
              <a:rPr lang="nl-NL" sz="3600" b="1" i="1" dirty="0" smtClean="0">
                <a:solidFill>
                  <a:srgbClr val="FF6600"/>
                </a:solidFill>
              </a:rPr>
              <a:t> </a:t>
            </a:r>
            <a:endParaRPr lang="nl-NL" sz="3600" b="1" i="1" dirty="0">
              <a:solidFill>
                <a:srgbClr val="FF6600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CE4D552-01DE-9F47-946B-26F325FE6AC9}"/>
              </a:ext>
            </a:extLst>
          </p:cNvPr>
          <p:cNvSpPr txBox="1"/>
          <p:nvPr/>
        </p:nvSpPr>
        <p:spPr>
          <a:xfrm>
            <a:off x="407946" y="1602700"/>
            <a:ext cx="85773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[Glucose] </a:t>
            </a:r>
            <a:r>
              <a:rPr lang="nl-NL" sz="2400" dirty="0" smtClean="0">
                <a:sym typeface="Symbol" panose="05050102010706020507" pitchFamily="18" charset="2"/>
              </a:rPr>
              <a:t>  </a:t>
            </a:r>
            <a:r>
              <a:rPr lang="nl-NL" sz="2400" dirty="0" smtClean="0">
                <a:sym typeface="Wingdings" panose="05000000000000000000" pitchFamily="2" charset="2"/>
              </a:rPr>
              <a:t> [</a:t>
            </a:r>
            <a:r>
              <a:rPr lang="nl-NL" sz="2400" dirty="0" err="1" smtClean="0">
                <a:sym typeface="Wingdings" panose="05000000000000000000" pitchFamily="2" charset="2"/>
              </a:rPr>
              <a:t>cAMP</a:t>
            </a:r>
            <a:r>
              <a:rPr lang="nl-NL" sz="2400" dirty="0" smtClean="0">
                <a:sym typeface="Wingdings" panose="05000000000000000000" pitchFamily="2" charset="2"/>
              </a:rPr>
              <a:t>] </a:t>
            </a:r>
            <a:r>
              <a:rPr lang="nl-NL" sz="2400" dirty="0" smtClean="0">
                <a:sym typeface="Symbol" panose="05050102010706020507" pitchFamily="18" charset="2"/>
              </a:rPr>
              <a:t></a:t>
            </a:r>
            <a:r>
              <a:rPr lang="nl-NL" sz="2400" dirty="0" smtClean="0"/>
              <a:t> </a:t>
            </a:r>
            <a:r>
              <a:rPr lang="nl-NL" sz="2400" dirty="0" smtClean="0">
                <a:sym typeface="Wingdings" panose="05000000000000000000" pitchFamily="2" charset="2"/>
              </a:rPr>
              <a:t> [CRP] </a:t>
            </a:r>
            <a:r>
              <a:rPr lang="nl-NL" sz="2400" dirty="0">
                <a:sym typeface="Symbol" panose="05050102010706020507" pitchFamily="18" charset="2"/>
              </a:rPr>
              <a:t> </a:t>
            </a:r>
            <a:r>
              <a:rPr lang="nl-NL" sz="2400" dirty="0" smtClean="0">
                <a:sym typeface="Wingdings" panose="05000000000000000000" pitchFamily="2" charset="2"/>
              </a:rPr>
              <a:t> Transcriptie </a:t>
            </a:r>
            <a:r>
              <a:rPr lang="nl-NL" sz="2400" dirty="0" err="1" smtClean="0">
                <a:sym typeface="Wingdings" panose="05000000000000000000" pitchFamily="2" charset="2"/>
              </a:rPr>
              <a:t>lac</a:t>
            </a:r>
            <a:r>
              <a:rPr lang="nl-NL" sz="2400" dirty="0" smtClean="0">
                <a:sym typeface="Wingdings" panose="05000000000000000000" pitchFamily="2" charset="2"/>
              </a:rPr>
              <a:t> </a:t>
            </a:r>
            <a:r>
              <a:rPr lang="nl-NL" sz="2400" dirty="0" smtClean="0">
                <a:sym typeface="Symbol" panose="05050102010706020507" pitchFamily="18" charset="2"/>
              </a:rPr>
              <a:t> </a:t>
            </a:r>
          </a:p>
          <a:p>
            <a:r>
              <a:rPr lang="nl-NL" sz="2000" dirty="0" smtClean="0"/>
              <a:t>zonder </a:t>
            </a:r>
            <a:r>
              <a:rPr lang="nl-NL" sz="2000" dirty="0" err="1" smtClean="0"/>
              <a:t>cAMP</a:t>
            </a:r>
            <a:r>
              <a:rPr lang="nl-NL" sz="2000" dirty="0" smtClean="0"/>
              <a:t> is CRP inactief  (CRP activator alleen kan </a:t>
            </a:r>
            <a:r>
              <a:rPr lang="nl-NL" sz="2000" dirty="0"/>
              <a:t>niet </a:t>
            </a:r>
            <a:r>
              <a:rPr lang="nl-NL" sz="2000" dirty="0" smtClean="0"/>
              <a:t>binden) </a:t>
            </a:r>
            <a:endParaRPr lang="nl-NL" sz="20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8142256-6114-4747-9E3F-1A8021F987CB}"/>
              </a:ext>
            </a:extLst>
          </p:cNvPr>
          <p:cNvSpPr txBox="1"/>
          <p:nvPr/>
        </p:nvSpPr>
        <p:spPr>
          <a:xfrm>
            <a:off x="407947" y="898736"/>
            <a:ext cx="272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Lactose is </a:t>
            </a:r>
            <a:r>
              <a:rPr lang="nl-NL" sz="2400" dirty="0" smtClean="0"/>
              <a:t>aanwezig  </a:t>
            </a:r>
            <a:endParaRPr lang="nl-NL" sz="2400" dirty="0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9582FE43-58AC-5649-91DF-D768116709AC}"/>
              </a:ext>
            </a:extLst>
          </p:cNvPr>
          <p:cNvSpPr/>
          <p:nvPr/>
        </p:nvSpPr>
        <p:spPr>
          <a:xfrm>
            <a:off x="4542201" y="4828896"/>
            <a:ext cx="2910119" cy="9706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EB016087-A90C-7F47-A8D3-55DDD8107B56}"/>
              </a:ext>
            </a:extLst>
          </p:cNvPr>
          <p:cNvSpPr/>
          <p:nvPr/>
        </p:nvSpPr>
        <p:spPr>
          <a:xfrm>
            <a:off x="1363232" y="4684880"/>
            <a:ext cx="2910119" cy="9706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4B2DD3A0-03E4-C845-8047-C0E0955F848A}"/>
              </a:ext>
            </a:extLst>
          </p:cNvPr>
          <p:cNvSpPr/>
          <p:nvPr/>
        </p:nvSpPr>
        <p:spPr>
          <a:xfrm>
            <a:off x="2987824" y="898736"/>
            <a:ext cx="3938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/>
              <a:t>maar glucose is ook aanwezig.</a:t>
            </a:r>
          </a:p>
        </p:txBody>
      </p:sp>
      <p:sp>
        <p:nvSpPr>
          <p:cNvPr id="5" name="Rechthoek 4"/>
          <p:cNvSpPr/>
          <p:nvPr/>
        </p:nvSpPr>
        <p:spPr>
          <a:xfrm>
            <a:off x="287016" y="4395010"/>
            <a:ext cx="1374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 smtClean="0"/>
              <a:t>CRP = </a:t>
            </a:r>
            <a:r>
              <a:rPr lang="nl-NL" b="1" dirty="0" err="1" smtClean="0"/>
              <a:t>C</a:t>
            </a:r>
            <a:r>
              <a:rPr lang="nl-NL" dirty="0" err="1" smtClean="0"/>
              <a:t>yclicAMP</a:t>
            </a:r>
            <a:r>
              <a:rPr lang="nl-NL" dirty="0" smtClean="0"/>
              <a:t> </a:t>
            </a:r>
            <a:r>
              <a:rPr lang="nl-NL" b="1" dirty="0"/>
              <a:t>R</a:t>
            </a:r>
            <a:r>
              <a:rPr lang="nl-NL" dirty="0"/>
              <a:t>eceptor </a:t>
            </a:r>
            <a:r>
              <a:rPr lang="nl-NL" b="1" dirty="0" err="1"/>
              <a:t>P</a:t>
            </a:r>
            <a:r>
              <a:rPr lang="nl-NL" dirty="0" err="1"/>
              <a:t>rotein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443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88" y="2557979"/>
            <a:ext cx="6071517" cy="4088271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B4F6E723-2AF3-7D4C-9EC6-DB04904B4023}"/>
              </a:ext>
            </a:extLst>
          </p:cNvPr>
          <p:cNvSpPr txBox="1"/>
          <p:nvPr/>
        </p:nvSpPr>
        <p:spPr>
          <a:xfrm>
            <a:off x="262197" y="129336"/>
            <a:ext cx="859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rgbClr val="FF6600"/>
                </a:solidFill>
              </a:rPr>
              <a:t>Positieve regulatie </a:t>
            </a:r>
            <a:r>
              <a:rPr lang="nl-NL" sz="3600" b="1" dirty="0" err="1">
                <a:solidFill>
                  <a:srgbClr val="FF6600"/>
                </a:solidFill>
              </a:rPr>
              <a:t>Lac-operon</a:t>
            </a:r>
            <a:r>
              <a:rPr lang="nl-NL" sz="3600" b="1" dirty="0">
                <a:solidFill>
                  <a:srgbClr val="FF6600"/>
                </a:solidFill>
              </a:rPr>
              <a:t> in </a:t>
            </a:r>
            <a:r>
              <a:rPr lang="nl-NL" sz="3600" b="1" i="1" dirty="0" smtClean="0">
                <a:solidFill>
                  <a:srgbClr val="FF6600"/>
                </a:solidFill>
              </a:rPr>
              <a:t>E. coli </a:t>
            </a:r>
            <a:endParaRPr lang="nl-NL" sz="3600" b="1" dirty="0">
              <a:solidFill>
                <a:srgbClr val="FF6600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406541D8-8D5E-9B44-892F-C5BB454FECB7}"/>
              </a:ext>
            </a:extLst>
          </p:cNvPr>
          <p:cNvSpPr txBox="1"/>
          <p:nvPr/>
        </p:nvSpPr>
        <p:spPr>
          <a:xfrm>
            <a:off x="407946" y="1528092"/>
            <a:ext cx="8736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[Glucose] </a:t>
            </a:r>
            <a:r>
              <a:rPr lang="nl-NL" sz="2400" dirty="0" smtClean="0">
                <a:sym typeface="Symbol" panose="05050102010706020507" pitchFamily="18" charset="2"/>
              </a:rPr>
              <a:t>  </a:t>
            </a:r>
            <a:r>
              <a:rPr lang="nl-NL" sz="2400" dirty="0">
                <a:sym typeface="Wingdings" panose="05000000000000000000" pitchFamily="2" charset="2"/>
              </a:rPr>
              <a:t> [</a:t>
            </a:r>
            <a:r>
              <a:rPr lang="nl-NL" sz="2400" dirty="0" err="1">
                <a:sym typeface="Wingdings" panose="05000000000000000000" pitchFamily="2" charset="2"/>
              </a:rPr>
              <a:t>cAMP</a:t>
            </a:r>
            <a:r>
              <a:rPr lang="nl-NL" sz="2400" dirty="0">
                <a:sym typeface="Wingdings" panose="05000000000000000000" pitchFamily="2" charset="2"/>
              </a:rPr>
              <a:t>] </a:t>
            </a:r>
            <a:r>
              <a:rPr lang="nl-NL" sz="2400" dirty="0">
                <a:sym typeface="Symbol" panose="05050102010706020507" pitchFamily="18" charset="2"/>
              </a:rPr>
              <a:t> </a:t>
            </a:r>
            <a:r>
              <a:rPr lang="nl-NL" sz="2400" dirty="0" smtClean="0">
                <a:sym typeface="Wingdings" panose="05000000000000000000" pitchFamily="2" charset="2"/>
              </a:rPr>
              <a:t> [CRP] </a:t>
            </a:r>
            <a:r>
              <a:rPr lang="nl-NL" sz="2400" dirty="0">
                <a:sym typeface="Symbol" panose="05050102010706020507" pitchFamily="18" charset="2"/>
              </a:rPr>
              <a:t></a:t>
            </a:r>
            <a:r>
              <a:rPr lang="nl-NL" sz="2400" dirty="0" smtClean="0">
                <a:sym typeface="Symbol" panose="05050102010706020507" pitchFamily="18" charset="2"/>
              </a:rPr>
              <a:t> </a:t>
            </a:r>
            <a:r>
              <a:rPr lang="nl-NL" sz="2400" dirty="0">
                <a:sym typeface="Wingdings" panose="05000000000000000000" pitchFamily="2" charset="2"/>
              </a:rPr>
              <a:t> Transcriptie </a:t>
            </a:r>
            <a:r>
              <a:rPr lang="nl-NL" sz="2400" dirty="0" err="1" smtClean="0">
                <a:sym typeface="Wingdings" panose="05000000000000000000" pitchFamily="2" charset="2"/>
              </a:rPr>
              <a:t>lac</a:t>
            </a:r>
            <a:r>
              <a:rPr lang="nl-NL" sz="2400" dirty="0" smtClean="0">
                <a:sym typeface="Wingdings" panose="05000000000000000000" pitchFamily="2" charset="2"/>
              </a:rPr>
              <a:t> </a:t>
            </a:r>
            <a:r>
              <a:rPr lang="nl-NL" sz="2400" dirty="0" smtClean="0">
                <a:sym typeface="Symbol" panose="05050102010706020507" pitchFamily="18" charset="2"/>
              </a:rPr>
              <a:t> </a:t>
            </a:r>
            <a:endParaRPr lang="nl-NL" sz="2400" dirty="0">
              <a:sym typeface="Symbol" panose="05050102010706020507" pitchFamily="18" charset="2"/>
            </a:endParaRPr>
          </a:p>
          <a:p>
            <a:r>
              <a:rPr lang="nl-NL" sz="2000" dirty="0" smtClean="0"/>
              <a:t>CRP met </a:t>
            </a:r>
            <a:r>
              <a:rPr lang="nl-NL" sz="2000" dirty="0" err="1" smtClean="0"/>
              <a:t>cAMP</a:t>
            </a:r>
            <a:r>
              <a:rPr lang="nl-NL" sz="2000" dirty="0" smtClean="0"/>
              <a:t> is een actieve activator (CRP-</a:t>
            </a:r>
            <a:r>
              <a:rPr lang="nl-NL" sz="2000" dirty="0" err="1" smtClean="0"/>
              <a:t>cAMP</a:t>
            </a:r>
            <a:r>
              <a:rPr lang="nl-NL" sz="2000" dirty="0" smtClean="0"/>
              <a:t> activator kan nu wel binden)</a:t>
            </a:r>
            <a:endParaRPr lang="nl-NL" sz="2000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2AF3C3E7-FCDA-CE44-9C9D-60BCE4EFBC27}"/>
              </a:ext>
            </a:extLst>
          </p:cNvPr>
          <p:cNvSpPr txBox="1"/>
          <p:nvPr/>
        </p:nvSpPr>
        <p:spPr>
          <a:xfrm>
            <a:off x="407947" y="909856"/>
            <a:ext cx="272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Lactose is aanwezig, </a:t>
            </a: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26CE3801-2F1C-4349-94A4-087051493D58}"/>
              </a:ext>
            </a:extLst>
          </p:cNvPr>
          <p:cNvSpPr/>
          <p:nvPr/>
        </p:nvSpPr>
        <p:spPr>
          <a:xfrm>
            <a:off x="4630842" y="4841130"/>
            <a:ext cx="2910119" cy="9706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EED2783E-5870-FD4C-AA8D-3ED94145F10B}"/>
              </a:ext>
            </a:extLst>
          </p:cNvPr>
          <p:cNvSpPr/>
          <p:nvPr/>
        </p:nvSpPr>
        <p:spPr>
          <a:xfrm>
            <a:off x="2987823" y="4147701"/>
            <a:ext cx="2381611" cy="10137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D6D6904-DB98-A447-A4D3-BD63D148BB66}"/>
              </a:ext>
            </a:extLst>
          </p:cNvPr>
          <p:cNvSpPr/>
          <p:nvPr/>
        </p:nvSpPr>
        <p:spPr>
          <a:xfrm>
            <a:off x="2987824" y="909856"/>
            <a:ext cx="37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 smtClean="0"/>
              <a:t>en </a:t>
            </a:r>
            <a:r>
              <a:rPr lang="nl-NL" sz="2400" dirty="0"/>
              <a:t>er is weinig/geen glucose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71EB5D30-34AF-2341-B523-BAD040EE5211}"/>
              </a:ext>
            </a:extLst>
          </p:cNvPr>
          <p:cNvSpPr txBox="1"/>
          <p:nvPr/>
        </p:nvSpPr>
        <p:spPr>
          <a:xfrm>
            <a:off x="290166" y="4202004"/>
            <a:ext cx="2101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cyclisch </a:t>
            </a:r>
            <a:r>
              <a:rPr lang="nl-NL" sz="2000" dirty="0"/>
              <a:t>AMP</a:t>
            </a:r>
          </a:p>
        </p:txBody>
      </p:sp>
    </p:spTree>
    <p:extLst>
      <p:ext uri="{BB962C8B-B14F-4D97-AF65-F5344CB8AC3E}">
        <p14:creationId xmlns:p14="http://schemas.microsoft.com/office/powerpoint/2010/main" val="5956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4F6E723-2AF3-7D4C-9EC6-DB04904B4023}"/>
              </a:ext>
            </a:extLst>
          </p:cNvPr>
          <p:cNvSpPr txBox="1"/>
          <p:nvPr/>
        </p:nvSpPr>
        <p:spPr>
          <a:xfrm>
            <a:off x="287016" y="229786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 err="1" smtClean="0">
                <a:solidFill>
                  <a:srgbClr val="FF6600"/>
                </a:solidFill>
              </a:rPr>
              <a:t>Kataboliet</a:t>
            </a:r>
            <a:r>
              <a:rPr lang="nl-NL" sz="3600" b="1" dirty="0" smtClean="0">
                <a:solidFill>
                  <a:srgbClr val="FF6600"/>
                </a:solidFill>
              </a:rPr>
              <a:t> repressie</a:t>
            </a:r>
            <a:endParaRPr lang="nl-NL" sz="3600" b="1" dirty="0">
              <a:solidFill>
                <a:srgbClr val="FF6600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CE4D552-01DE-9F47-946B-26F325FE6AC9}"/>
              </a:ext>
            </a:extLst>
          </p:cNvPr>
          <p:cNvSpPr txBox="1"/>
          <p:nvPr/>
        </p:nvSpPr>
        <p:spPr>
          <a:xfrm>
            <a:off x="287016" y="3930479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Voor het </a:t>
            </a:r>
            <a:r>
              <a:rPr lang="nl-NL" sz="2400" b="1" dirty="0" err="1" smtClean="0"/>
              <a:t>lac-operon</a:t>
            </a:r>
            <a:r>
              <a:rPr lang="nl-NL" sz="2400" dirty="0" smtClean="0"/>
              <a:t> betekent dit:</a:t>
            </a:r>
          </a:p>
          <a:p>
            <a:endParaRPr lang="nl-NL" sz="2400" dirty="0"/>
          </a:p>
          <a:p>
            <a:r>
              <a:rPr lang="nl-NL" sz="2400" dirty="0" smtClean="0"/>
              <a:t>[Glucose] </a:t>
            </a:r>
            <a:r>
              <a:rPr lang="nl-NL" sz="2400" dirty="0" smtClean="0">
                <a:sym typeface="Symbol" panose="05050102010706020507" pitchFamily="18" charset="2"/>
              </a:rPr>
              <a:t>  </a:t>
            </a:r>
            <a:r>
              <a:rPr lang="nl-NL" sz="2400" dirty="0" smtClean="0">
                <a:sym typeface="Wingdings" panose="05000000000000000000" pitchFamily="2" charset="2"/>
              </a:rPr>
              <a:t> [</a:t>
            </a:r>
            <a:r>
              <a:rPr lang="nl-NL" sz="2400" dirty="0" err="1" smtClean="0">
                <a:sym typeface="Wingdings" panose="05000000000000000000" pitchFamily="2" charset="2"/>
              </a:rPr>
              <a:t>cAMP</a:t>
            </a:r>
            <a:r>
              <a:rPr lang="nl-NL" sz="2400" dirty="0" smtClean="0">
                <a:sym typeface="Wingdings" panose="05000000000000000000" pitchFamily="2" charset="2"/>
              </a:rPr>
              <a:t>] </a:t>
            </a:r>
            <a:r>
              <a:rPr lang="nl-NL" sz="2400" dirty="0" smtClean="0">
                <a:sym typeface="Symbol" panose="05050102010706020507" pitchFamily="18" charset="2"/>
              </a:rPr>
              <a:t></a:t>
            </a:r>
            <a:r>
              <a:rPr lang="nl-NL" sz="2400" dirty="0" smtClean="0"/>
              <a:t> </a:t>
            </a:r>
            <a:r>
              <a:rPr lang="nl-NL" sz="2400" dirty="0" smtClean="0">
                <a:sym typeface="Wingdings" panose="05000000000000000000" pitchFamily="2" charset="2"/>
              </a:rPr>
              <a:t> [CRP] </a:t>
            </a:r>
            <a:r>
              <a:rPr lang="nl-NL" sz="2400" dirty="0">
                <a:sym typeface="Symbol" panose="05050102010706020507" pitchFamily="18" charset="2"/>
              </a:rPr>
              <a:t> </a:t>
            </a:r>
            <a:r>
              <a:rPr lang="nl-NL" sz="2400" dirty="0" smtClean="0">
                <a:sym typeface="Wingdings" panose="05000000000000000000" pitchFamily="2" charset="2"/>
              </a:rPr>
              <a:t> Transcriptie </a:t>
            </a:r>
            <a:r>
              <a:rPr lang="nl-NL" sz="2400" i="1" dirty="0" err="1" smtClean="0">
                <a:sym typeface="Wingdings" panose="05000000000000000000" pitchFamily="2" charset="2"/>
              </a:rPr>
              <a:t>lac</a:t>
            </a:r>
            <a:r>
              <a:rPr lang="nl-NL" sz="2400" dirty="0" smtClean="0">
                <a:sym typeface="Wingdings" panose="05000000000000000000" pitchFamily="2" charset="2"/>
              </a:rPr>
              <a:t> genen </a:t>
            </a:r>
            <a:r>
              <a:rPr lang="nl-NL" sz="2400" dirty="0" smtClean="0">
                <a:sym typeface="Symbol" panose="05050102010706020507" pitchFamily="18" charset="2"/>
              </a:rPr>
              <a:t></a:t>
            </a:r>
          </a:p>
          <a:p>
            <a:endParaRPr lang="nl-NL" sz="2400" dirty="0">
              <a:sym typeface="Symbol" panose="05050102010706020507" pitchFamily="18" charset="2"/>
            </a:endParaRPr>
          </a:p>
          <a:p>
            <a:r>
              <a:rPr lang="nl-NL" sz="2400" dirty="0"/>
              <a:t>[Glucose] </a:t>
            </a:r>
            <a:r>
              <a:rPr lang="nl-NL" sz="2400" dirty="0">
                <a:sym typeface="Symbol" panose="05050102010706020507" pitchFamily="18" charset="2"/>
              </a:rPr>
              <a:t>  </a:t>
            </a:r>
            <a:r>
              <a:rPr lang="nl-NL" sz="2400" dirty="0">
                <a:sym typeface="Wingdings" panose="05000000000000000000" pitchFamily="2" charset="2"/>
              </a:rPr>
              <a:t> [</a:t>
            </a:r>
            <a:r>
              <a:rPr lang="nl-NL" sz="2400" dirty="0" err="1">
                <a:sym typeface="Wingdings" panose="05000000000000000000" pitchFamily="2" charset="2"/>
              </a:rPr>
              <a:t>cAMP</a:t>
            </a:r>
            <a:r>
              <a:rPr lang="nl-NL" sz="2400" dirty="0">
                <a:sym typeface="Wingdings" panose="05000000000000000000" pitchFamily="2" charset="2"/>
              </a:rPr>
              <a:t>] </a:t>
            </a:r>
            <a:r>
              <a:rPr lang="nl-NL" sz="2400" dirty="0">
                <a:sym typeface="Symbol" panose="05050102010706020507" pitchFamily="18" charset="2"/>
              </a:rPr>
              <a:t> </a:t>
            </a:r>
            <a:r>
              <a:rPr lang="nl-NL" sz="2400" dirty="0">
                <a:sym typeface="Wingdings" panose="05000000000000000000" pitchFamily="2" charset="2"/>
              </a:rPr>
              <a:t> </a:t>
            </a:r>
            <a:r>
              <a:rPr lang="nl-NL" sz="2400" dirty="0" smtClean="0">
                <a:sym typeface="Wingdings" panose="05000000000000000000" pitchFamily="2" charset="2"/>
              </a:rPr>
              <a:t>[CRP] </a:t>
            </a:r>
            <a:r>
              <a:rPr lang="nl-NL" sz="2400" dirty="0">
                <a:sym typeface="Symbol" panose="05050102010706020507" pitchFamily="18" charset="2"/>
              </a:rPr>
              <a:t> </a:t>
            </a:r>
            <a:r>
              <a:rPr lang="nl-NL" sz="2400" dirty="0">
                <a:sym typeface="Wingdings" panose="05000000000000000000" pitchFamily="2" charset="2"/>
              </a:rPr>
              <a:t> Transcriptie </a:t>
            </a:r>
            <a:r>
              <a:rPr lang="nl-NL" sz="2400" i="1" dirty="0" err="1" smtClean="0">
                <a:sym typeface="Wingdings" panose="05000000000000000000" pitchFamily="2" charset="2"/>
              </a:rPr>
              <a:t>lac</a:t>
            </a:r>
            <a:r>
              <a:rPr lang="nl-NL" sz="2400" dirty="0" smtClean="0">
                <a:sym typeface="Wingdings" panose="05000000000000000000" pitchFamily="2" charset="2"/>
              </a:rPr>
              <a:t> genen </a:t>
            </a:r>
            <a:r>
              <a:rPr lang="nl-NL" sz="2400" dirty="0">
                <a:sym typeface="Symbol" panose="05050102010706020507" pitchFamily="18" charset="2"/>
              </a:rPr>
              <a:t> </a:t>
            </a:r>
          </a:p>
          <a:p>
            <a:r>
              <a:rPr lang="nl-NL" sz="2400" dirty="0" smtClean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" name="Rechthoek 2"/>
          <p:cNvSpPr/>
          <p:nvPr/>
        </p:nvSpPr>
        <p:spPr>
          <a:xfrm>
            <a:off x="287016" y="1149627"/>
            <a:ext cx="82997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b="1" dirty="0" err="1" smtClean="0"/>
              <a:t>Kataboliet</a:t>
            </a:r>
            <a:r>
              <a:rPr lang="nl-NL" sz="2400" b="1" dirty="0" smtClean="0"/>
              <a:t> repressie: </a:t>
            </a:r>
            <a:r>
              <a:rPr lang="nl-NL" sz="2400" dirty="0" smtClean="0"/>
              <a:t>Als </a:t>
            </a:r>
            <a:r>
              <a:rPr lang="nl-NL" sz="2400" dirty="0"/>
              <a:t>er </a:t>
            </a:r>
            <a:r>
              <a:rPr lang="nl-NL" sz="2400" dirty="0" smtClean="0"/>
              <a:t>glucose (suiker) </a:t>
            </a:r>
            <a:r>
              <a:rPr lang="nl-NL" sz="2400" dirty="0"/>
              <a:t>is worden allerlei andere koolstof/energiebronnen niet gebruikt. Pas als de glucose op is worden andere bronnen aangesproken. </a:t>
            </a:r>
          </a:p>
          <a:p>
            <a:endParaRPr lang="nl-NL" sz="2400" dirty="0" smtClean="0"/>
          </a:p>
          <a:p>
            <a:r>
              <a:rPr lang="nl-NL" sz="2400" dirty="0" smtClean="0"/>
              <a:t>De bacterie ‘eet’ het liefst de suiker die het makkelijkst te verteren is (die dus het minste energie kost om af te breken)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4466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029"/>
            <a:ext cx="7886700" cy="1096052"/>
          </a:xfrm>
        </p:spPr>
        <p:txBody>
          <a:bodyPr/>
          <a:lstStyle/>
          <a:p>
            <a:pPr algn="l"/>
            <a:r>
              <a:rPr lang="nl-NL" b="1" dirty="0" smtClean="0">
                <a:solidFill>
                  <a:srgbClr val="FF6600"/>
                </a:solidFill>
                <a:latin typeface="+mn-lt"/>
              </a:rPr>
              <a:t>Lesmateriaal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5815"/>
            <a:ext cx="7886700" cy="4351338"/>
          </a:xfrm>
        </p:spPr>
        <p:txBody>
          <a:bodyPr>
            <a:normAutofit/>
          </a:bodyPr>
          <a:lstStyle/>
          <a:p>
            <a:pPr lvl="0"/>
            <a:r>
              <a:rPr lang="nl-NL" sz="2400" dirty="0" smtClean="0"/>
              <a:t>Hoofdstuk 16: </a:t>
            </a:r>
            <a:r>
              <a:rPr lang="nl-NL" sz="2400" dirty="0" err="1" smtClean="0"/>
              <a:t>Nucleic</a:t>
            </a:r>
            <a:r>
              <a:rPr lang="nl-NL" sz="2400" dirty="0" smtClean="0"/>
              <a:t> </a:t>
            </a:r>
            <a:r>
              <a:rPr lang="nl-NL" sz="2400" dirty="0" err="1" smtClean="0"/>
              <a:t>acids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inheritance</a:t>
            </a:r>
            <a:endParaRPr lang="nl-NL" sz="2400" dirty="0" smtClean="0"/>
          </a:p>
          <a:p>
            <a:pPr lvl="0"/>
            <a:r>
              <a:rPr lang="nl-NL" sz="2400" dirty="0" smtClean="0"/>
              <a:t>Hoofdstuk 17: </a:t>
            </a:r>
            <a:r>
              <a:rPr lang="nl-NL" sz="2400" dirty="0" err="1" smtClean="0"/>
              <a:t>Expression</a:t>
            </a:r>
            <a:r>
              <a:rPr lang="nl-NL" sz="2400" dirty="0" smtClean="0"/>
              <a:t> of </a:t>
            </a:r>
            <a:r>
              <a:rPr lang="nl-NL" sz="2400" dirty="0" err="1"/>
              <a:t>g</a:t>
            </a:r>
            <a:r>
              <a:rPr lang="nl-NL" sz="2400" dirty="0" err="1" smtClean="0"/>
              <a:t>enes</a:t>
            </a:r>
            <a:endParaRPr lang="nl-NL" sz="2400" dirty="0" smtClean="0"/>
          </a:p>
          <a:p>
            <a:pPr lvl="0"/>
            <a:r>
              <a:rPr lang="nl-NL" sz="2400" b="1" dirty="0" smtClean="0"/>
              <a:t>Hoofdstuk 18: Control of gene </a:t>
            </a:r>
            <a:r>
              <a:rPr lang="nl-NL" sz="2400" b="1" dirty="0" err="1" smtClean="0"/>
              <a:t>expression</a:t>
            </a:r>
            <a:r>
              <a:rPr lang="nl-NL" sz="2400" b="1" dirty="0" smtClean="0"/>
              <a:t> (t/m </a:t>
            </a:r>
            <a:r>
              <a:rPr lang="nl-NL" sz="2400" b="1" dirty="0" smtClean="0"/>
              <a:t>18.3, tot alinea ‘</a:t>
            </a:r>
            <a:r>
              <a:rPr lang="nl-NL" sz="2400" b="1" dirty="0" err="1" smtClean="0"/>
              <a:t>chromatin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remodeling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and</a:t>
            </a:r>
            <a:r>
              <a:rPr lang="nl-NL" sz="2400" b="1" dirty="0" smtClean="0"/>
              <a:t> effect on </a:t>
            </a:r>
            <a:r>
              <a:rPr lang="nl-NL" sz="2400" b="1" dirty="0" err="1" smtClean="0"/>
              <a:t>transcription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by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ncRNAs</a:t>
            </a:r>
            <a:r>
              <a:rPr lang="nl-NL" sz="2400" b="1" dirty="0" smtClean="0"/>
              <a:t>)</a:t>
            </a:r>
            <a:endParaRPr lang="nl-NL" sz="2400" b="1" dirty="0" smtClean="0"/>
          </a:p>
          <a:p>
            <a:pPr lvl="0"/>
            <a:r>
              <a:rPr lang="nl-NL" sz="2400" dirty="0" smtClean="0"/>
              <a:t>Hoofdstuk 19: DNA </a:t>
            </a:r>
            <a:r>
              <a:rPr lang="nl-NL" sz="2400" dirty="0" err="1" smtClean="0"/>
              <a:t>technology</a:t>
            </a:r>
            <a:r>
              <a:rPr lang="nl-NL" sz="2400" dirty="0" smtClean="0"/>
              <a:t> (t/m 19.2)</a:t>
            </a:r>
          </a:p>
          <a:p>
            <a:pPr lvl="0"/>
            <a:r>
              <a:rPr lang="nl-NL" sz="2400" dirty="0" smtClean="0"/>
              <a:t>Hoofdstuk 20: The </a:t>
            </a:r>
            <a:r>
              <a:rPr lang="nl-NL" sz="2400" dirty="0" err="1" smtClean="0"/>
              <a:t>evolution</a:t>
            </a:r>
            <a:r>
              <a:rPr lang="nl-NL" sz="2400" dirty="0" smtClean="0"/>
              <a:t> of </a:t>
            </a:r>
            <a:r>
              <a:rPr lang="nl-NL" sz="2400" dirty="0" err="1" smtClean="0"/>
              <a:t>genomes</a:t>
            </a:r>
            <a:r>
              <a:rPr lang="nl-NL" sz="2400" dirty="0" smtClean="0"/>
              <a:t> (t/m 20.5)</a:t>
            </a:r>
          </a:p>
          <a:p>
            <a:pPr lvl="0"/>
            <a:r>
              <a:rPr lang="nl-NL" sz="2400" dirty="0" smtClean="0"/>
              <a:t>Hoofdstuk 26: </a:t>
            </a:r>
            <a:r>
              <a:rPr lang="nl-NL" sz="2400" dirty="0" err="1" smtClean="0"/>
              <a:t>Introduction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viruses</a:t>
            </a:r>
            <a:endParaRPr lang="nl-NL" sz="2400" dirty="0" smtClean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41DAE79-C0CC-B843-9630-57DF735FA6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28" y="4582160"/>
            <a:ext cx="3528172" cy="2047600"/>
          </a:xfrm>
          <a:prstGeom prst="rect">
            <a:avLst/>
          </a:prstGeom>
        </p:spPr>
      </p:pic>
      <p:sp>
        <p:nvSpPr>
          <p:cNvPr id="14" name="Gekromde pijl-links 13"/>
          <p:cNvSpPr/>
          <p:nvPr/>
        </p:nvSpPr>
        <p:spPr>
          <a:xfrm>
            <a:off x="7670800" y="2635442"/>
            <a:ext cx="1198880" cy="3159443"/>
          </a:xfrm>
          <a:prstGeom prst="curvedLeftArrow">
            <a:avLst>
              <a:gd name="adj1" fmla="val 640"/>
              <a:gd name="adj2" fmla="val 22452"/>
              <a:gd name="adj3" fmla="val 21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4F6E723-2AF3-7D4C-9EC6-DB04904B4023}"/>
              </a:ext>
            </a:extLst>
          </p:cNvPr>
          <p:cNvSpPr txBox="1"/>
          <p:nvPr/>
        </p:nvSpPr>
        <p:spPr>
          <a:xfrm>
            <a:off x="402468" y="256843"/>
            <a:ext cx="844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</a:rPr>
              <a:t>Regulatie </a:t>
            </a:r>
            <a:r>
              <a:rPr lang="nl-NL" sz="4000" b="1" dirty="0">
                <a:solidFill>
                  <a:srgbClr val="FF6600"/>
                </a:solidFill>
              </a:rPr>
              <a:t>van genexpressie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FB96087-749E-7F4C-B810-02282DDA22E0}"/>
              </a:ext>
            </a:extLst>
          </p:cNvPr>
          <p:cNvSpPr txBox="1"/>
          <p:nvPr/>
        </p:nvSpPr>
        <p:spPr>
          <a:xfrm>
            <a:off x="459619" y="1447286"/>
            <a:ext cx="8570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Negatieve regulatie van genexpressie:</a:t>
            </a:r>
          </a:p>
          <a:p>
            <a:r>
              <a:rPr lang="nl-NL" sz="2400" b="1" dirty="0">
                <a:sym typeface="Wingdings" pitchFamily="2" charset="2"/>
              </a:rPr>
              <a:t> </a:t>
            </a:r>
            <a:r>
              <a:rPr lang="nl-NL" sz="2400" dirty="0">
                <a:sym typeface="Wingdings" pitchFamily="2" charset="2"/>
              </a:rPr>
              <a:t>Actieve </a:t>
            </a:r>
            <a:r>
              <a:rPr lang="nl-NL" sz="2400" dirty="0" err="1">
                <a:sym typeface="Wingdings" pitchFamily="2" charset="2"/>
              </a:rPr>
              <a:t>repressor</a:t>
            </a:r>
            <a:r>
              <a:rPr lang="nl-NL" sz="2400" dirty="0">
                <a:sym typeface="Wingdings" pitchFamily="2" charset="2"/>
              </a:rPr>
              <a:t> remt de transcriptie</a:t>
            </a:r>
            <a:endParaRPr lang="nl-NL" sz="2400" b="1" dirty="0"/>
          </a:p>
          <a:p>
            <a:endParaRPr lang="nl-NL" sz="2400" b="1" dirty="0"/>
          </a:p>
          <a:p>
            <a:pPr lvl="0"/>
            <a:r>
              <a:rPr lang="nl-NL" sz="2400" dirty="0" smtClean="0"/>
              <a:t>- Repressie </a:t>
            </a:r>
            <a:r>
              <a:rPr lang="nl-NL" sz="2400" dirty="0" err="1" smtClean="0"/>
              <a:t>Trp-operon</a:t>
            </a:r>
            <a:r>
              <a:rPr lang="nl-NL" sz="2400" dirty="0" smtClean="0"/>
              <a:t> door </a:t>
            </a:r>
            <a:r>
              <a:rPr lang="nl-NL" sz="2400" dirty="0" err="1" smtClean="0"/>
              <a:t>TrpR</a:t>
            </a:r>
            <a:r>
              <a:rPr lang="nl-NL" sz="2400" dirty="0" smtClean="0"/>
              <a:t> (</a:t>
            </a:r>
            <a:r>
              <a:rPr lang="nl-NL" sz="2400" dirty="0" err="1" smtClean="0"/>
              <a:t>repressor</a:t>
            </a:r>
            <a:r>
              <a:rPr lang="nl-NL" sz="2400" dirty="0" smtClean="0"/>
              <a:t>)</a:t>
            </a:r>
            <a:endParaRPr lang="nl-NL" sz="2400" dirty="0"/>
          </a:p>
          <a:p>
            <a:pPr lvl="0"/>
            <a:r>
              <a:rPr lang="nl-NL" sz="2400" dirty="0" smtClean="0"/>
              <a:t>- Inductie </a:t>
            </a:r>
            <a:r>
              <a:rPr lang="nl-NL" sz="2400" dirty="0" err="1" smtClean="0"/>
              <a:t>Lac-operon</a:t>
            </a:r>
            <a:r>
              <a:rPr lang="nl-NL" sz="2400" dirty="0"/>
              <a:t> </a:t>
            </a:r>
            <a:r>
              <a:rPr lang="nl-NL" sz="2400" dirty="0" smtClean="0"/>
              <a:t>door opheffen repressie door </a:t>
            </a:r>
            <a:r>
              <a:rPr lang="nl-NL" sz="2400" dirty="0" err="1" smtClean="0"/>
              <a:t>LacI</a:t>
            </a:r>
            <a:r>
              <a:rPr lang="nl-NL" sz="2400" dirty="0" smtClean="0"/>
              <a:t> (</a:t>
            </a:r>
            <a:r>
              <a:rPr lang="nl-NL" sz="2400" dirty="0" err="1" smtClean="0"/>
              <a:t>repressor</a:t>
            </a:r>
            <a:r>
              <a:rPr lang="nl-NL" sz="2400" dirty="0" smtClean="0"/>
              <a:t>)</a:t>
            </a:r>
            <a:endParaRPr lang="nl-NL" sz="2400" dirty="0"/>
          </a:p>
          <a:p>
            <a:endParaRPr lang="nl-NL" sz="24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BDE75AB-83B7-B04A-991E-949883EE812F}"/>
              </a:ext>
            </a:extLst>
          </p:cNvPr>
          <p:cNvSpPr txBox="1"/>
          <p:nvPr/>
        </p:nvSpPr>
        <p:spPr>
          <a:xfrm>
            <a:off x="490415" y="3924910"/>
            <a:ext cx="8325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Positieve regulatie van genexpressie: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nl-NL" sz="2400" dirty="0" smtClean="0">
                <a:sym typeface="Wingdings" pitchFamily="2" charset="2"/>
              </a:rPr>
              <a:t>Actieve activator stimuleert de transcriptie</a:t>
            </a:r>
            <a:endParaRPr lang="nl-NL" sz="2400" dirty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à"/>
            </a:pPr>
            <a:endParaRPr lang="nl-NL" sz="2400" b="1" dirty="0"/>
          </a:p>
          <a:p>
            <a:pPr lvl="0"/>
            <a:r>
              <a:rPr lang="nl-NL" sz="2400" dirty="0"/>
              <a:t>Activatie van transcriptie </a:t>
            </a:r>
            <a:r>
              <a:rPr lang="nl-NL" sz="2400" dirty="0" err="1" smtClean="0"/>
              <a:t>Lac-operon</a:t>
            </a:r>
            <a:r>
              <a:rPr lang="nl-NL" sz="2400" dirty="0" smtClean="0"/>
              <a:t> door </a:t>
            </a:r>
            <a:r>
              <a:rPr lang="nl-NL" sz="2400" dirty="0" err="1" smtClean="0"/>
              <a:t>cAMP</a:t>
            </a:r>
            <a:r>
              <a:rPr lang="nl-NL" sz="2400" dirty="0" smtClean="0"/>
              <a:t>-CRP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964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97005" y="785930"/>
            <a:ext cx="798021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</a:rPr>
              <a:t>Maak vraag 1 t/m 5</a:t>
            </a:r>
          </a:p>
          <a:p>
            <a:endParaRPr lang="nl-NL" dirty="0"/>
          </a:p>
          <a:p>
            <a:r>
              <a:rPr lang="nl-NL" sz="2400" dirty="0" smtClean="0"/>
              <a:t>Waar te vinden?</a:t>
            </a:r>
          </a:p>
          <a:p>
            <a:endParaRPr lang="nl-NL" sz="2400" dirty="0"/>
          </a:p>
          <a:p>
            <a:r>
              <a:rPr lang="nl-NL" sz="2400" dirty="0" smtClean="0"/>
              <a:t>BB </a:t>
            </a:r>
            <a:r>
              <a:rPr lang="nl-NL" sz="2400" dirty="0" smtClean="0">
                <a:sym typeface="Wingdings" panose="05000000000000000000" pitchFamily="2" charset="2"/>
              </a:rPr>
              <a:t>th3  Bio3  Oefenstof  H18 oefenvragen tijdens de les </a:t>
            </a:r>
          </a:p>
          <a:p>
            <a:endParaRPr lang="nl-NL" sz="2400" dirty="0">
              <a:sym typeface="Wingdings" panose="05000000000000000000" pitchFamily="2" charset="2"/>
            </a:endParaRPr>
          </a:p>
          <a:p>
            <a:r>
              <a:rPr lang="nl-NL" sz="2400" dirty="0" smtClean="0"/>
              <a:t>15 minuten maaktijd (inclusief pauze … wellicht)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6284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rgbClr val="FF6600"/>
                </a:solidFill>
                <a:latin typeface="+mn-lt"/>
              </a:rPr>
              <a:t>Vragen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116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 repressor is </a:t>
            </a:r>
            <a:r>
              <a:rPr lang="en-US" sz="2400" dirty="0" err="1" smtClean="0"/>
              <a:t>altijd</a:t>
            </a:r>
            <a:r>
              <a:rPr lang="en-US" sz="2400" dirty="0" smtClean="0"/>
              <a:t> </a:t>
            </a:r>
            <a:r>
              <a:rPr lang="en-US" sz="2400" dirty="0" err="1" smtClean="0"/>
              <a:t>aanwezig</a:t>
            </a:r>
            <a:r>
              <a:rPr lang="en-US" sz="2400" dirty="0" smtClean="0"/>
              <a:t> </a:t>
            </a:r>
            <a:r>
              <a:rPr lang="en-US" sz="2400" dirty="0" err="1" smtClean="0"/>
              <a:t>bij</a:t>
            </a:r>
            <a:r>
              <a:rPr lang="en-US" sz="2400" dirty="0" smtClean="0"/>
              <a:t> </a:t>
            </a:r>
            <a:r>
              <a:rPr lang="en-US" sz="2400" dirty="0" err="1" smtClean="0"/>
              <a:t>zowel</a:t>
            </a:r>
            <a:r>
              <a:rPr lang="en-US" sz="2400" dirty="0" smtClean="0"/>
              <a:t> het </a:t>
            </a:r>
            <a:r>
              <a:rPr lang="en-US" sz="2400" i="1" dirty="0" smtClean="0"/>
              <a:t>lac</a:t>
            </a:r>
            <a:r>
              <a:rPr lang="en-US" sz="2400" dirty="0" smtClean="0"/>
              <a:t>-operon </a:t>
            </a:r>
            <a:r>
              <a:rPr lang="en-US" sz="2400" dirty="0" err="1" smtClean="0"/>
              <a:t>en</a:t>
            </a:r>
            <a:r>
              <a:rPr lang="en-US" sz="2400" dirty="0" smtClean="0"/>
              <a:t> de </a:t>
            </a:r>
            <a:r>
              <a:rPr lang="en-US" sz="2400" i="1" dirty="0" err="1" smtClean="0"/>
              <a:t>trp</a:t>
            </a:r>
            <a:r>
              <a:rPr lang="en-US" sz="2400" dirty="0"/>
              <a:t>-</a:t>
            </a:r>
            <a:r>
              <a:rPr lang="en-US" sz="2400" dirty="0" smtClean="0"/>
              <a:t>operon; hoe </a:t>
            </a:r>
            <a:r>
              <a:rPr lang="en-US" sz="2400" dirty="0" err="1" smtClean="0"/>
              <a:t>kan</a:t>
            </a:r>
            <a:r>
              <a:rPr lang="en-US" sz="2400" dirty="0" smtClean="0"/>
              <a:t> het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toch</a:t>
            </a:r>
            <a:r>
              <a:rPr lang="en-US" sz="2400" dirty="0" smtClean="0"/>
              <a:t> </a:t>
            </a:r>
            <a:r>
              <a:rPr lang="en-US" sz="2400" dirty="0" err="1" smtClean="0"/>
              <a:t>genregulatie</a:t>
            </a:r>
            <a:r>
              <a:rPr lang="en-US" sz="2400" dirty="0" smtClean="0"/>
              <a:t> is?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1904370" y="3582030"/>
            <a:ext cx="6695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Genregulatie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vindt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niet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alleen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plaats</a:t>
            </a:r>
            <a:r>
              <a:rPr lang="en-US" dirty="0">
                <a:solidFill>
                  <a:srgbClr val="FF0000"/>
                </a:solidFill>
              </a:rPr>
              <a:t> door de repressor, maar </a:t>
            </a:r>
            <a:r>
              <a:rPr lang="en-US" dirty="0" err="1">
                <a:solidFill>
                  <a:srgbClr val="FF0000"/>
                </a:solidFill>
              </a:rPr>
              <a:t>er</a:t>
            </a:r>
            <a:r>
              <a:rPr lang="en-US" dirty="0">
                <a:solidFill>
                  <a:srgbClr val="FF0000"/>
                </a:solidFill>
              </a:rPr>
              <a:t> is nog </a:t>
            </a:r>
            <a:r>
              <a:rPr lang="en-US" dirty="0" err="1">
                <a:solidFill>
                  <a:srgbClr val="FF0000"/>
                </a:solidFill>
              </a:rPr>
              <a:t>een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molecuul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betrokken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tryptofaan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als</a:t>
            </a:r>
            <a:r>
              <a:rPr lang="en-US" dirty="0">
                <a:solidFill>
                  <a:srgbClr val="FF0000"/>
                </a:solidFill>
              </a:rPr>
              <a:t> co-repressor in het </a:t>
            </a:r>
            <a:r>
              <a:rPr lang="en-US" dirty="0" err="1">
                <a:solidFill>
                  <a:srgbClr val="FF0000"/>
                </a:solidFill>
              </a:rPr>
              <a:t>trp</a:t>
            </a:r>
            <a:r>
              <a:rPr lang="en-US" dirty="0">
                <a:solidFill>
                  <a:srgbClr val="FF0000"/>
                </a:solidFill>
              </a:rPr>
              <a:t> operon en lactose </a:t>
            </a:r>
            <a:r>
              <a:rPr lang="en-US" dirty="0" err="1">
                <a:solidFill>
                  <a:srgbClr val="FF0000"/>
                </a:solidFill>
              </a:rPr>
              <a:t>als</a:t>
            </a:r>
            <a:r>
              <a:rPr lang="en-US" dirty="0">
                <a:solidFill>
                  <a:srgbClr val="FF0000"/>
                </a:solidFill>
              </a:rPr>
              <a:t> inducer </a:t>
            </a:r>
            <a:r>
              <a:rPr lang="en-US" dirty="0" err="1">
                <a:solidFill>
                  <a:srgbClr val="FF0000"/>
                </a:solidFill>
              </a:rPr>
              <a:t>bij</a:t>
            </a:r>
            <a:r>
              <a:rPr lang="en-US" dirty="0">
                <a:solidFill>
                  <a:srgbClr val="FF0000"/>
                </a:solidFill>
              </a:rPr>
              <a:t> het lac operon)</a:t>
            </a:r>
          </a:p>
          <a:p>
            <a:endParaRPr lang="nl-NL" dirty="0" smtClean="0">
              <a:solidFill>
                <a:srgbClr val="FF0000"/>
              </a:solidFill>
            </a:endParaRPr>
          </a:p>
          <a:p>
            <a:r>
              <a:rPr lang="nl-NL" dirty="0" smtClean="0">
                <a:solidFill>
                  <a:srgbClr val="FF0000"/>
                </a:solidFill>
              </a:rPr>
              <a:t>Daarnaast vindt er nog door andere factoren genregulatie plaats (</a:t>
            </a:r>
            <a:r>
              <a:rPr lang="nl-NL" dirty="0" err="1" smtClean="0">
                <a:solidFill>
                  <a:srgbClr val="FF0000"/>
                </a:solidFill>
              </a:rPr>
              <a:t>cataboliet</a:t>
            </a:r>
            <a:r>
              <a:rPr lang="nl-NL" dirty="0" smtClean="0">
                <a:solidFill>
                  <a:srgbClr val="FF0000"/>
                </a:solidFill>
              </a:rPr>
              <a:t> repressie bij het </a:t>
            </a:r>
            <a:r>
              <a:rPr lang="nl-NL" dirty="0" err="1" smtClean="0">
                <a:solidFill>
                  <a:srgbClr val="FF0000"/>
                </a:solidFill>
              </a:rPr>
              <a:t>lac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operon</a:t>
            </a:r>
            <a:r>
              <a:rPr lang="nl-NL" dirty="0" smtClean="0">
                <a:solidFill>
                  <a:srgbClr val="FF0000"/>
                </a:solidFill>
              </a:rPr>
              <a:t> en </a:t>
            </a:r>
            <a:r>
              <a:rPr lang="nl-NL" dirty="0" err="1" smtClean="0">
                <a:solidFill>
                  <a:srgbClr val="FF0000"/>
                </a:solidFill>
              </a:rPr>
              <a:t>attenuatie</a:t>
            </a:r>
            <a:r>
              <a:rPr lang="nl-NL" dirty="0" smtClean="0">
                <a:solidFill>
                  <a:srgbClr val="FF0000"/>
                </a:solidFill>
              </a:rPr>
              <a:t> bij het tryptofaan </a:t>
            </a:r>
            <a:r>
              <a:rPr lang="nl-NL" dirty="0" err="1" smtClean="0">
                <a:solidFill>
                  <a:srgbClr val="FF0000"/>
                </a:solidFill>
              </a:rPr>
              <a:t>operon</a:t>
            </a:r>
            <a:r>
              <a:rPr lang="nl-NL" dirty="0" smtClean="0">
                <a:solidFill>
                  <a:srgbClr val="FF0000"/>
                </a:solidFill>
              </a:rPr>
              <a:t>)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rgbClr val="FF6600"/>
                </a:solidFill>
                <a:latin typeface="+mn-lt"/>
              </a:rPr>
              <a:t>Vragen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11660"/>
          </a:xfrm>
        </p:spPr>
        <p:txBody>
          <a:bodyPr/>
          <a:lstStyle/>
          <a:p>
            <a:pPr marL="0" indent="0">
              <a:buNone/>
              <a:tabLst>
                <a:tab pos="355600" algn="l"/>
              </a:tabLst>
            </a:pPr>
            <a:r>
              <a:rPr lang="en-US" sz="2400" dirty="0" smtClean="0"/>
              <a:t>2.	</a:t>
            </a:r>
            <a:r>
              <a:rPr lang="en-US" sz="2400" dirty="0" err="1" smtClean="0"/>
              <a:t>Beschrijf</a:t>
            </a:r>
            <a:r>
              <a:rPr lang="en-US" sz="2400" dirty="0" smtClean="0"/>
              <a:t> het </a:t>
            </a:r>
            <a:r>
              <a:rPr lang="en-US" sz="2400" dirty="0" err="1" smtClean="0"/>
              <a:t>verschil</a:t>
            </a:r>
            <a:r>
              <a:rPr lang="en-US" sz="2400" dirty="0" smtClean="0"/>
              <a:t> </a:t>
            </a:r>
            <a:r>
              <a:rPr lang="en-US" sz="2400" dirty="0" err="1" smtClean="0"/>
              <a:t>tussen</a:t>
            </a:r>
            <a:r>
              <a:rPr lang="en-US" sz="2400" dirty="0" smtClean="0"/>
              <a:t> </a:t>
            </a:r>
            <a:r>
              <a:rPr lang="en-US" sz="2400" i="1" dirty="0" smtClean="0"/>
              <a:t>lac</a:t>
            </a:r>
            <a:r>
              <a:rPr lang="en-US" sz="2400" dirty="0" smtClean="0"/>
              <a:t>-operon en </a:t>
            </a:r>
            <a:r>
              <a:rPr lang="en-US" sz="2400" i="1" dirty="0" err="1" smtClean="0"/>
              <a:t>trp</a:t>
            </a:r>
            <a:r>
              <a:rPr lang="en-US" sz="2400" dirty="0"/>
              <a:t>-</a:t>
            </a:r>
            <a:r>
              <a:rPr lang="en-US" sz="2400" dirty="0" smtClean="0"/>
              <a:t>operon</a:t>
            </a: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1110882" y="3438447"/>
            <a:ext cx="7609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srgbClr val="FF0000"/>
                </a:solidFill>
              </a:rPr>
              <a:t>Trp</a:t>
            </a:r>
            <a:r>
              <a:rPr lang="en-US" dirty="0">
                <a:solidFill>
                  <a:srgbClr val="FF0000"/>
                </a:solidFill>
              </a:rPr>
              <a:t> operon: Repressor </a:t>
            </a:r>
            <a:r>
              <a:rPr lang="en-US" dirty="0" err="1">
                <a:solidFill>
                  <a:srgbClr val="FF0000"/>
                </a:solidFill>
              </a:rPr>
              <a:t>wordt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gereguleerd</a:t>
            </a:r>
            <a:r>
              <a:rPr lang="en-US" dirty="0">
                <a:solidFill>
                  <a:srgbClr val="FF0000"/>
                </a:solidFill>
              </a:rPr>
              <a:t> door </a:t>
            </a:r>
            <a:r>
              <a:rPr lang="en-US" dirty="0" err="1">
                <a:solidFill>
                  <a:srgbClr val="FF0000"/>
                </a:solidFill>
              </a:rPr>
              <a:t>een</a:t>
            </a:r>
            <a:r>
              <a:rPr lang="en-US" dirty="0">
                <a:solidFill>
                  <a:srgbClr val="FF0000"/>
                </a:solidFill>
              </a:rPr>
              <a:t> corepressor, </a:t>
            </a:r>
            <a:r>
              <a:rPr lang="en-US" dirty="0" err="1">
                <a:solidFill>
                  <a:srgbClr val="FF0000"/>
                </a:solidFill>
              </a:rPr>
              <a:t>tryptofaan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Als</a:t>
            </a:r>
            <a:r>
              <a:rPr lang="en-US" dirty="0">
                <a:solidFill>
                  <a:srgbClr val="FF0000"/>
                </a:solidFill>
              </a:rPr>
              <a:t> repressor </a:t>
            </a:r>
            <a:r>
              <a:rPr lang="en-US" dirty="0" err="1">
                <a:solidFill>
                  <a:srgbClr val="FF0000"/>
                </a:solidFill>
              </a:rPr>
              <a:t>gebonden</a:t>
            </a:r>
            <a:r>
              <a:rPr lang="en-US" dirty="0">
                <a:solidFill>
                  <a:srgbClr val="FF0000"/>
                </a:solidFill>
              </a:rPr>
              <a:t> is </a:t>
            </a:r>
            <a:r>
              <a:rPr lang="en-US" dirty="0" err="1">
                <a:solidFill>
                  <a:srgbClr val="FF0000"/>
                </a:solidFill>
              </a:rPr>
              <a:t>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tryptofaan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kan</a:t>
            </a:r>
            <a:r>
              <a:rPr lang="en-US" dirty="0">
                <a:solidFill>
                  <a:srgbClr val="FF0000"/>
                </a:solidFill>
              </a:rPr>
              <a:t> de repressor </a:t>
            </a:r>
            <a:r>
              <a:rPr lang="en-US" dirty="0" err="1">
                <a:solidFill>
                  <a:srgbClr val="FF0000"/>
                </a:solidFill>
              </a:rPr>
              <a:t>binden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aan</a:t>
            </a:r>
            <a:r>
              <a:rPr lang="en-US" dirty="0">
                <a:solidFill>
                  <a:srgbClr val="FF0000"/>
                </a:solidFill>
              </a:rPr>
              <a:t> de operator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genexpressie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Genexpressie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tryptofaan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niet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aanwezig</a:t>
            </a:r>
            <a:r>
              <a:rPr lang="en-US" dirty="0">
                <a:solidFill>
                  <a:srgbClr val="FF0000"/>
                </a:solidFill>
              </a:rPr>
              <a:t> is. </a:t>
            </a:r>
          </a:p>
          <a:p>
            <a:pPr lvl="0"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dirty="0" smtClean="0">
                <a:solidFill>
                  <a:srgbClr val="FF0000"/>
                </a:solidFill>
              </a:rPr>
              <a:t>Lac </a:t>
            </a:r>
            <a:r>
              <a:rPr lang="en-US" dirty="0">
                <a:solidFill>
                  <a:srgbClr val="FF0000"/>
                </a:solidFill>
              </a:rPr>
              <a:t>operon: Repressor </a:t>
            </a:r>
            <a:r>
              <a:rPr lang="en-US" dirty="0" err="1">
                <a:solidFill>
                  <a:srgbClr val="FF0000"/>
                </a:solidFill>
              </a:rPr>
              <a:t>wordt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gereguleerd</a:t>
            </a:r>
            <a:r>
              <a:rPr lang="en-US" dirty="0">
                <a:solidFill>
                  <a:srgbClr val="FF0000"/>
                </a:solidFill>
              </a:rPr>
              <a:t> door </a:t>
            </a:r>
            <a:r>
              <a:rPr lang="en-US" dirty="0" err="1">
                <a:solidFill>
                  <a:srgbClr val="FF0000"/>
                </a:solidFill>
              </a:rPr>
              <a:t>een</a:t>
            </a:r>
            <a:r>
              <a:rPr lang="en-US" dirty="0">
                <a:solidFill>
                  <a:srgbClr val="FF0000"/>
                </a:solidFill>
              </a:rPr>
              <a:t> inducer, (</a:t>
            </a:r>
            <a:r>
              <a:rPr lang="en-US" dirty="0" err="1">
                <a:solidFill>
                  <a:srgbClr val="FF0000"/>
                </a:solidFill>
              </a:rPr>
              <a:t>allo</a:t>
            </a:r>
            <a:r>
              <a:rPr lang="en-US" dirty="0">
                <a:solidFill>
                  <a:srgbClr val="FF0000"/>
                </a:solidFill>
              </a:rPr>
              <a:t>)lactose. </a:t>
            </a:r>
            <a:r>
              <a:rPr lang="en-US" dirty="0" err="1">
                <a:solidFill>
                  <a:srgbClr val="FF0000"/>
                </a:solidFill>
              </a:rPr>
              <a:t>Als</a:t>
            </a:r>
            <a:r>
              <a:rPr lang="en-US" dirty="0">
                <a:solidFill>
                  <a:srgbClr val="FF0000"/>
                </a:solidFill>
              </a:rPr>
              <a:t> repressor </a:t>
            </a:r>
            <a:r>
              <a:rPr lang="en-US" dirty="0" err="1">
                <a:solidFill>
                  <a:srgbClr val="FF0000"/>
                </a:solidFill>
              </a:rPr>
              <a:t>gebonden</a:t>
            </a:r>
            <a:r>
              <a:rPr lang="en-US" dirty="0">
                <a:solidFill>
                  <a:srgbClr val="FF0000"/>
                </a:solidFill>
              </a:rPr>
              <a:t> is </a:t>
            </a:r>
            <a:r>
              <a:rPr lang="en-US" dirty="0" err="1">
                <a:solidFill>
                  <a:srgbClr val="FF0000"/>
                </a:solidFill>
              </a:rPr>
              <a:t>aan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allo</a:t>
            </a:r>
            <a:r>
              <a:rPr lang="en-US" dirty="0">
                <a:solidFill>
                  <a:srgbClr val="FF0000"/>
                </a:solidFill>
              </a:rPr>
              <a:t>)lactose,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kan</a:t>
            </a:r>
            <a:r>
              <a:rPr lang="en-US" dirty="0">
                <a:solidFill>
                  <a:srgbClr val="FF0000"/>
                </a:solidFill>
              </a:rPr>
              <a:t> de repressor </a:t>
            </a:r>
            <a:r>
              <a:rPr lang="en-US" dirty="0" err="1">
                <a:solidFill>
                  <a:srgbClr val="FF0000"/>
                </a:solidFill>
              </a:rPr>
              <a:t>niet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binden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aan</a:t>
            </a:r>
            <a:r>
              <a:rPr lang="en-US" dirty="0">
                <a:solidFill>
                  <a:srgbClr val="FF0000"/>
                </a:solidFill>
              </a:rPr>
              <a:t> de operator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wel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genexpressie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Genexpressie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als</a:t>
            </a:r>
            <a:r>
              <a:rPr lang="en-US" dirty="0">
                <a:solidFill>
                  <a:srgbClr val="FF0000"/>
                </a:solidFill>
              </a:rPr>
              <a:t> lactose </a:t>
            </a:r>
            <a:r>
              <a:rPr lang="en-US" u="sng" dirty="0" err="1">
                <a:solidFill>
                  <a:srgbClr val="FF0000"/>
                </a:solidFill>
              </a:rPr>
              <a:t>wel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aanwezig</a:t>
            </a:r>
            <a:r>
              <a:rPr lang="en-US" dirty="0">
                <a:solidFill>
                  <a:srgbClr val="FF0000"/>
                </a:solidFill>
              </a:rPr>
              <a:t> is. </a:t>
            </a:r>
          </a:p>
          <a:p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35EE4CF7-705C-834A-8D8B-3BB1FE31A241}"/>
              </a:ext>
            </a:extLst>
          </p:cNvPr>
          <p:cNvSpPr txBox="1"/>
          <p:nvPr/>
        </p:nvSpPr>
        <p:spPr>
          <a:xfrm>
            <a:off x="358679" y="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</a:rPr>
              <a:t>Vragen</a:t>
            </a:r>
            <a:endParaRPr lang="nl-NL" sz="4000" b="1" dirty="0">
              <a:solidFill>
                <a:srgbClr val="FF6600"/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B840BF0-52A1-3344-8C17-C0619DEFAD08}"/>
              </a:ext>
            </a:extLst>
          </p:cNvPr>
          <p:cNvSpPr txBox="1"/>
          <p:nvPr/>
        </p:nvSpPr>
        <p:spPr>
          <a:xfrm>
            <a:off x="90690" y="885000"/>
            <a:ext cx="917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smtClean="0"/>
              <a:t>3. </a:t>
            </a:r>
            <a:r>
              <a:rPr lang="en-US" altLang="en-US" sz="2400" dirty="0" err="1"/>
              <a:t>Welke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onderstaand</a:t>
            </a:r>
            <a:r>
              <a:rPr lang="en-US" altLang="en-US" sz="2400" dirty="0" smtClean="0"/>
              <a:t>(e) element(</a:t>
            </a:r>
            <a:r>
              <a:rPr lang="en-US" altLang="en-US" sz="2400" dirty="0" err="1" smtClean="0"/>
              <a:t>en</a:t>
            </a:r>
            <a:r>
              <a:rPr lang="en-US" altLang="en-US" sz="2400" dirty="0" smtClean="0"/>
              <a:t>) is/</a:t>
            </a:r>
            <a:r>
              <a:rPr lang="en-US" altLang="en-US" sz="2400" dirty="0" err="1" smtClean="0"/>
              <a:t>zijn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onderdeel</a:t>
            </a:r>
            <a:r>
              <a:rPr lang="en-US" altLang="en-US" sz="2400" dirty="0"/>
              <a:t> van </a:t>
            </a:r>
            <a:r>
              <a:rPr lang="en-US" altLang="en-US" sz="2400" dirty="0" err="1"/>
              <a:t>een</a:t>
            </a:r>
            <a:r>
              <a:rPr lang="en-US" altLang="en-US" sz="2400" dirty="0"/>
              <a:t> operon?</a:t>
            </a:r>
            <a:endParaRPr lang="nl-NL" sz="2400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F6B2385-5017-4F42-AA72-753D4460BFD8}"/>
              </a:ext>
            </a:extLst>
          </p:cNvPr>
          <p:cNvSpPr/>
          <p:nvPr/>
        </p:nvSpPr>
        <p:spPr>
          <a:xfrm>
            <a:off x="882823" y="1678221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400" dirty="0"/>
              <a:t>A) Repressor gen</a:t>
            </a:r>
          </a:p>
          <a:p>
            <a:r>
              <a:rPr lang="en-US" altLang="en-US" sz="2400" dirty="0"/>
              <a:t>B) Promotor</a:t>
            </a:r>
          </a:p>
          <a:p>
            <a:r>
              <a:rPr lang="en-US" altLang="en-US" sz="2400" dirty="0"/>
              <a:t>C) Inducer gen</a:t>
            </a:r>
          </a:p>
          <a:p>
            <a:r>
              <a:rPr lang="en-US" altLang="en-US" sz="2400" dirty="0"/>
              <a:t>D) Al het </a:t>
            </a:r>
            <a:r>
              <a:rPr lang="en-US" altLang="en-US" sz="2400" dirty="0" err="1"/>
              <a:t>bovengenoemde</a:t>
            </a:r>
            <a:endParaRPr lang="en-US" altLang="en-US" sz="240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F6B2385-5017-4F42-AA72-753D4460BFD8}"/>
              </a:ext>
            </a:extLst>
          </p:cNvPr>
          <p:cNvSpPr/>
          <p:nvPr/>
        </p:nvSpPr>
        <p:spPr>
          <a:xfrm>
            <a:off x="747586" y="1755442"/>
            <a:ext cx="4572000" cy="156966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en-US" sz="2400" dirty="0"/>
              <a:t>A) Repressor gen</a:t>
            </a:r>
          </a:p>
          <a:p>
            <a:r>
              <a:rPr lang="en-US" altLang="en-US" sz="2400" b="1" dirty="0">
                <a:solidFill>
                  <a:srgbClr val="FF0000"/>
                </a:solidFill>
              </a:rPr>
              <a:t>B) Promotor</a:t>
            </a:r>
          </a:p>
          <a:p>
            <a:r>
              <a:rPr lang="en-US" altLang="en-US" sz="2400" dirty="0"/>
              <a:t>C) Inducer gen</a:t>
            </a:r>
          </a:p>
          <a:p>
            <a:r>
              <a:rPr lang="en-US" altLang="en-US" sz="2400" dirty="0"/>
              <a:t>D) Al het </a:t>
            </a:r>
            <a:r>
              <a:rPr lang="en-US" altLang="en-US" sz="2400" dirty="0" err="1"/>
              <a:t>bovengenoemde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51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35EE4CF7-705C-834A-8D8B-3BB1FE31A241}"/>
              </a:ext>
            </a:extLst>
          </p:cNvPr>
          <p:cNvSpPr txBox="1"/>
          <p:nvPr/>
        </p:nvSpPr>
        <p:spPr>
          <a:xfrm>
            <a:off x="358679" y="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</a:rPr>
              <a:t>Vragen</a:t>
            </a:r>
            <a:endParaRPr lang="nl-NL" sz="4000" b="1" dirty="0">
              <a:solidFill>
                <a:srgbClr val="FF6600"/>
              </a:solidFill>
            </a:endParaRPr>
          </a:p>
        </p:txBody>
      </p:sp>
      <p:grpSp>
        <p:nvGrpSpPr>
          <p:cNvPr id="3" name="Groep 2"/>
          <p:cNvGrpSpPr/>
          <p:nvPr/>
        </p:nvGrpSpPr>
        <p:grpSpPr>
          <a:xfrm>
            <a:off x="105804" y="924064"/>
            <a:ext cx="9038196" cy="3355631"/>
            <a:chOff x="105804" y="924064"/>
            <a:chExt cx="9038196" cy="3355631"/>
          </a:xfrm>
        </p:grpSpPr>
        <p:sp>
          <p:nvSpPr>
            <p:cNvPr id="4" name="Tekstvak 3">
              <a:extLst>
                <a:ext uri="{FF2B5EF4-FFF2-40B4-BE49-F238E27FC236}">
                  <a16:creationId xmlns:a16="http://schemas.microsoft.com/office/drawing/2014/main" id="{E32BFDEC-B67F-FC4A-99EA-F35A516A3301}"/>
                </a:ext>
              </a:extLst>
            </p:cNvPr>
            <p:cNvSpPr txBox="1"/>
            <p:nvPr/>
          </p:nvSpPr>
          <p:spPr>
            <a:xfrm>
              <a:off x="105804" y="924064"/>
              <a:ext cx="89644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 dirty="0" smtClean="0"/>
                <a:t>4. </a:t>
              </a:r>
              <a:r>
                <a:rPr lang="en-US" altLang="en-US" sz="2400" dirty="0" err="1"/>
                <a:t>Welke</a:t>
              </a:r>
              <a:r>
                <a:rPr lang="en-US" altLang="en-US" sz="2400" dirty="0"/>
                <a:t> van de </a:t>
              </a:r>
              <a:r>
                <a:rPr lang="en-US" altLang="en-US" sz="2400" dirty="0" err="1"/>
                <a:t>onderstaande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beweringen</a:t>
              </a:r>
              <a:r>
                <a:rPr lang="en-US" altLang="en-US" sz="2400" dirty="0"/>
                <a:t> over het </a:t>
              </a:r>
              <a:r>
                <a:rPr lang="en-US" altLang="en-US" sz="2400" dirty="0" err="1"/>
                <a:t>Trp</a:t>
              </a:r>
              <a:r>
                <a:rPr lang="en-US" altLang="en-US" sz="2400" dirty="0"/>
                <a:t> operon is </a:t>
              </a:r>
              <a:r>
                <a:rPr lang="en-US" altLang="en-US" sz="2400" b="1" dirty="0" err="1"/>
                <a:t>juist</a:t>
              </a:r>
              <a:r>
                <a:rPr lang="en-US" altLang="en-US" sz="2400" dirty="0"/>
                <a:t>, </a:t>
              </a:r>
            </a:p>
            <a:p>
              <a:r>
                <a:rPr lang="en-US" altLang="en-US" sz="2400" dirty="0"/>
                <a:t>     </a:t>
              </a:r>
              <a:r>
                <a:rPr lang="en-US" altLang="en-US" sz="2400" dirty="0" err="1"/>
                <a:t>als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er</a:t>
              </a:r>
              <a:r>
                <a:rPr lang="en-US" altLang="en-US" sz="2400" dirty="0"/>
                <a:t> </a:t>
              </a:r>
              <a:r>
                <a:rPr lang="en-US" altLang="en-US" sz="2400" b="1" dirty="0" err="1"/>
                <a:t>geen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tryptofaan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aanwezig</a:t>
              </a:r>
              <a:r>
                <a:rPr lang="en-US" altLang="en-US" sz="2400" dirty="0"/>
                <a:t> is in het medium?</a:t>
              </a:r>
              <a:endParaRPr lang="nl-NL" sz="2400" dirty="0"/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39F4FDD-C71D-D742-99B6-5D7CF8D0CF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1529" y="2302468"/>
              <a:ext cx="9032471" cy="197722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AutoNum type="alphaUcParenR"/>
              </a:pPr>
              <a:r>
                <a:rPr lang="en-US" altLang="en-US" sz="2400" dirty="0" smtClean="0"/>
                <a:t>  De </a:t>
              </a:r>
              <a:r>
                <a:rPr lang="en-US" altLang="en-US" sz="2400" dirty="0"/>
                <a:t>repressor is </a:t>
              </a:r>
              <a:r>
                <a:rPr lang="en-US" altLang="en-US" sz="2400" dirty="0" err="1"/>
                <a:t>actief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en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bindt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aan</a:t>
              </a:r>
              <a:r>
                <a:rPr lang="en-US" altLang="en-US" sz="2400" dirty="0"/>
                <a:t> de operator</a:t>
              </a:r>
            </a:p>
            <a:p>
              <a:pPr marL="457200" indent="-457200">
                <a:buAutoNum type="alphaUcParenR" startAt="2"/>
              </a:pPr>
              <a:r>
                <a:rPr lang="en-US" altLang="en-US" sz="2400" dirty="0"/>
                <a:t>De repressor is </a:t>
              </a:r>
              <a:r>
                <a:rPr lang="en-US" altLang="en-US" sz="2400" dirty="0" err="1"/>
                <a:t>inactief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en</a:t>
              </a:r>
              <a:r>
                <a:rPr lang="en-US" altLang="en-US" sz="2400" dirty="0"/>
                <a:t> RNA polymerase </a:t>
              </a:r>
              <a:r>
                <a:rPr lang="en-US" altLang="en-US" sz="2400" dirty="0" err="1"/>
                <a:t>kan</a:t>
              </a:r>
              <a:r>
                <a:rPr lang="en-US" altLang="en-US" sz="2400" dirty="0"/>
                <a:t> mRNA </a:t>
              </a:r>
              <a:r>
                <a:rPr lang="en-US" altLang="en-US" sz="2400" dirty="0" err="1"/>
                <a:t>produceren</a:t>
              </a:r>
              <a:r>
                <a:rPr lang="en-US" altLang="en-US" sz="2400" dirty="0"/>
                <a:t>.</a:t>
              </a:r>
            </a:p>
            <a:p>
              <a:pPr marL="457200" indent="-457200">
                <a:buAutoNum type="alphaUcParenR" startAt="2"/>
              </a:pPr>
              <a:r>
                <a:rPr lang="en-US" altLang="en-US" sz="2400" dirty="0"/>
                <a:t>De co-repressor </a:t>
              </a:r>
              <a:r>
                <a:rPr lang="en-US" altLang="en-US" sz="2400" dirty="0" err="1"/>
                <a:t>bindt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aan</a:t>
              </a:r>
              <a:r>
                <a:rPr lang="en-US" altLang="en-US" sz="2400" dirty="0"/>
                <a:t> de repressor </a:t>
              </a:r>
              <a:r>
                <a:rPr lang="en-US" altLang="en-US" sz="2400" dirty="0" err="1"/>
                <a:t>en</a:t>
              </a:r>
              <a:r>
                <a:rPr lang="en-US" altLang="en-US" sz="2400" dirty="0"/>
                <a:t> mRNA </a:t>
              </a:r>
              <a:r>
                <a:rPr lang="en-US" altLang="en-US" sz="2400" dirty="0" err="1"/>
                <a:t>wordt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gevormd</a:t>
              </a:r>
              <a:r>
                <a:rPr lang="en-US" altLang="en-US" sz="2400" dirty="0"/>
                <a:t>.</a:t>
              </a:r>
            </a:p>
            <a:p>
              <a:pPr marL="0" indent="0">
                <a:buNone/>
              </a:pPr>
              <a:r>
                <a:rPr lang="en-US" altLang="en-US" sz="2400" dirty="0" smtClean="0"/>
                <a:t>D)   De </a:t>
              </a:r>
              <a:r>
                <a:rPr lang="en-US" altLang="en-US" sz="2400" dirty="0" err="1"/>
                <a:t>genen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zijn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inactief</a:t>
              </a:r>
              <a:endParaRPr lang="en-US" altLang="en-US" sz="2400" dirty="0"/>
            </a:p>
            <a:p>
              <a:pPr marL="0" indent="0">
                <a:buNone/>
              </a:pPr>
              <a:endParaRPr lang="en-US" altLang="en-US" sz="2400" dirty="0"/>
            </a:p>
            <a:p>
              <a:pPr marL="0" indent="0">
                <a:buNone/>
              </a:pPr>
              <a:endParaRPr lang="en-US" altLang="en-US" sz="2400" dirty="0"/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B39F4FDD-C71D-D742-99B6-5D7CF8D0CF55}"/>
              </a:ext>
            </a:extLst>
          </p:cNvPr>
          <p:cNvSpPr txBox="1">
            <a:spLocks noChangeArrowheads="1"/>
          </p:cNvSpPr>
          <p:nvPr/>
        </p:nvSpPr>
        <p:spPr>
          <a:xfrm>
            <a:off x="39297" y="2370480"/>
            <a:ext cx="9104703" cy="197722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lphaUcParenR"/>
            </a:pPr>
            <a:r>
              <a:rPr lang="en-US" altLang="en-US" sz="2400" dirty="0" smtClean="0"/>
              <a:t> De </a:t>
            </a:r>
            <a:r>
              <a:rPr lang="en-US" altLang="en-US" sz="2400" dirty="0"/>
              <a:t>repressor is </a:t>
            </a:r>
            <a:r>
              <a:rPr lang="en-US" altLang="en-US" sz="2400" dirty="0" err="1"/>
              <a:t>actief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bindt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aan</a:t>
            </a:r>
            <a:r>
              <a:rPr lang="en-US" altLang="en-US" sz="2400" dirty="0"/>
              <a:t> de operator.</a:t>
            </a:r>
          </a:p>
          <a:p>
            <a:pPr marL="457200" indent="-457200">
              <a:buAutoNum type="alphaUcParenR" startAt="2"/>
            </a:pPr>
            <a:r>
              <a:rPr lang="en-US" altLang="en-US" sz="2400" b="1" dirty="0">
                <a:solidFill>
                  <a:srgbClr val="FF0000"/>
                </a:solidFill>
              </a:rPr>
              <a:t>De repressor is </a:t>
            </a:r>
            <a:r>
              <a:rPr lang="en-US" altLang="en-US" sz="2400" b="1" dirty="0" err="1">
                <a:solidFill>
                  <a:srgbClr val="FF0000"/>
                </a:solidFill>
              </a:rPr>
              <a:t>inactief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en</a:t>
            </a:r>
            <a:r>
              <a:rPr lang="en-US" altLang="en-US" sz="2400" b="1" dirty="0">
                <a:solidFill>
                  <a:srgbClr val="FF0000"/>
                </a:solidFill>
              </a:rPr>
              <a:t> RNA polymerase </a:t>
            </a:r>
            <a:r>
              <a:rPr lang="en-US" altLang="en-US" sz="2400" b="1" dirty="0" err="1">
                <a:solidFill>
                  <a:srgbClr val="FF0000"/>
                </a:solidFill>
              </a:rPr>
              <a:t>kan</a:t>
            </a:r>
            <a:r>
              <a:rPr lang="en-US" altLang="en-US" sz="2400" b="1" dirty="0">
                <a:solidFill>
                  <a:srgbClr val="FF0000"/>
                </a:solidFill>
              </a:rPr>
              <a:t> mRNA </a:t>
            </a:r>
            <a:r>
              <a:rPr lang="en-US" altLang="en-US" sz="2400" b="1" dirty="0" err="1">
                <a:solidFill>
                  <a:srgbClr val="FF0000"/>
                </a:solidFill>
              </a:rPr>
              <a:t>produceren</a:t>
            </a:r>
            <a:r>
              <a:rPr lang="en-US" altLang="en-US" sz="2400" dirty="0">
                <a:solidFill>
                  <a:srgbClr val="FF0000"/>
                </a:solidFill>
              </a:rPr>
              <a:t>.</a:t>
            </a:r>
          </a:p>
          <a:p>
            <a:pPr marL="457200" indent="-457200">
              <a:buAutoNum type="alphaUcParenR" startAt="2"/>
            </a:pPr>
            <a:r>
              <a:rPr lang="en-US" altLang="en-US" sz="2400" dirty="0"/>
              <a:t>De co-repressor </a:t>
            </a:r>
            <a:r>
              <a:rPr lang="en-US" altLang="en-US" sz="2400" dirty="0" err="1"/>
              <a:t>bindt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aan</a:t>
            </a:r>
            <a:r>
              <a:rPr lang="en-US" altLang="en-US" sz="2400" dirty="0"/>
              <a:t> de repressor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mRNA </a:t>
            </a:r>
            <a:r>
              <a:rPr lang="en-US" altLang="en-US" sz="2400" dirty="0" err="1"/>
              <a:t>wordt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gevormd</a:t>
            </a:r>
            <a:r>
              <a:rPr lang="en-US" altLang="en-US" sz="2400" dirty="0"/>
              <a:t>.</a:t>
            </a:r>
          </a:p>
          <a:p>
            <a:pPr marL="0" indent="0">
              <a:buNone/>
            </a:pPr>
            <a:r>
              <a:rPr lang="en-US" altLang="en-US" sz="2400" dirty="0" smtClean="0"/>
              <a:t>D)  De </a:t>
            </a:r>
            <a:r>
              <a:rPr lang="en-US" altLang="en-US" sz="2400" dirty="0" err="1"/>
              <a:t>genen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zijn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inactief</a:t>
            </a:r>
            <a:r>
              <a:rPr lang="en-US" altLang="en-US" sz="2400" dirty="0"/>
              <a:t>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43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4F6E723-2AF3-7D4C-9EC6-DB04904B4023}"/>
              </a:ext>
            </a:extLst>
          </p:cNvPr>
          <p:cNvSpPr txBox="1"/>
          <p:nvPr/>
        </p:nvSpPr>
        <p:spPr>
          <a:xfrm>
            <a:off x="382252" y="186953"/>
            <a:ext cx="831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</a:rPr>
              <a:t>Vragen</a:t>
            </a:r>
            <a:endParaRPr lang="nl-NL" sz="4000" b="1" dirty="0">
              <a:solidFill>
                <a:srgbClr val="FF6600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651C31F-E87D-BF4A-B0F3-B90FECE0E535}"/>
              </a:ext>
            </a:extLst>
          </p:cNvPr>
          <p:cNvSpPr txBox="1"/>
          <p:nvPr/>
        </p:nvSpPr>
        <p:spPr>
          <a:xfrm>
            <a:off x="53269" y="104555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/>
            <a:r>
              <a:rPr lang="nl-NL" sz="2400" dirty="0" smtClean="0"/>
              <a:t>5.	</a:t>
            </a:r>
            <a:r>
              <a:rPr lang="nl-NL" sz="2400" dirty="0" err="1" smtClean="0"/>
              <a:t>Lac</a:t>
            </a:r>
            <a:r>
              <a:rPr lang="nl-NL" sz="2400" dirty="0" smtClean="0"/>
              <a:t> </a:t>
            </a:r>
            <a:r>
              <a:rPr lang="nl-NL" sz="2400" dirty="0" err="1"/>
              <a:t>repressor</a:t>
            </a:r>
            <a:r>
              <a:rPr lang="nl-NL" sz="2400" dirty="0"/>
              <a:t> bepaalt </a:t>
            </a:r>
            <a:r>
              <a:rPr lang="nl-NL" sz="2400" b="1" dirty="0"/>
              <a:t>wel/geen </a:t>
            </a:r>
            <a:r>
              <a:rPr lang="nl-NL" sz="2400" dirty="0"/>
              <a:t>transcriptie.</a:t>
            </a:r>
          </a:p>
          <a:p>
            <a:pPr marL="355600" indent="-355600"/>
            <a:r>
              <a:rPr lang="nl-NL" sz="2400" dirty="0" smtClean="0"/>
              <a:t>	CAP </a:t>
            </a:r>
            <a:r>
              <a:rPr lang="nl-NL" sz="2400" dirty="0"/>
              <a:t>activator bepaalt </a:t>
            </a:r>
            <a:r>
              <a:rPr lang="nl-NL" sz="2400" b="1" dirty="0"/>
              <a:t>hoeveelheid</a:t>
            </a:r>
            <a:r>
              <a:rPr lang="nl-NL" sz="2400" dirty="0"/>
              <a:t> transcriptie.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7E9642D-D88B-C246-A921-094924130225}"/>
              </a:ext>
            </a:extLst>
          </p:cNvPr>
          <p:cNvSpPr txBox="1"/>
          <p:nvPr/>
        </p:nvSpPr>
        <p:spPr>
          <a:xfrm>
            <a:off x="416006" y="2037368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Vier situaties (zie TABEL hieronder): </a:t>
            </a:r>
          </a:p>
          <a:p>
            <a:r>
              <a:rPr lang="nl-NL" sz="2400" dirty="0" smtClean="0"/>
              <a:t>- </a:t>
            </a:r>
            <a:r>
              <a:rPr lang="nl-NL" sz="2400" dirty="0"/>
              <a:t>Geef aan of er wel of geen transcriptie plaatsvindt.</a:t>
            </a:r>
          </a:p>
          <a:p>
            <a:r>
              <a:rPr lang="nl-NL" sz="2400" dirty="0"/>
              <a:t>- Geef aan of er veel of weinig transcriptie </a:t>
            </a:r>
            <a:r>
              <a:rPr lang="nl-NL" sz="2400" dirty="0" smtClean="0"/>
              <a:t>plaatsvindt (of n.v.t.)</a:t>
            </a:r>
            <a:endParaRPr lang="nl-NL" sz="2400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7C22E39A-C83E-2F41-B4A9-EB409789BB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3398518"/>
          <a:ext cx="8334655" cy="32506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51369">
                  <a:extLst>
                    <a:ext uri="{9D8B030D-6E8A-4147-A177-3AD203B41FA5}">
                      <a16:colId xmlns:a16="http://schemas.microsoft.com/office/drawing/2014/main" val="1762016623"/>
                    </a:ext>
                  </a:extLst>
                </a:gridCol>
                <a:gridCol w="2841643">
                  <a:extLst>
                    <a:ext uri="{9D8B030D-6E8A-4147-A177-3AD203B41FA5}">
                      <a16:colId xmlns:a16="http://schemas.microsoft.com/office/drawing/2014/main" val="239199399"/>
                    </a:ext>
                  </a:extLst>
                </a:gridCol>
                <a:gridCol w="2841643">
                  <a:extLst>
                    <a:ext uri="{9D8B030D-6E8A-4147-A177-3AD203B41FA5}">
                      <a16:colId xmlns:a16="http://schemas.microsoft.com/office/drawing/2014/main" val="2003352528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endParaRPr lang="nl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/>
                        <a:t>Wel/Geen transcriptie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/>
                        <a:t>Veel/Weinig transcriptie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79415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r>
                        <a:rPr lang="nl-NL" sz="2000" b="1" dirty="0"/>
                        <a:t>Lactose afwezig,</a:t>
                      </a:r>
                    </a:p>
                    <a:p>
                      <a:r>
                        <a:rPr lang="nl-NL" sz="2000" b="1" dirty="0"/>
                        <a:t>glucose afwezig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830417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r>
                        <a:rPr lang="nl-NL" sz="2000" b="1" dirty="0"/>
                        <a:t>Lactose afwezig,</a:t>
                      </a:r>
                    </a:p>
                    <a:p>
                      <a:r>
                        <a:rPr lang="nl-NL" sz="2000" b="1" dirty="0"/>
                        <a:t>glucose aanwezig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13395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r>
                        <a:rPr lang="nl-NL" sz="2000" b="1" dirty="0"/>
                        <a:t>Lactose aanwezig,</a:t>
                      </a:r>
                    </a:p>
                    <a:p>
                      <a:r>
                        <a:rPr lang="nl-NL" sz="2000" b="1" dirty="0"/>
                        <a:t>glucose aanwezig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9033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r>
                        <a:rPr lang="nl-NL" sz="2000" b="1" dirty="0"/>
                        <a:t>Lactose aanwezig,</a:t>
                      </a:r>
                    </a:p>
                    <a:p>
                      <a:r>
                        <a:rPr lang="nl-NL" sz="2000" b="1" dirty="0"/>
                        <a:t>glucose afwezig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4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5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4F6E723-2AF3-7D4C-9EC6-DB04904B4023}"/>
              </a:ext>
            </a:extLst>
          </p:cNvPr>
          <p:cNvSpPr txBox="1"/>
          <p:nvPr/>
        </p:nvSpPr>
        <p:spPr>
          <a:xfrm>
            <a:off x="382252" y="186953"/>
            <a:ext cx="5165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</a:rPr>
              <a:t>Vragen + Antwoorden</a:t>
            </a:r>
            <a:endParaRPr lang="nl-NL" sz="4000" b="1" dirty="0">
              <a:solidFill>
                <a:srgbClr val="FF6600"/>
              </a:solidFill>
            </a:endParaRP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C26B6B93-58B6-414B-94DE-834C65FF6F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3398518"/>
          <a:ext cx="8334655" cy="32506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51369">
                  <a:extLst>
                    <a:ext uri="{9D8B030D-6E8A-4147-A177-3AD203B41FA5}">
                      <a16:colId xmlns:a16="http://schemas.microsoft.com/office/drawing/2014/main" val="1762016623"/>
                    </a:ext>
                  </a:extLst>
                </a:gridCol>
                <a:gridCol w="2841643">
                  <a:extLst>
                    <a:ext uri="{9D8B030D-6E8A-4147-A177-3AD203B41FA5}">
                      <a16:colId xmlns:a16="http://schemas.microsoft.com/office/drawing/2014/main" val="239199399"/>
                    </a:ext>
                  </a:extLst>
                </a:gridCol>
                <a:gridCol w="2841643">
                  <a:extLst>
                    <a:ext uri="{9D8B030D-6E8A-4147-A177-3AD203B41FA5}">
                      <a16:colId xmlns:a16="http://schemas.microsoft.com/office/drawing/2014/main" val="2003352528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endParaRPr lang="nl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/>
                        <a:t>Wel/Geen transcriptie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/>
                        <a:t>Veel/Weinig transcriptie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79415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r>
                        <a:rPr lang="nl-NL" sz="2000" b="1" dirty="0"/>
                        <a:t>Lactose afwezig,</a:t>
                      </a:r>
                    </a:p>
                    <a:p>
                      <a:r>
                        <a:rPr lang="nl-NL" sz="2000" b="1" dirty="0"/>
                        <a:t>glucose afwezig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solidFill>
                            <a:srgbClr val="FF0000"/>
                          </a:solidFill>
                        </a:rPr>
                        <a:t>Geen transcriptie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nl-NL" sz="2000" dirty="0" err="1">
                          <a:solidFill>
                            <a:srgbClr val="FF0000"/>
                          </a:solidFill>
                        </a:rPr>
                        <a:t>nvt</a:t>
                      </a:r>
                      <a:endParaRPr lang="nl-N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830417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r>
                        <a:rPr lang="nl-NL" sz="2000" b="1" dirty="0"/>
                        <a:t>Lactose afwezig,</a:t>
                      </a:r>
                    </a:p>
                    <a:p>
                      <a:r>
                        <a:rPr lang="nl-NL" sz="2000" b="1" dirty="0"/>
                        <a:t>glucose aanwezig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solidFill>
                            <a:srgbClr val="FF0000"/>
                          </a:solidFill>
                        </a:rPr>
                        <a:t>Geen transcriptie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 err="1">
                          <a:solidFill>
                            <a:srgbClr val="FF0000"/>
                          </a:solidFill>
                        </a:rPr>
                        <a:t>nvt</a:t>
                      </a:r>
                      <a:endParaRPr lang="nl-N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13395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r>
                        <a:rPr lang="nl-NL" sz="2000" b="1" dirty="0"/>
                        <a:t>Lactose aanwezig,</a:t>
                      </a:r>
                    </a:p>
                    <a:p>
                      <a:r>
                        <a:rPr lang="nl-NL" sz="2000" b="1" dirty="0"/>
                        <a:t>glucose aanwezig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solidFill>
                            <a:srgbClr val="FF0000"/>
                          </a:solidFill>
                        </a:rPr>
                        <a:t>Wel transcriptie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solidFill>
                            <a:srgbClr val="FF0000"/>
                          </a:solidFill>
                        </a:rPr>
                        <a:t>Weinig transcriptie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9033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r>
                        <a:rPr lang="nl-NL" sz="2000" b="1" dirty="0"/>
                        <a:t>Lactose aanwezig,</a:t>
                      </a:r>
                    </a:p>
                    <a:p>
                      <a:r>
                        <a:rPr lang="nl-NL" sz="2000" b="1" dirty="0"/>
                        <a:t>glucose afwezig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solidFill>
                            <a:srgbClr val="FF0000"/>
                          </a:solidFill>
                        </a:rPr>
                        <a:t>Wel transcriptie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solidFill>
                            <a:srgbClr val="FF0000"/>
                          </a:solidFill>
                        </a:rPr>
                        <a:t>Veel transcriptie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44045"/>
                  </a:ext>
                </a:extLst>
              </a:tr>
            </a:tbl>
          </a:graphicData>
        </a:graphic>
      </p:graphicFrame>
      <p:sp>
        <p:nvSpPr>
          <p:cNvPr id="9" name="Tekstvak 8">
            <a:extLst>
              <a:ext uri="{FF2B5EF4-FFF2-40B4-BE49-F238E27FC236}">
                <a16:creationId xmlns:a16="http://schemas.microsoft.com/office/drawing/2014/main" id="{57E9642D-D88B-C246-A921-094924130225}"/>
              </a:ext>
            </a:extLst>
          </p:cNvPr>
          <p:cNvSpPr txBox="1"/>
          <p:nvPr/>
        </p:nvSpPr>
        <p:spPr>
          <a:xfrm>
            <a:off x="416006" y="207147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4 situaties: </a:t>
            </a:r>
          </a:p>
          <a:p>
            <a:r>
              <a:rPr lang="nl-NL" sz="2400" dirty="0"/>
              <a:t>- Geef aan of er wel of geen transcriptie plaatsvindt.</a:t>
            </a:r>
          </a:p>
          <a:p>
            <a:r>
              <a:rPr lang="nl-NL" sz="2400" dirty="0"/>
              <a:t>- Geef aan of er veel of weinig transcriptie plaatsvindt.</a:t>
            </a:r>
          </a:p>
        </p:txBody>
      </p:sp>
      <p:sp>
        <p:nvSpPr>
          <p:cNvPr id="10" name="Tekstvak 9">
            <a:hlinkClick r:id="rId3"/>
            <a:extLst>
              <a:ext uri="{FF2B5EF4-FFF2-40B4-BE49-F238E27FC236}">
                <a16:creationId xmlns:a16="http://schemas.microsoft.com/office/drawing/2014/main" id="{788F8EB0-8B6D-2E4E-B613-67DEDDD162C3}"/>
              </a:ext>
            </a:extLst>
          </p:cNvPr>
          <p:cNvSpPr txBox="1"/>
          <p:nvPr/>
        </p:nvSpPr>
        <p:spPr>
          <a:xfrm>
            <a:off x="5547520" y="265701"/>
            <a:ext cx="356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0070C0"/>
                </a:solidFill>
              </a:rPr>
              <a:t>Filmpje 2: </a:t>
            </a:r>
            <a:r>
              <a:rPr lang="nl-NL" sz="2400" dirty="0" err="1">
                <a:solidFill>
                  <a:srgbClr val="0070C0"/>
                </a:solidFill>
              </a:rPr>
              <a:t>Lac-operon</a:t>
            </a:r>
            <a:r>
              <a:rPr lang="nl-NL" sz="2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651C31F-E87D-BF4A-B0F3-B90FECE0E535}"/>
              </a:ext>
            </a:extLst>
          </p:cNvPr>
          <p:cNvSpPr txBox="1"/>
          <p:nvPr/>
        </p:nvSpPr>
        <p:spPr>
          <a:xfrm>
            <a:off x="60457" y="10730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/>
            <a:r>
              <a:rPr lang="nl-NL" sz="2400" dirty="0" smtClean="0"/>
              <a:t>5.	</a:t>
            </a:r>
            <a:r>
              <a:rPr lang="nl-NL" sz="2400" dirty="0" err="1" smtClean="0"/>
              <a:t>Lac</a:t>
            </a:r>
            <a:r>
              <a:rPr lang="nl-NL" sz="2400" dirty="0" smtClean="0"/>
              <a:t> </a:t>
            </a:r>
            <a:r>
              <a:rPr lang="nl-NL" sz="2400" dirty="0" err="1"/>
              <a:t>repressor</a:t>
            </a:r>
            <a:r>
              <a:rPr lang="nl-NL" sz="2400" dirty="0"/>
              <a:t> bepaalt </a:t>
            </a:r>
            <a:r>
              <a:rPr lang="nl-NL" sz="2400" b="1" dirty="0"/>
              <a:t>wel/geen </a:t>
            </a:r>
            <a:r>
              <a:rPr lang="nl-NL" sz="2400" dirty="0"/>
              <a:t>transcriptie.</a:t>
            </a:r>
          </a:p>
          <a:p>
            <a:pPr marL="355600" indent="-355600"/>
            <a:r>
              <a:rPr lang="nl-NL" sz="2400" dirty="0" smtClean="0"/>
              <a:t>	CAP </a:t>
            </a:r>
            <a:r>
              <a:rPr lang="nl-NL" sz="2400" dirty="0"/>
              <a:t>activator bepaalt </a:t>
            </a:r>
            <a:r>
              <a:rPr lang="nl-NL" sz="2400" b="1" dirty="0"/>
              <a:t>hoeveelheid</a:t>
            </a:r>
            <a:r>
              <a:rPr lang="nl-NL" sz="2400" dirty="0"/>
              <a:t> transcriptie.</a:t>
            </a:r>
          </a:p>
        </p:txBody>
      </p:sp>
    </p:spTree>
    <p:extLst>
      <p:ext uri="{BB962C8B-B14F-4D97-AF65-F5344CB8AC3E}">
        <p14:creationId xmlns:p14="http://schemas.microsoft.com/office/powerpoint/2010/main" val="32679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27" y="383788"/>
            <a:ext cx="8454270" cy="1143000"/>
          </a:xfrm>
        </p:spPr>
        <p:txBody>
          <a:bodyPr>
            <a:noAutofit/>
          </a:bodyPr>
          <a:lstStyle/>
          <a:p>
            <a:pPr algn="l"/>
            <a:r>
              <a:rPr lang="nl-NL" b="1" dirty="0" smtClean="0">
                <a:solidFill>
                  <a:srgbClr val="FF6600"/>
                </a:solidFill>
                <a:latin typeface="+mn-lt"/>
              </a:rPr>
              <a:t>§18.2 Regulatie van genexpressie in eukaryoten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927" y="2094047"/>
            <a:ext cx="84542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800" dirty="0"/>
              <a:t>Groter genoom dan prokaryoten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800" dirty="0"/>
              <a:t>Verschillende </a:t>
            </a:r>
            <a:r>
              <a:rPr lang="nl-NL" sz="2800" dirty="0" smtClean="0"/>
              <a:t>weefsels </a:t>
            </a:r>
            <a:r>
              <a:rPr lang="nl-NL" sz="2800" dirty="0"/>
              <a:t>/ soorten cellen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800" dirty="0" smtClean="0"/>
              <a:t>Regulatie op meer niveaus dan bij prokaryoten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800" dirty="0" smtClean="0"/>
              <a:t>Ook belangrijk voor de ontwikkeling van organismen en cel differentiatie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5831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879-2F2A-8A41-8215-F820883F97C0}"/>
              </a:ext>
            </a:extLst>
          </p:cNvPr>
          <p:cNvSpPr txBox="1">
            <a:spLocks/>
          </p:cNvSpPr>
          <p:nvPr/>
        </p:nvSpPr>
        <p:spPr>
          <a:xfrm>
            <a:off x="305637" y="116632"/>
            <a:ext cx="8628501" cy="8277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4000" b="1" dirty="0">
                <a:solidFill>
                  <a:srgbClr val="FF6600"/>
                </a:solidFill>
                <a:latin typeface="+mn-lt"/>
              </a:rPr>
              <a:t>Regulatie genexpressie in eukaryoten</a:t>
            </a:r>
          </a:p>
        </p:txBody>
      </p:sp>
      <p:pic>
        <p:nvPicPr>
          <p:cNvPr id="6" name="Picture 2" descr="D:\Books\Biology_Campbell_Figures\18_labeled_images\18_06_EukGeneRegulation-L.jpg">
            <a:extLst>
              <a:ext uri="{FF2B5EF4-FFF2-40B4-BE49-F238E27FC236}">
                <a16:creationId xmlns:a16="http://schemas.microsoft.com/office/drawing/2014/main" id="{FE925712-D73F-524C-9B50-7B88D87BC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6"/>
          <a:stretch/>
        </p:blipFill>
        <p:spPr bwMode="auto">
          <a:xfrm>
            <a:off x="341351" y="1052736"/>
            <a:ext cx="2488394" cy="564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2">
            <a:extLst>
              <a:ext uri="{FF2B5EF4-FFF2-40B4-BE49-F238E27FC236}">
                <a16:creationId xmlns:a16="http://schemas.microsoft.com/office/drawing/2014/main" id="{7304DE2A-E90A-1A4B-9C2F-1639EC8594B2}"/>
              </a:ext>
            </a:extLst>
          </p:cNvPr>
          <p:cNvGrpSpPr/>
          <p:nvPr/>
        </p:nvGrpSpPr>
        <p:grpSpPr>
          <a:xfrm>
            <a:off x="3085233" y="2113613"/>
            <a:ext cx="1981442" cy="604144"/>
            <a:chOff x="6450219" y="1287072"/>
            <a:chExt cx="4142283" cy="921411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D40C73C1-518F-2A40-9921-5C443BD523AD}"/>
                </a:ext>
              </a:extLst>
            </p:cNvPr>
            <p:cNvSpPr txBox="1"/>
            <p:nvPr/>
          </p:nvSpPr>
          <p:spPr>
            <a:xfrm>
              <a:off x="7054381" y="1400682"/>
              <a:ext cx="3538121" cy="704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/>
                <a:t>Transcriptie</a:t>
              </a:r>
              <a:endParaRPr lang="en-GB" sz="2400" dirty="0"/>
            </a:p>
          </p:txBody>
        </p:sp>
        <p:sp>
          <p:nvSpPr>
            <p:cNvPr id="9" name="Right Brace 6">
              <a:extLst>
                <a:ext uri="{FF2B5EF4-FFF2-40B4-BE49-F238E27FC236}">
                  <a16:creationId xmlns:a16="http://schemas.microsoft.com/office/drawing/2014/main" id="{4ED3416C-0C31-9C4B-9F91-FF0A2536671C}"/>
                </a:ext>
              </a:extLst>
            </p:cNvPr>
            <p:cNvSpPr/>
            <p:nvPr/>
          </p:nvSpPr>
          <p:spPr>
            <a:xfrm>
              <a:off x="6450219" y="1287072"/>
              <a:ext cx="229734" cy="92141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F63CB1D5-76A7-5347-8DA8-643BC39672B8}"/>
              </a:ext>
            </a:extLst>
          </p:cNvPr>
          <p:cNvGrpSpPr/>
          <p:nvPr/>
        </p:nvGrpSpPr>
        <p:grpSpPr>
          <a:xfrm>
            <a:off x="3048647" y="2840465"/>
            <a:ext cx="3147450" cy="1452402"/>
            <a:chOff x="6450220" y="2351359"/>
            <a:chExt cx="3633447" cy="1725713"/>
          </a:xfrm>
        </p:grpSpPr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EA51E68C-E10A-A34D-88B4-81CBF8D5102A}"/>
                </a:ext>
              </a:extLst>
            </p:cNvPr>
            <p:cNvSpPr txBox="1"/>
            <p:nvPr/>
          </p:nvSpPr>
          <p:spPr>
            <a:xfrm>
              <a:off x="6873899" y="2921162"/>
              <a:ext cx="3209768" cy="586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NL" sz="2400" dirty="0"/>
                <a:t>Post-</a:t>
              </a:r>
              <a:r>
                <a:rPr lang="nl-NL" sz="2400" dirty="0" err="1"/>
                <a:t>transcriptioneel</a:t>
              </a:r>
              <a:endParaRPr lang="en-GB" sz="2400" dirty="0"/>
            </a:p>
          </p:txBody>
        </p:sp>
        <p:sp>
          <p:nvSpPr>
            <p:cNvPr id="12" name="Right Brace 7">
              <a:extLst>
                <a:ext uri="{FF2B5EF4-FFF2-40B4-BE49-F238E27FC236}">
                  <a16:creationId xmlns:a16="http://schemas.microsoft.com/office/drawing/2014/main" id="{F32A8EA9-A601-A64C-9369-70D77E409AA0}"/>
                </a:ext>
              </a:extLst>
            </p:cNvPr>
            <p:cNvSpPr/>
            <p:nvPr/>
          </p:nvSpPr>
          <p:spPr>
            <a:xfrm>
              <a:off x="6450220" y="2351359"/>
              <a:ext cx="214314" cy="172571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id="{163737F9-6CAD-A04A-99C1-19C8B867F0B8}"/>
              </a:ext>
            </a:extLst>
          </p:cNvPr>
          <p:cNvGrpSpPr/>
          <p:nvPr/>
        </p:nvGrpSpPr>
        <p:grpSpPr>
          <a:xfrm>
            <a:off x="3038631" y="4622288"/>
            <a:ext cx="2895343" cy="1699632"/>
            <a:chOff x="6450220" y="2351359"/>
            <a:chExt cx="3342411" cy="2157761"/>
          </a:xfrm>
        </p:grpSpPr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C65074E-E100-7C4B-AD47-826C2CE54C3F}"/>
                </a:ext>
              </a:extLst>
            </p:cNvPr>
            <p:cNvSpPr txBox="1"/>
            <p:nvPr/>
          </p:nvSpPr>
          <p:spPr>
            <a:xfrm>
              <a:off x="6875171" y="3137186"/>
              <a:ext cx="2917460" cy="586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NL" sz="2400" dirty="0"/>
                <a:t>Post-</a:t>
              </a:r>
              <a:r>
                <a:rPr lang="nl-NL" sz="2400" dirty="0" err="1"/>
                <a:t>translationeel</a:t>
              </a:r>
              <a:endParaRPr lang="en-GB" sz="2400" dirty="0"/>
            </a:p>
          </p:txBody>
        </p:sp>
        <p:sp>
          <p:nvSpPr>
            <p:cNvPr id="15" name="Right Brace 11">
              <a:extLst>
                <a:ext uri="{FF2B5EF4-FFF2-40B4-BE49-F238E27FC236}">
                  <a16:creationId xmlns:a16="http://schemas.microsoft.com/office/drawing/2014/main" id="{85C1309A-7599-2943-98AD-047209F236A2}"/>
                </a:ext>
              </a:extLst>
            </p:cNvPr>
            <p:cNvSpPr/>
            <p:nvPr/>
          </p:nvSpPr>
          <p:spPr>
            <a:xfrm>
              <a:off x="6450220" y="2351359"/>
              <a:ext cx="214314" cy="215776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7304DE2A-E90A-1A4B-9C2F-1639EC8594B2}"/>
              </a:ext>
            </a:extLst>
          </p:cNvPr>
          <p:cNvGrpSpPr/>
          <p:nvPr/>
        </p:nvGrpSpPr>
        <p:grpSpPr>
          <a:xfrm>
            <a:off x="3085233" y="1448115"/>
            <a:ext cx="3630360" cy="604144"/>
            <a:chOff x="6450219" y="1287072"/>
            <a:chExt cx="7589412" cy="921411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D40C73C1-518F-2A40-9921-5C443BD523AD}"/>
                </a:ext>
              </a:extLst>
            </p:cNvPr>
            <p:cNvSpPr txBox="1"/>
            <p:nvPr/>
          </p:nvSpPr>
          <p:spPr>
            <a:xfrm>
              <a:off x="7054381" y="1400682"/>
              <a:ext cx="6985250" cy="704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/>
                <a:t>Chromatine modificaties</a:t>
              </a:r>
              <a:endParaRPr lang="en-GB" sz="2400" dirty="0"/>
            </a:p>
          </p:txBody>
        </p:sp>
        <p:sp>
          <p:nvSpPr>
            <p:cNvPr id="18" name="Right Brace 6">
              <a:extLst>
                <a:ext uri="{FF2B5EF4-FFF2-40B4-BE49-F238E27FC236}">
                  <a16:creationId xmlns:a16="http://schemas.microsoft.com/office/drawing/2014/main" id="{4ED3416C-0C31-9C4B-9F91-FF0A2536671C}"/>
                </a:ext>
              </a:extLst>
            </p:cNvPr>
            <p:cNvSpPr/>
            <p:nvPr/>
          </p:nvSpPr>
          <p:spPr>
            <a:xfrm>
              <a:off x="6450219" y="1287072"/>
              <a:ext cx="229734" cy="92141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37151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9263" y="2018804"/>
            <a:ext cx="8229600" cy="3875017"/>
          </a:xfrm>
        </p:spPr>
        <p:txBody>
          <a:bodyPr>
            <a:noAutofit/>
          </a:bodyPr>
          <a:lstStyle/>
          <a:p>
            <a:pPr lvl="0"/>
            <a:r>
              <a:rPr lang="nl-NL" dirty="0"/>
              <a:t>Uitleggen </a:t>
            </a:r>
            <a:r>
              <a:rPr lang="nl-NL" dirty="0" smtClean="0"/>
              <a:t>(positieve </a:t>
            </a:r>
            <a:r>
              <a:rPr lang="nl-NL" dirty="0"/>
              <a:t>en </a:t>
            </a:r>
            <a:r>
              <a:rPr lang="nl-NL" dirty="0" smtClean="0"/>
              <a:t>negatieve) </a:t>
            </a:r>
            <a:r>
              <a:rPr lang="nl-NL" dirty="0"/>
              <a:t>genregulatie in </a:t>
            </a:r>
            <a:r>
              <a:rPr lang="nl-NL" u="sng" dirty="0" smtClean="0"/>
              <a:t>bacteriën</a:t>
            </a:r>
            <a:r>
              <a:rPr lang="nl-NL" dirty="0" smtClean="0"/>
              <a:t> (a.d.h.v. </a:t>
            </a:r>
            <a:r>
              <a:rPr lang="nl-NL" i="1" dirty="0" err="1" smtClean="0"/>
              <a:t>trp</a:t>
            </a:r>
            <a:r>
              <a:rPr lang="nl-NL" i="1" dirty="0" smtClean="0"/>
              <a:t>-</a:t>
            </a:r>
            <a:r>
              <a:rPr lang="nl-NL" dirty="0" smtClean="0"/>
              <a:t> en </a:t>
            </a:r>
            <a:r>
              <a:rPr lang="nl-NL" i="1" dirty="0" err="1" smtClean="0"/>
              <a:t>lac</a:t>
            </a:r>
            <a:r>
              <a:rPr lang="nl-NL" dirty="0" smtClean="0"/>
              <a:t> </a:t>
            </a:r>
            <a:r>
              <a:rPr lang="nl-NL" dirty="0" err="1" smtClean="0"/>
              <a:t>operon</a:t>
            </a:r>
            <a:r>
              <a:rPr lang="nl-NL" dirty="0" smtClean="0"/>
              <a:t>)</a:t>
            </a:r>
            <a:endParaRPr lang="nl-NL" dirty="0"/>
          </a:p>
          <a:p>
            <a:pPr lvl="0"/>
            <a:r>
              <a:rPr lang="nl-NL" dirty="0" smtClean="0"/>
              <a:t>Uitleggen </a:t>
            </a:r>
            <a:r>
              <a:rPr lang="nl-NL" dirty="0"/>
              <a:t>genregulatie in </a:t>
            </a:r>
            <a:r>
              <a:rPr lang="nl-NL" u="sng" dirty="0"/>
              <a:t>eukaryoten</a:t>
            </a:r>
          </a:p>
          <a:p>
            <a:pPr lvl="0"/>
            <a:r>
              <a:rPr lang="nl-NL" dirty="0" smtClean="0"/>
              <a:t>Beschrijven </a:t>
            </a:r>
            <a:r>
              <a:rPr lang="nl-NL" dirty="0"/>
              <a:t>tijdens welke stadia eukaryoten genexpressie reguleren</a:t>
            </a:r>
          </a:p>
          <a:p>
            <a:pPr lvl="0"/>
            <a:r>
              <a:rPr lang="nl-NL" dirty="0" smtClean="0"/>
              <a:t>De </a:t>
            </a:r>
            <a:r>
              <a:rPr lang="nl-NL" dirty="0"/>
              <a:t>rol van non-</a:t>
            </a:r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RNAs</a:t>
            </a:r>
            <a:r>
              <a:rPr lang="nl-NL" dirty="0"/>
              <a:t> in de regulatie van genexpressie uitleggen</a:t>
            </a:r>
          </a:p>
          <a:p>
            <a:pPr lvl="0"/>
            <a:endParaRPr lang="nl-N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855618-1F6A-5E48-845C-81CDBC4A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405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nl-NL" sz="4000" b="1" dirty="0">
                <a:solidFill>
                  <a:srgbClr val="FF6600"/>
                </a:solidFill>
                <a:latin typeface="+mn-lt"/>
              </a:rPr>
              <a:t>Leerdoelen Hoofdstuk 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18</a:t>
            </a:r>
            <a:br>
              <a:rPr lang="nl-NL" sz="4000" b="1" dirty="0" smtClean="0">
                <a:solidFill>
                  <a:srgbClr val="FF6600"/>
                </a:solidFill>
                <a:latin typeface="+mn-lt"/>
              </a:rPr>
            </a:br>
            <a:r>
              <a:rPr lang="nl-NL" sz="3200" dirty="0" smtClean="0">
                <a:latin typeface="+mn-lt"/>
              </a:rPr>
              <a:t>§18.1 t/m §18.3</a:t>
            </a:r>
            <a:endParaRPr lang="nl-NL" sz="3200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49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2E6A-5EEC-E14E-8F57-187CE424A6FB}"/>
              </a:ext>
            </a:extLst>
          </p:cNvPr>
          <p:cNvSpPr txBox="1">
            <a:spLocks/>
          </p:cNvSpPr>
          <p:nvPr/>
        </p:nvSpPr>
        <p:spPr>
          <a:xfrm>
            <a:off x="334963" y="313898"/>
            <a:ext cx="8229600" cy="94573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800" b="1" dirty="0" smtClean="0">
                <a:solidFill>
                  <a:srgbClr val="FF6600"/>
                </a:solidFill>
                <a:latin typeface="+mn-lt"/>
              </a:rPr>
              <a:t>§18.1 Regulatie van genexpressie in prokaryoten</a:t>
            </a:r>
            <a:endParaRPr lang="nl-NL" sz="38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ED4E735-9F35-0E44-BD5F-EFBF06F98970}"/>
              </a:ext>
            </a:extLst>
          </p:cNvPr>
          <p:cNvSpPr txBox="1"/>
          <p:nvPr/>
        </p:nvSpPr>
        <p:spPr>
          <a:xfrm>
            <a:off x="369571" y="4117959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Alleen genen tot expressie brengen die op dat moment nodig zijn in die </a:t>
            </a:r>
            <a:r>
              <a:rPr lang="nl-NL" sz="2400" dirty="0" smtClean="0"/>
              <a:t>cel  </a:t>
            </a:r>
            <a:r>
              <a:rPr lang="nl-NL" sz="2400" dirty="0" smtClean="0">
                <a:sym typeface="Wingdings" pitchFamily="2" charset="2"/>
              </a:rPr>
              <a:t> </a:t>
            </a:r>
            <a:r>
              <a:rPr lang="nl-NL" sz="2400" dirty="0">
                <a:sym typeface="Wingdings" pitchFamily="2" charset="2"/>
              </a:rPr>
              <a:t>Geen energieverspilling</a:t>
            </a:r>
            <a:endParaRPr lang="nl-NL" sz="24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DB0560C-A66B-D34A-A3DB-61ACA512E48A}"/>
              </a:ext>
            </a:extLst>
          </p:cNvPr>
          <p:cNvSpPr txBox="1"/>
          <p:nvPr/>
        </p:nvSpPr>
        <p:spPr>
          <a:xfrm>
            <a:off x="334963" y="1804233"/>
            <a:ext cx="8325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DNA replicatie: </a:t>
            </a:r>
            <a:r>
              <a:rPr lang="nl-NL" sz="2400" dirty="0">
                <a:sym typeface="Wingdings" pitchFamily="2" charset="2"/>
              </a:rPr>
              <a:t>Identiek DNA, dus identieke genen in iedere cel</a:t>
            </a:r>
          </a:p>
          <a:p>
            <a:endParaRPr lang="nl-NL" sz="2400" dirty="0">
              <a:sym typeface="Wingdings" pitchFamily="2" charset="2"/>
            </a:endParaRPr>
          </a:p>
          <a:p>
            <a:r>
              <a:rPr lang="nl-NL" sz="2400" b="1" dirty="0">
                <a:sym typeface="Wingdings" pitchFamily="2" charset="2"/>
              </a:rPr>
              <a:t>Transcriptie en translatie: </a:t>
            </a:r>
            <a:r>
              <a:rPr lang="nl-NL" sz="2400" dirty="0">
                <a:sym typeface="Wingdings" pitchFamily="2" charset="2"/>
              </a:rPr>
              <a:t>Genen tot expressie brengen </a:t>
            </a:r>
            <a:endParaRPr lang="nl-NL" sz="2400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AF6C35E-679B-1547-B39F-28D021D4ADA3}"/>
              </a:ext>
            </a:extLst>
          </p:cNvPr>
          <p:cNvSpPr txBox="1"/>
          <p:nvPr/>
        </p:nvSpPr>
        <p:spPr>
          <a:xfrm>
            <a:off x="359064" y="3503553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u="sng" dirty="0"/>
              <a:t>Moeten alle genen in elke cel tot expressie komen?</a:t>
            </a:r>
          </a:p>
        </p:txBody>
      </p:sp>
      <p:grpSp>
        <p:nvGrpSpPr>
          <p:cNvPr id="3" name="Groep 2"/>
          <p:cNvGrpSpPr/>
          <p:nvPr/>
        </p:nvGrpSpPr>
        <p:grpSpPr>
          <a:xfrm>
            <a:off x="355255" y="5238413"/>
            <a:ext cx="8871300" cy="818316"/>
            <a:chOff x="355255" y="4618739"/>
            <a:chExt cx="8871300" cy="818316"/>
          </a:xfrm>
        </p:grpSpPr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88105551-2DE5-EA45-A880-D11706F81BC1}"/>
                </a:ext>
              </a:extLst>
            </p:cNvPr>
            <p:cNvSpPr txBox="1"/>
            <p:nvPr/>
          </p:nvSpPr>
          <p:spPr>
            <a:xfrm>
              <a:off x="369571" y="4618739"/>
              <a:ext cx="8856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/>
                <a:t>Sommige genen </a:t>
              </a:r>
              <a:r>
                <a:rPr lang="nl-NL" sz="2400" dirty="0" smtClean="0"/>
                <a:t>komen altijd </a:t>
              </a:r>
              <a:r>
                <a:rPr lang="nl-NL" sz="2400" dirty="0"/>
                <a:t>tot </a:t>
              </a:r>
              <a:r>
                <a:rPr lang="nl-NL" sz="2400" dirty="0" smtClean="0"/>
                <a:t>expressie </a:t>
              </a:r>
              <a:r>
                <a:rPr lang="nl-NL" sz="2400" dirty="0">
                  <a:sym typeface="Wingdings" pitchFamily="2" charset="2"/>
                </a:rPr>
                <a:t> </a:t>
              </a:r>
              <a:r>
                <a:rPr lang="nl-NL" sz="2400" b="1" dirty="0">
                  <a:sym typeface="Wingdings" pitchFamily="2" charset="2"/>
                </a:rPr>
                <a:t>constitutief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B6BD445B-6678-A943-B070-BD937D00B836}"/>
                </a:ext>
              </a:extLst>
            </p:cNvPr>
            <p:cNvSpPr/>
            <p:nvPr/>
          </p:nvSpPr>
          <p:spPr>
            <a:xfrm>
              <a:off x="355255" y="4975390"/>
              <a:ext cx="88569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NL" sz="2400" dirty="0">
                  <a:sym typeface="Wingdings" pitchFamily="2" charset="2"/>
                </a:rPr>
                <a:t>vb. “house-</a:t>
              </a:r>
              <a:r>
                <a:rPr lang="nl-NL" sz="2400" dirty="0" err="1">
                  <a:sym typeface="Wingdings" pitchFamily="2" charset="2"/>
                </a:rPr>
                <a:t>keeping</a:t>
              </a:r>
              <a:r>
                <a:rPr lang="nl-NL" sz="2400" dirty="0">
                  <a:sym typeface="Wingdings" pitchFamily="2" charset="2"/>
                </a:rPr>
                <a:t> </a:t>
              </a:r>
              <a:r>
                <a:rPr lang="nl-NL" sz="2400" dirty="0" err="1">
                  <a:sym typeface="Wingdings" pitchFamily="2" charset="2"/>
                </a:rPr>
                <a:t>genes</a:t>
              </a:r>
              <a:r>
                <a:rPr lang="nl-NL" sz="2400" dirty="0">
                  <a:sym typeface="Wingdings" pitchFamily="2" charset="2"/>
                </a:rPr>
                <a:t>”, o.a. metabolisme, </a:t>
              </a:r>
              <a:r>
                <a:rPr lang="nl-NL" sz="2400" dirty="0" smtClean="0">
                  <a:sym typeface="Wingdings" pitchFamily="2" charset="2"/>
                </a:rPr>
                <a:t>structuur, energie</a:t>
              </a:r>
              <a:endParaRPr lang="nl-N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48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B18F85B8-61A8-7043-810F-B3FE769DAEF9}"/>
              </a:ext>
            </a:extLst>
          </p:cNvPr>
          <p:cNvSpPr txBox="1"/>
          <p:nvPr/>
        </p:nvSpPr>
        <p:spPr>
          <a:xfrm>
            <a:off x="334963" y="127467"/>
            <a:ext cx="8809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rgbClr val="FF6600"/>
                </a:solidFill>
              </a:rPr>
              <a:t>Regulatie genexpressie in bacteriën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334963" y="1035312"/>
            <a:ext cx="8370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0700" indent="-1790700"/>
            <a:r>
              <a:rPr lang="nl-NL" sz="2400" dirty="0" smtClean="0"/>
              <a:t>Voorbeeld 1: 	Regulatie van de expressie van genen betrokken bij de productie van het aminozuur tryptofaan</a:t>
            </a:r>
            <a:endParaRPr lang="nl-NL" sz="2400" dirty="0"/>
          </a:p>
        </p:txBody>
      </p:sp>
      <p:pic>
        <p:nvPicPr>
          <p:cNvPr id="1028" name="Picture 4" descr="Tryptofaa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83" y="3453561"/>
            <a:ext cx="4688478" cy="210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7651487" y="6424791"/>
            <a:ext cx="1277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Wikipedia</a:t>
            </a:r>
            <a:endParaRPr lang="nl-NL" sz="800" dirty="0"/>
          </a:p>
        </p:txBody>
      </p:sp>
      <p:sp>
        <p:nvSpPr>
          <p:cNvPr id="4" name="Tekstvak 3"/>
          <p:cNvSpPr txBox="1"/>
          <p:nvPr/>
        </p:nvSpPr>
        <p:spPr>
          <a:xfrm>
            <a:off x="4111022" y="2848999"/>
            <a:ext cx="194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Tryptofaan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518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53453E-D7CD-D242-8A72-724046929CEE}"/>
              </a:ext>
            </a:extLst>
          </p:cNvPr>
          <p:cNvSpPr txBox="1">
            <a:spLocks/>
          </p:cNvSpPr>
          <p:nvPr/>
        </p:nvSpPr>
        <p:spPr>
          <a:xfrm>
            <a:off x="334963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nl-NL" sz="4000" b="1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18F85B8-61A8-7043-810F-B3FE769DAEF9}"/>
              </a:ext>
            </a:extLst>
          </p:cNvPr>
          <p:cNvSpPr txBox="1"/>
          <p:nvPr/>
        </p:nvSpPr>
        <p:spPr>
          <a:xfrm>
            <a:off x="334963" y="127467"/>
            <a:ext cx="8809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rgbClr val="FF6600"/>
                </a:solidFill>
              </a:rPr>
              <a:t>Regulatie genexpressie in bacteriën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B56FDDB8-F81B-2D4E-B493-1C35D21B09A0}"/>
              </a:ext>
            </a:extLst>
          </p:cNvPr>
          <p:cNvGrpSpPr/>
          <p:nvPr/>
        </p:nvGrpSpPr>
        <p:grpSpPr>
          <a:xfrm>
            <a:off x="3483230" y="1194784"/>
            <a:ext cx="2160240" cy="5141184"/>
            <a:chOff x="611560" y="1263901"/>
            <a:chExt cx="2160240" cy="5141184"/>
          </a:xfrm>
        </p:grpSpPr>
        <p:pic>
          <p:nvPicPr>
            <p:cNvPr id="1026" name="Picture 2" descr="D:\Books\Biology_Campbell_Figures\18_labeled_images\18_02MetabolicPathwayReg-L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333"/>
            <a:stretch/>
          </p:blipFill>
          <p:spPr bwMode="auto">
            <a:xfrm>
              <a:off x="611560" y="1263901"/>
              <a:ext cx="2160240" cy="5141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1D7854EA-78B5-264B-B58B-9642B909F39D}"/>
                </a:ext>
              </a:extLst>
            </p:cNvPr>
            <p:cNvSpPr/>
            <p:nvPr/>
          </p:nvSpPr>
          <p:spPr>
            <a:xfrm>
              <a:off x="2195736" y="5157192"/>
              <a:ext cx="57606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2" name="Picture 2" descr="D:\Books\Biology_Campbell_Figures\18_labeled_images\18_02MetabolicPathwayReg-L.jpg">
            <a:extLst>
              <a:ext uri="{FF2B5EF4-FFF2-40B4-BE49-F238E27FC236}">
                <a16:creationId xmlns:a16="http://schemas.microsoft.com/office/drawing/2014/main" id="{57A562A1-4453-D94B-9EC9-375F37C37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230" y="1190515"/>
            <a:ext cx="5184576" cy="514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24B655E1-6536-5D41-8A9B-40CD8D93841C}"/>
              </a:ext>
            </a:extLst>
          </p:cNvPr>
          <p:cNvSpPr txBox="1"/>
          <p:nvPr/>
        </p:nvSpPr>
        <p:spPr>
          <a:xfrm>
            <a:off x="334963" y="1190515"/>
            <a:ext cx="27334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Bacteriën reageren op de omgeving:</a:t>
            </a:r>
          </a:p>
          <a:p>
            <a:r>
              <a:rPr lang="nl-NL" sz="2400" dirty="0" smtClean="0"/>
              <a:t>Bijv</a:t>
            </a:r>
            <a:r>
              <a:rPr lang="nl-NL" sz="2400" dirty="0"/>
              <a:t>. </a:t>
            </a:r>
            <a:r>
              <a:rPr lang="nl-NL" sz="2400" dirty="0" err="1"/>
              <a:t>Trp</a:t>
            </a:r>
            <a:r>
              <a:rPr lang="nl-NL" sz="2400" dirty="0"/>
              <a:t> productie</a:t>
            </a:r>
          </a:p>
          <a:p>
            <a:endParaRPr lang="nl-NL" sz="2400" dirty="0"/>
          </a:p>
          <a:p>
            <a:r>
              <a:rPr lang="nl-NL" sz="2400" dirty="0"/>
              <a:t>Tryptofaan als bepalende </a:t>
            </a:r>
            <a:r>
              <a:rPr lang="nl-NL" sz="2400" dirty="0" smtClean="0"/>
              <a:t>factor</a:t>
            </a:r>
            <a:r>
              <a:rPr lang="nl-NL" sz="2400" dirty="0"/>
              <a:t>:</a:t>
            </a:r>
            <a:r>
              <a:rPr lang="nl-NL" sz="2400" dirty="0" smtClean="0"/>
              <a:t> alleen tryptofaan aanmaken als er geen tryptofaan aanwezig is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453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A909CE98-C2D4-B244-96A2-EB7692288E1B}"/>
              </a:ext>
            </a:extLst>
          </p:cNvPr>
          <p:cNvSpPr txBox="1"/>
          <p:nvPr/>
        </p:nvSpPr>
        <p:spPr>
          <a:xfrm>
            <a:off x="334963" y="154763"/>
            <a:ext cx="8809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rgbClr val="FF6600"/>
                </a:solidFill>
              </a:rPr>
              <a:t>Regulatie genexpressie in bacteriën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0089E4B-F0FB-9C40-97B5-9701C69BAE3C}"/>
              </a:ext>
            </a:extLst>
          </p:cNvPr>
          <p:cNvSpPr txBox="1"/>
          <p:nvPr/>
        </p:nvSpPr>
        <p:spPr>
          <a:xfrm>
            <a:off x="334963" y="1158111"/>
            <a:ext cx="8358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/>
              <a:t>Operon</a:t>
            </a:r>
            <a:r>
              <a:rPr lang="nl-NL" sz="2000" b="1" dirty="0"/>
              <a:t>: </a:t>
            </a:r>
            <a:r>
              <a:rPr lang="nl-NL" sz="2000" dirty="0"/>
              <a:t>Meerdere genen </a:t>
            </a:r>
            <a:r>
              <a:rPr lang="nl-NL" sz="2000" dirty="0" smtClean="0"/>
              <a:t>van 1 biochemische route zijn </a:t>
            </a:r>
            <a:r>
              <a:rPr lang="nl-NL" sz="2000" dirty="0"/>
              <a:t>geclusterd en worden gecontroleerd </a:t>
            </a:r>
            <a:r>
              <a:rPr lang="nl-NL" sz="2000" dirty="0" smtClean="0"/>
              <a:t>door </a:t>
            </a:r>
            <a:r>
              <a:rPr lang="nl-NL" sz="2000" dirty="0"/>
              <a:t>1 promotor.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B6993C1-D8DD-0D4B-B30E-A51AB9BE218E}"/>
              </a:ext>
            </a:extLst>
          </p:cNvPr>
          <p:cNvSpPr txBox="1"/>
          <p:nvPr/>
        </p:nvSpPr>
        <p:spPr>
          <a:xfrm>
            <a:off x="334963" y="1969794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/>
              <a:t>Voorbeeld </a:t>
            </a:r>
            <a:r>
              <a:rPr lang="nl-NL" sz="2000" b="1" dirty="0" smtClean="0">
                <a:sym typeface="Wingdings" panose="05000000000000000000" pitchFamily="2" charset="2"/>
              </a:rPr>
              <a:t> </a:t>
            </a:r>
            <a:r>
              <a:rPr lang="nl-NL" sz="2000" b="1" dirty="0" err="1" smtClean="0"/>
              <a:t>Trp-operon</a:t>
            </a:r>
            <a:r>
              <a:rPr lang="nl-NL" sz="2000" b="1" dirty="0"/>
              <a:t>: </a:t>
            </a:r>
            <a:r>
              <a:rPr lang="nl-NL" sz="2000" dirty="0"/>
              <a:t>Productie van </a:t>
            </a:r>
            <a:r>
              <a:rPr lang="nl-NL" sz="2000" dirty="0" smtClean="0"/>
              <a:t>tryptofaan in </a:t>
            </a:r>
            <a:r>
              <a:rPr lang="nl-NL" sz="2000" i="1" dirty="0" smtClean="0"/>
              <a:t>E. coli</a:t>
            </a:r>
            <a:r>
              <a:rPr lang="nl-NL" sz="2000" b="1" i="1" dirty="0" smtClean="0"/>
              <a:t> </a:t>
            </a:r>
            <a:endParaRPr lang="nl-NL" sz="2000" b="1" i="1" dirty="0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45FC50F5-3657-7946-AD6F-13F9FF413CA4}"/>
              </a:ext>
            </a:extLst>
          </p:cNvPr>
          <p:cNvGrpSpPr/>
          <p:nvPr/>
        </p:nvGrpSpPr>
        <p:grpSpPr>
          <a:xfrm>
            <a:off x="539552" y="2817962"/>
            <a:ext cx="7289949" cy="3309334"/>
            <a:chOff x="611560" y="3086560"/>
            <a:chExt cx="7289949" cy="3309334"/>
          </a:xfrm>
        </p:grpSpPr>
        <p:pic>
          <p:nvPicPr>
            <p:cNvPr id="10" name="Picture 2" descr="D:\Books\Biology_Campbell_Figures\18_labeled_images\18_03aTrpOperon-L.jpg">
              <a:extLst>
                <a:ext uri="{FF2B5EF4-FFF2-40B4-BE49-F238E27FC236}">
                  <a16:creationId xmlns:a16="http://schemas.microsoft.com/office/drawing/2014/main" id="{9A220055-AAED-E443-8FAA-894F5FF541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78" t="8707" b="11359"/>
            <a:stretch/>
          </p:blipFill>
          <p:spPr bwMode="auto">
            <a:xfrm>
              <a:off x="899592" y="3140968"/>
              <a:ext cx="7001917" cy="3254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4839E652-8FC1-5D45-B6B5-DD8148400A80}"/>
                </a:ext>
              </a:extLst>
            </p:cNvPr>
            <p:cNvSpPr/>
            <p:nvPr/>
          </p:nvSpPr>
          <p:spPr>
            <a:xfrm>
              <a:off x="755576" y="5373216"/>
              <a:ext cx="1296144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6C9A6EF-5E7D-9D4A-B6D3-D61A1859DB9C}"/>
                </a:ext>
              </a:extLst>
            </p:cNvPr>
            <p:cNvSpPr/>
            <p:nvPr/>
          </p:nvSpPr>
          <p:spPr>
            <a:xfrm>
              <a:off x="611560" y="3292649"/>
              <a:ext cx="1296144" cy="784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AC84DC0C-84CC-C843-BF93-160DC6151B26}"/>
                </a:ext>
              </a:extLst>
            </p:cNvPr>
            <p:cNvSpPr/>
            <p:nvPr/>
          </p:nvSpPr>
          <p:spPr>
            <a:xfrm>
              <a:off x="1772072" y="3086561"/>
              <a:ext cx="279648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052A7C7-70E7-5541-BDB9-32F782B361A9}"/>
                </a:ext>
              </a:extLst>
            </p:cNvPr>
            <p:cNvSpPr/>
            <p:nvPr/>
          </p:nvSpPr>
          <p:spPr>
            <a:xfrm>
              <a:off x="907976" y="5525616"/>
              <a:ext cx="1296144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5FF7CDD0-CE65-FB4C-AD77-58E6F20AAA4E}"/>
                </a:ext>
              </a:extLst>
            </p:cNvPr>
            <p:cNvSpPr/>
            <p:nvPr/>
          </p:nvSpPr>
          <p:spPr>
            <a:xfrm>
              <a:off x="6893397" y="3086560"/>
              <a:ext cx="702939" cy="265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8" name="Ovaal 17">
            <a:extLst>
              <a:ext uri="{FF2B5EF4-FFF2-40B4-BE49-F238E27FC236}">
                <a16:creationId xmlns:a16="http://schemas.microsoft.com/office/drawing/2014/main" id="{33D80F55-E49C-D040-9E0F-5F26575336F5}"/>
              </a:ext>
            </a:extLst>
          </p:cNvPr>
          <p:cNvSpPr/>
          <p:nvPr/>
        </p:nvSpPr>
        <p:spPr>
          <a:xfrm>
            <a:off x="2447256" y="3520442"/>
            <a:ext cx="1179240" cy="576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EA639B22-AE7D-C34B-8C65-D9D4BA2853E3}"/>
              </a:ext>
            </a:extLst>
          </p:cNvPr>
          <p:cNvSpPr txBox="1"/>
          <p:nvPr/>
        </p:nvSpPr>
        <p:spPr>
          <a:xfrm>
            <a:off x="648072" y="6255298"/>
            <a:ext cx="4852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Operator = ‘Aan/uit knop’</a:t>
            </a:r>
          </a:p>
        </p:txBody>
      </p:sp>
    </p:spTree>
    <p:extLst>
      <p:ext uri="{BB962C8B-B14F-4D97-AF65-F5344CB8AC3E}">
        <p14:creationId xmlns:p14="http://schemas.microsoft.com/office/powerpoint/2010/main" val="12420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66" y="45515"/>
            <a:ext cx="8482822" cy="802235"/>
          </a:xfrm>
        </p:spPr>
        <p:txBody>
          <a:bodyPr>
            <a:noAutofit/>
          </a:bodyPr>
          <a:lstStyle/>
          <a:p>
            <a:pPr algn="l"/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Negatieve regulatie </a:t>
            </a:r>
            <a:r>
              <a:rPr lang="nl-NL" sz="3600" b="1" dirty="0" err="1">
                <a:solidFill>
                  <a:srgbClr val="FF6600"/>
                </a:solidFill>
                <a:latin typeface="+mn-lt"/>
              </a:rPr>
              <a:t>Trp-operon</a:t>
            </a:r>
            <a:r>
              <a:rPr lang="nl-NL" sz="36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in </a:t>
            </a:r>
            <a:r>
              <a:rPr lang="nl-NL" sz="3600" b="1" i="1" dirty="0" smtClean="0">
                <a:solidFill>
                  <a:srgbClr val="FF6600"/>
                </a:solidFill>
                <a:latin typeface="+mn-lt"/>
              </a:rPr>
              <a:t>E. coli 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12" name="Picture 2" descr="D:\Books\Biology_Campbell_Figures\18_labeled_images\18_03aTrpOperon-L.jpg">
            <a:extLst>
              <a:ext uri="{FF2B5EF4-FFF2-40B4-BE49-F238E27FC236}">
                <a16:creationId xmlns:a16="http://schemas.microsoft.com/office/drawing/2014/main" id="{F6E00311-B980-5948-B5D6-2BF171705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7"/>
          <a:stretch/>
        </p:blipFill>
        <p:spPr bwMode="auto">
          <a:xfrm>
            <a:off x="131062" y="1485868"/>
            <a:ext cx="8829721" cy="380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al 20">
            <a:extLst>
              <a:ext uri="{FF2B5EF4-FFF2-40B4-BE49-F238E27FC236}">
                <a16:creationId xmlns:a16="http://schemas.microsoft.com/office/drawing/2014/main" id="{7F49E29E-9E01-8344-B009-0655C094587C}"/>
              </a:ext>
            </a:extLst>
          </p:cNvPr>
          <p:cNvSpPr/>
          <p:nvPr/>
        </p:nvSpPr>
        <p:spPr>
          <a:xfrm>
            <a:off x="253853" y="4203720"/>
            <a:ext cx="2545401" cy="6036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4011163B-A7BA-5A45-A1B4-0AF05BC49064}"/>
              </a:ext>
            </a:extLst>
          </p:cNvPr>
          <p:cNvSpPr/>
          <p:nvPr/>
        </p:nvSpPr>
        <p:spPr>
          <a:xfrm>
            <a:off x="3415114" y="2377543"/>
            <a:ext cx="1363956" cy="6831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4EFD6AB7-76A9-1B49-B575-5CB4986BE370}"/>
              </a:ext>
            </a:extLst>
          </p:cNvPr>
          <p:cNvSpPr txBox="1"/>
          <p:nvPr/>
        </p:nvSpPr>
        <p:spPr>
          <a:xfrm>
            <a:off x="360169" y="538857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Regulatie-gen (</a:t>
            </a:r>
            <a:r>
              <a:rPr lang="nl-NL" sz="2000" dirty="0" err="1" smtClean="0"/>
              <a:t>trpR</a:t>
            </a:r>
            <a:r>
              <a:rPr lang="nl-NL" sz="2000" dirty="0" smtClean="0"/>
              <a:t>) komt altijd (=constitutief) </a:t>
            </a:r>
            <a:r>
              <a:rPr lang="nl-NL" sz="2000" dirty="0"/>
              <a:t>tot expressie.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94E9B616-00F2-1745-914B-4607144C73A8}"/>
              </a:ext>
            </a:extLst>
          </p:cNvPr>
          <p:cNvSpPr txBox="1"/>
          <p:nvPr/>
        </p:nvSpPr>
        <p:spPr>
          <a:xfrm>
            <a:off x="347604" y="5824727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Als er </a:t>
            </a:r>
            <a:r>
              <a:rPr lang="nl-NL" sz="2000" b="1" dirty="0" smtClean="0"/>
              <a:t>geen</a:t>
            </a:r>
            <a:r>
              <a:rPr lang="nl-NL" sz="2000" dirty="0" smtClean="0"/>
              <a:t> </a:t>
            </a:r>
            <a:r>
              <a:rPr lang="nl-NL" sz="2000" dirty="0" err="1" smtClean="0"/>
              <a:t>Trp</a:t>
            </a:r>
            <a:r>
              <a:rPr lang="nl-NL" sz="2000" dirty="0" smtClean="0"/>
              <a:t> aanwezig is </a:t>
            </a:r>
            <a:r>
              <a:rPr lang="nl-NL" sz="2000" dirty="0" smtClean="0">
                <a:sym typeface="Wingdings" panose="05000000000000000000" pitchFamily="2" charset="2"/>
              </a:rPr>
              <a:t> </a:t>
            </a:r>
            <a:r>
              <a:rPr lang="nl-NL" sz="2000" dirty="0" err="1" smtClean="0">
                <a:sym typeface="Wingdings" panose="05000000000000000000" pitchFamily="2" charset="2"/>
              </a:rPr>
              <a:t>repressor</a:t>
            </a:r>
            <a:r>
              <a:rPr lang="nl-NL" sz="2000" dirty="0" smtClean="0">
                <a:sym typeface="Wingdings" panose="05000000000000000000" pitchFamily="2" charset="2"/>
              </a:rPr>
              <a:t> </a:t>
            </a:r>
            <a:r>
              <a:rPr lang="nl-NL" sz="2000" b="1" dirty="0" smtClean="0">
                <a:sym typeface="Wingdings" panose="05000000000000000000" pitchFamily="2" charset="2"/>
              </a:rPr>
              <a:t>in</a:t>
            </a:r>
            <a:r>
              <a:rPr lang="nl-NL" sz="2000" b="1" dirty="0" smtClean="0"/>
              <a:t>actief</a:t>
            </a:r>
            <a:r>
              <a:rPr lang="nl-NL" sz="2000" dirty="0" smtClean="0"/>
              <a:t>, </a:t>
            </a:r>
            <a:r>
              <a:rPr lang="nl-NL" sz="2000" dirty="0"/>
              <a:t>kan niet binden aan de </a:t>
            </a:r>
            <a:r>
              <a:rPr lang="nl-NL" sz="2000" dirty="0" smtClean="0"/>
              <a:t>operator </a:t>
            </a:r>
            <a:r>
              <a:rPr lang="nl-NL" sz="2000" dirty="0" smtClean="0">
                <a:sym typeface="Wingdings" pitchFamily="2" charset="2"/>
              </a:rPr>
              <a:t> </a:t>
            </a:r>
            <a:r>
              <a:rPr lang="nl-NL" sz="2000" dirty="0"/>
              <a:t>er vindt </a:t>
            </a:r>
            <a:r>
              <a:rPr lang="nl-NL" sz="2000" b="1" dirty="0" smtClean="0"/>
              <a:t>wel</a:t>
            </a:r>
            <a:r>
              <a:rPr lang="nl-NL" sz="2000" dirty="0" smtClean="0"/>
              <a:t> transcriptie plaats </a:t>
            </a:r>
            <a:r>
              <a:rPr lang="nl-NL" sz="2000" dirty="0" smtClean="0">
                <a:sym typeface="Wingdings" panose="05000000000000000000" pitchFamily="2" charset="2"/>
              </a:rPr>
              <a:t> </a:t>
            </a:r>
            <a:r>
              <a:rPr lang="nl-NL" sz="2000" dirty="0" err="1" smtClean="0">
                <a:sym typeface="Wingdings" panose="05000000000000000000" pitchFamily="2" charset="2"/>
              </a:rPr>
              <a:t>Trp</a:t>
            </a:r>
            <a:r>
              <a:rPr lang="nl-NL" sz="2000" dirty="0" smtClean="0">
                <a:sym typeface="Wingdings" panose="05000000000000000000" pitchFamily="2" charset="2"/>
              </a:rPr>
              <a:t> genen staan ‘aan’</a:t>
            </a:r>
            <a:endParaRPr lang="nl-NL" sz="2000" dirty="0"/>
          </a:p>
        </p:txBody>
      </p:sp>
      <p:sp>
        <p:nvSpPr>
          <p:cNvPr id="4" name="Tekstvak 3"/>
          <p:cNvSpPr txBox="1"/>
          <p:nvPr/>
        </p:nvSpPr>
        <p:spPr>
          <a:xfrm>
            <a:off x="360169" y="695097"/>
            <a:ext cx="5713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Situatie 1: Er is </a:t>
            </a:r>
            <a:r>
              <a:rPr lang="nl-NL" sz="2000" u="sng" dirty="0" smtClean="0"/>
              <a:t>geen</a:t>
            </a:r>
            <a:r>
              <a:rPr lang="nl-NL" sz="2000" dirty="0" smtClean="0"/>
              <a:t> tryptofaan aanwezig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95873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4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Books\Biology_Campbell_Figures\18_labeled_images\18_03bTrpOperon-L.jpg">
            <a:extLst>
              <a:ext uri="{FF2B5EF4-FFF2-40B4-BE49-F238E27FC236}">
                <a16:creationId xmlns:a16="http://schemas.microsoft.com/office/drawing/2014/main" id="{8FDC3D9E-337C-4F41-BC25-582606716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0"/>
          <a:stretch/>
        </p:blipFill>
        <p:spPr bwMode="auto">
          <a:xfrm>
            <a:off x="1761423" y="2394509"/>
            <a:ext cx="5152315" cy="307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AC69686-B85E-5C49-AA9A-B0B8A70E01CD}"/>
              </a:ext>
            </a:extLst>
          </p:cNvPr>
          <p:cNvSpPr txBox="1">
            <a:spLocks/>
          </p:cNvSpPr>
          <p:nvPr/>
        </p:nvSpPr>
        <p:spPr>
          <a:xfrm>
            <a:off x="343956" y="106150"/>
            <a:ext cx="8457144" cy="79669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Negatieve regulatie </a:t>
            </a:r>
            <a:r>
              <a:rPr lang="nl-NL" sz="3600" b="1" dirty="0" err="1">
                <a:solidFill>
                  <a:srgbClr val="FF6600"/>
                </a:solidFill>
                <a:latin typeface="+mn-lt"/>
              </a:rPr>
              <a:t>Trp-operon</a:t>
            </a:r>
            <a:r>
              <a:rPr lang="nl-NL" sz="3600" b="1" dirty="0">
                <a:solidFill>
                  <a:srgbClr val="FF6600"/>
                </a:solidFill>
                <a:latin typeface="+mn-lt"/>
              </a:rPr>
              <a:t> in </a:t>
            </a:r>
            <a:r>
              <a:rPr lang="nl-NL" sz="3600" b="1" i="1" dirty="0" smtClean="0">
                <a:solidFill>
                  <a:srgbClr val="FF6600"/>
                </a:solidFill>
                <a:latin typeface="+mn-lt"/>
              </a:rPr>
              <a:t>E. coli 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B5A8288-AAFE-B740-959A-79F49FE4FF55}"/>
              </a:ext>
            </a:extLst>
          </p:cNvPr>
          <p:cNvSpPr txBox="1"/>
          <p:nvPr/>
        </p:nvSpPr>
        <p:spPr>
          <a:xfrm>
            <a:off x="343956" y="1223300"/>
            <a:ext cx="8736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Als er </a:t>
            </a:r>
            <a:r>
              <a:rPr lang="nl-NL" sz="2000" b="1" dirty="0" smtClean="0"/>
              <a:t>wel</a:t>
            </a:r>
            <a:r>
              <a:rPr lang="nl-NL" sz="2000" dirty="0" smtClean="0"/>
              <a:t> tryptofaan (</a:t>
            </a:r>
            <a:r>
              <a:rPr lang="nl-NL" sz="2000" b="1" dirty="0" smtClean="0"/>
              <a:t>co-</a:t>
            </a:r>
            <a:r>
              <a:rPr lang="nl-NL" sz="2000" b="1" dirty="0" err="1" smtClean="0"/>
              <a:t>repressor</a:t>
            </a:r>
            <a:r>
              <a:rPr lang="nl-NL" sz="2000" dirty="0" smtClean="0"/>
              <a:t>) aanwezig is </a:t>
            </a:r>
            <a:r>
              <a:rPr lang="nl-NL" sz="2000" dirty="0" smtClean="0">
                <a:sym typeface="Wingdings" panose="05000000000000000000" pitchFamily="2" charset="2"/>
              </a:rPr>
              <a:t> tryptofaan bindt aan de </a:t>
            </a:r>
            <a:r>
              <a:rPr lang="nl-NL" sz="2000" dirty="0" err="1" smtClean="0">
                <a:sym typeface="Wingdings" panose="05000000000000000000" pitchFamily="2" charset="2"/>
              </a:rPr>
              <a:t>repressor</a:t>
            </a:r>
            <a:r>
              <a:rPr lang="nl-NL" sz="2000" dirty="0" smtClean="0">
                <a:sym typeface="Wingdings" panose="05000000000000000000" pitchFamily="2" charset="2"/>
              </a:rPr>
              <a:t>, die daardoor van vorm verandert  </a:t>
            </a:r>
            <a:r>
              <a:rPr lang="nl-NL" sz="2000" dirty="0" err="1" smtClean="0">
                <a:sym typeface="Wingdings" panose="05000000000000000000" pitchFamily="2" charset="2"/>
              </a:rPr>
              <a:t>Repressor</a:t>
            </a:r>
            <a:r>
              <a:rPr lang="nl-NL" sz="2000" dirty="0" smtClean="0">
                <a:sym typeface="Wingdings" panose="05000000000000000000" pitchFamily="2" charset="2"/>
              </a:rPr>
              <a:t> </a:t>
            </a:r>
            <a:r>
              <a:rPr lang="nl-NL" sz="2000" b="1" dirty="0" smtClean="0">
                <a:sym typeface="Wingdings" panose="05000000000000000000" pitchFamily="2" charset="2"/>
              </a:rPr>
              <a:t>actief</a:t>
            </a:r>
            <a:r>
              <a:rPr lang="nl-NL" sz="2000" dirty="0" smtClean="0">
                <a:sym typeface="Wingdings" panose="05000000000000000000" pitchFamily="2" charset="2"/>
              </a:rPr>
              <a:t>, </a:t>
            </a:r>
            <a:r>
              <a:rPr lang="nl-NL" sz="2000" dirty="0" smtClean="0"/>
              <a:t>en bindt </a:t>
            </a:r>
            <a:r>
              <a:rPr lang="nl-NL" sz="2000" b="1" dirty="0" smtClean="0"/>
              <a:t>wel </a:t>
            </a:r>
            <a:r>
              <a:rPr lang="nl-NL" sz="2000" dirty="0" smtClean="0"/>
              <a:t>aan </a:t>
            </a:r>
            <a:r>
              <a:rPr lang="nl-NL" sz="2000" dirty="0"/>
              <a:t>de </a:t>
            </a:r>
            <a:r>
              <a:rPr lang="nl-NL" sz="2000" dirty="0" smtClean="0"/>
              <a:t>operator</a:t>
            </a:r>
            <a:r>
              <a:rPr lang="nl-NL" sz="2000" dirty="0"/>
              <a:t> </a:t>
            </a:r>
            <a:r>
              <a:rPr lang="nl-NL" sz="2000" dirty="0" smtClean="0">
                <a:sym typeface="Wingdings" pitchFamily="2" charset="2"/>
              </a:rPr>
              <a:t> </a:t>
            </a:r>
            <a:r>
              <a:rPr lang="nl-NL" sz="2000" b="1" dirty="0" smtClean="0">
                <a:sym typeface="Wingdings" pitchFamily="2" charset="2"/>
              </a:rPr>
              <a:t>G</a:t>
            </a:r>
            <a:r>
              <a:rPr lang="nl-NL" sz="2000" b="1" dirty="0" smtClean="0"/>
              <a:t>een</a:t>
            </a:r>
            <a:r>
              <a:rPr lang="nl-NL" sz="2000" dirty="0" smtClean="0"/>
              <a:t> </a:t>
            </a:r>
            <a:r>
              <a:rPr lang="nl-NL" sz="2000" dirty="0"/>
              <a:t>transcriptie </a:t>
            </a:r>
            <a:r>
              <a:rPr lang="nl-NL" sz="2000" dirty="0" err="1" smtClean="0"/>
              <a:t>trp</a:t>
            </a:r>
            <a:r>
              <a:rPr lang="nl-NL" sz="2000" dirty="0" smtClean="0"/>
              <a:t>-genen (</a:t>
            </a:r>
            <a:r>
              <a:rPr lang="nl-NL" sz="2000" dirty="0" err="1" smtClean="0"/>
              <a:t>trp</a:t>
            </a:r>
            <a:r>
              <a:rPr lang="nl-NL" sz="2000" dirty="0" smtClean="0"/>
              <a:t> genen staan ‘uit’)</a:t>
            </a:r>
            <a:endParaRPr lang="nl-NL" sz="2000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EE83E15-F719-134D-8765-108A726B5677}"/>
              </a:ext>
            </a:extLst>
          </p:cNvPr>
          <p:cNvSpPr txBox="1"/>
          <p:nvPr/>
        </p:nvSpPr>
        <p:spPr>
          <a:xfrm>
            <a:off x="606328" y="5744855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Binding van de </a:t>
            </a:r>
            <a:r>
              <a:rPr lang="nl-NL" sz="2000" dirty="0" err="1"/>
              <a:t>repressor</a:t>
            </a:r>
            <a:r>
              <a:rPr lang="nl-NL" sz="2000" dirty="0"/>
              <a:t> aan de operator is </a:t>
            </a:r>
            <a:r>
              <a:rPr lang="nl-NL" sz="2000" b="1" dirty="0"/>
              <a:t>reversibel.</a:t>
            </a:r>
            <a:endParaRPr lang="nl-NL" sz="2000" dirty="0"/>
          </a:p>
        </p:txBody>
      </p:sp>
      <p:sp>
        <p:nvSpPr>
          <p:cNvPr id="5" name="Tekstvak 4">
            <a:hlinkClick r:id="rId4"/>
            <a:extLst>
              <a:ext uri="{FF2B5EF4-FFF2-40B4-BE49-F238E27FC236}">
                <a16:creationId xmlns:a16="http://schemas.microsoft.com/office/drawing/2014/main" id="{C6B959A1-0DD3-0946-8D8A-925A0D6928A2}"/>
              </a:ext>
            </a:extLst>
          </p:cNvPr>
          <p:cNvSpPr txBox="1"/>
          <p:nvPr/>
        </p:nvSpPr>
        <p:spPr>
          <a:xfrm>
            <a:off x="607050" y="616907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70C0"/>
                </a:solidFill>
              </a:rPr>
              <a:t>Filmpje: </a:t>
            </a:r>
            <a:r>
              <a:rPr lang="nl-NL" sz="2000" dirty="0" err="1">
                <a:solidFill>
                  <a:srgbClr val="0070C0"/>
                </a:solidFill>
              </a:rPr>
              <a:t>Trp-operon</a:t>
            </a:r>
            <a:r>
              <a:rPr lang="nl-NL" sz="2000" dirty="0">
                <a:solidFill>
                  <a:srgbClr val="0070C0"/>
                </a:solidFill>
              </a:rPr>
              <a:t>  (kijk t/m 2:10)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343956" y="750771"/>
            <a:ext cx="5713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Situatie 2: Er is </a:t>
            </a:r>
            <a:r>
              <a:rPr lang="nl-NL" sz="2000" u="sng" dirty="0" smtClean="0"/>
              <a:t>wel</a:t>
            </a:r>
            <a:r>
              <a:rPr lang="nl-NL" sz="2000" dirty="0" smtClean="0"/>
              <a:t> tryptofaan aanwezig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4972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4DF52CD1518440A9410417543192CF" ma:contentTypeVersion="13" ma:contentTypeDescription="Een nieuw document maken." ma:contentTypeScope="" ma:versionID="6623810828cf40610afd7850fef94593">
  <xsd:schema xmlns:xsd="http://www.w3.org/2001/XMLSchema" xmlns:xs="http://www.w3.org/2001/XMLSchema" xmlns:p="http://schemas.microsoft.com/office/2006/metadata/properties" xmlns:ns3="d665bda0-32f6-4388-bc96-c7f43a2006b3" xmlns:ns4="41d31240-3f9b-4160-aa9d-7e114304e6cc" targetNamespace="http://schemas.microsoft.com/office/2006/metadata/properties" ma:root="true" ma:fieldsID="d13282a2caa9bf1d53a00b792cf11d15" ns3:_="" ns4:_="">
    <xsd:import namespace="d665bda0-32f6-4388-bc96-c7f43a2006b3"/>
    <xsd:import namespace="41d31240-3f9b-4160-aa9d-7e114304e6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bda0-32f6-4388-bc96-c7f43a200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31240-3f9b-4160-aa9d-7e114304e6c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C7D85F-9E2A-4C24-9620-E5BEBF450D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40D692-9F8F-4125-A1BD-68D9481723BB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1d31240-3f9b-4160-aa9d-7e114304e6cc"/>
    <ds:schemaRef ds:uri="d665bda0-32f6-4388-bc96-c7f43a2006b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9D57191-A10A-4B75-BC5A-2E1208928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65bda0-32f6-4388-bc96-c7f43a2006b3"/>
    <ds:schemaRef ds:uri="41d31240-3f9b-4160-aa9d-7e114304e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13946</TotalTime>
  <Words>2608</Words>
  <Application>Microsoft Office PowerPoint</Application>
  <PresentationFormat>Diavoorstelling (4:3)</PresentationFormat>
  <Paragraphs>315</Paragraphs>
  <Slides>29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Wingdings</vt:lpstr>
      <vt:lpstr>Kantoorthema</vt:lpstr>
      <vt:lpstr>Biologie 3 – les 6</vt:lpstr>
      <vt:lpstr>Lesmateriaal</vt:lpstr>
      <vt:lpstr>Leerdoelen Hoofdstuk 18 §18.1 t/m §18.3</vt:lpstr>
      <vt:lpstr>PowerPoint-presentatie</vt:lpstr>
      <vt:lpstr>PowerPoint-presentatie</vt:lpstr>
      <vt:lpstr>PowerPoint-presentatie</vt:lpstr>
      <vt:lpstr>PowerPoint-presentatie</vt:lpstr>
      <vt:lpstr>Negatieve regulatie Trp-operon in E. coli </vt:lpstr>
      <vt:lpstr>PowerPoint-presentatie</vt:lpstr>
      <vt:lpstr>PowerPoint-presentatie</vt:lpstr>
      <vt:lpstr>PowerPoint-presentatie</vt:lpstr>
      <vt:lpstr>Negatieve regulatie Lac-operon:  Lac-genen betrokken bij de afbraak van lactose, o.a. lacZ</vt:lpstr>
      <vt:lpstr>Negatieve regulatie Lac-operon in E coli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Vragen</vt:lpstr>
      <vt:lpstr>Vragen</vt:lpstr>
      <vt:lpstr>PowerPoint-presentatie</vt:lpstr>
      <vt:lpstr>PowerPoint-presentatie</vt:lpstr>
      <vt:lpstr>PowerPoint-presentatie</vt:lpstr>
      <vt:lpstr>PowerPoint-presentatie</vt:lpstr>
      <vt:lpstr>§18.2 Regulatie van genexpressie in eukaryoten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Biologie 3 – les 2</dc:title>
  <dc:creator>PETER BUMA</dc:creator>
  <cp:lastModifiedBy>Pool WA, Wietske</cp:lastModifiedBy>
  <cp:revision>218</cp:revision>
  <dcterms:created xsi:type="dcterms:W3CDTF">2019-01-24T11:02:25Z</dcterms:created>
  <dcterms:modified xsi:type="dcterms:W3CDTF">2021-03-04T11:27:40Z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0x010100FD4DF52CD1518440A9410417543192CF</vt:lpwstr>
  </property>
</Properties>
</file>