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sldIdLst>
    <p:sldId id="259" r:id="rId5"/>
    <p:sldId id="546" r:id="rId6"/>
    <p:sldId id="644" r:id="rId7"/>
    <p:sldId id="565" r:id="rId8"/>
    <p:sldId id="645" r:id="rId9"/>
    <p:sldId id="569" r:id="rId10"/>
    <p:sldId id="570" r:id="rId11"/>
    <p:sldId id="639" r:id="rId12"/>
    <p:sldId id="547" r:id="rId13"/>
    <p:sldId id="611" r:id="rId14"/>
    <p:sldId id="657" r:id="rId15"/>
    <p:sldId id="549" r:id="rId16"/>
    <p:sldId id="640" r:id="rId17"/>
    <p:sldId id="616" r:id="rId18"/>
    <p:sldId id="617" r:id="rId19"/>
    <p:sldId id="618" r:id="rId20"/>
    <p:sldId id="641" r:id="rId21"/>
    <p:sldId id="557" r:id="rId22"/>
    <p:sldId id="620" r:id="rId23"/>
    <p:sldId id="621" r:id="rId24"/>
    <p:sldId id="575" r:id="rId25"/>
    <p:sldId id="658" r:id="rId26"/>
    <p:sldId id="650" r:id="rId27"/>
    <p:sldId id="651" r:id="rId28"/>
    <p:sldId id="652" r:id="rId29"/>
    <p:sldId id="653" r:id="rId30"/>
    <p:sldId id="654" r:id="rId31"/>
    <p:sldId id="655" r:id="rId32"/>
    <p:sldId id="65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0129" autoAdjust="0"/>
  </p:normalViewPr>
  <p:slideViewPr>
    <p:cSldViewPr snapToGrid="0">
      <p:cViewPr varScale="1">
        <p:scale>
          <a:sx n="102" d="100"/>
          <a:sy n="102" d="100"/>
        </p:scale>
        <p:origin x="18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E93E5-E9BC-49F9-A94E-E91E68E23AA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EFC8E-3A82-48C6-B6C4-BE76ED8641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3594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22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9759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https://www.youtube.com/watch?v=MIfDx417SDs  (</a:t>
            </a:r>
            <a:r>
              <a:rPr lang="en-US" dirty="0" err="1" smtClean="0"/>
              <a:t>lengte</a:t>
            </a:r>
            <a:r>
              <a:rPr lang="en-US" dirty="0" smtClean="0"/>
              <a:t> 4:26)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25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197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550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Gist: een van de weinige </a:t>
            </a:r>
            <a:r>
              <a:rPr lang="nl-NL" dirty="0" err="1" smtClean="0"/>
              <a:t>eukaryote</a:t>
            </a:r>
            <a:r>
              <a:rPr lang="nl-NL" dirty="0" smtClean="0"/>
              <a:t> organismen met </a:t>
            </a:r>
            <a:r>
              <a:rPr lang="nl-NL" dirty="0" err="1" smtClean="0"/>
              <a:t>plasmides</a:t>
            </a:r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C1889-EF8D-43E8-A8A6-F79083345BFB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968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C1889-EF8D-43E8-A8A6-F79083345BFB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0203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C1889-EF8D-43E8-A8A6-F79083345BFB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170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>
                <a:solidFill>
                  <a:srgbClr val="376092"/>
                </a:solidFill>
              </a:rPr>
              <a:t>A)  het warmtestabiel is en dus de 92°C stap kan weerstaan (rood)</a:t>
            </a:r>
          </a:p>
          <a:p>
            <a:pPr marL="0" indent="0">
              <a:buNone/>
            </a:pPr>
            <a:endParaRPr lang="nl-NL" sz="1200" dirty="0">
              <a:solidFill>
                <a:srgbClr val="37609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45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200" dirty="0" err="1" smtClean="0">
                <a:solidFill>
                  <a:srgbClr val="376092"/>
                </a:solidFill>
              </a:rPr>
              <a:t>BEen</a:t>
            </a:r>
            <a:r>
              <a:rPr lang="nl-NL" sz="1200" dirty="0" smtClean="0">
                <a:solidFill>
                  <a:srgbClr val="376092"/>
                </a:solidFill>
              </a:rPr>
              <a:t> gen bevat soms slecht 1 miljoenste deel van het DNA van de cel</a:t>
            </a:r>
            <a:endParaRPr lang="nl-NL" sz="1200" dirty="0">
              <a:solidFill>
                <a:srgbClr val="37609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11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8235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>
                <a:solidFill>
                  <a:srgbClr val="376092"/>
                </a:solidFill>
              </a:rPr>
              <a:t>D) Restrictie-enzym</a:t>
            </a:r>
            <a:endParaRPr lang="nl-NL" sz="1200" dirty="0">
              <a:solidFill>
                <a:srgbClr val="37609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8646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>
                <a:solidFill>
                  <a:srgbClr val="376092"/>
                </a:solidFill>
              </a:rPr>
              <a:t>D) BLAUW</a:t>
            </a:r>
            <a:endParaRPr lang="nl-NL" sz="1200" dirty="0">
              <a:solidFill>
                <a:srgbClr val="37609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308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>
                <a:solidFill>
                  <a:srgbClr val="376092"/>
                </a:solidFill>
              </a:rPr>
              <a:t>B) De DNA sequentie van de uiteindes van het te amplificeren DNA moet bekend zijn.</a:t>
            </a:r>
          </a:p>
          <a:p>
            <a:pPr marL="0" indent="0">
              <a:buNone/>
            </a:pPr>
            <a:r>
              <a:rPr lang="nl-NL" sz="1200" dirty="0" smtClean="0">
                <a:solidFill>
                  <a:srgbClr val="376092"/>
                </a:solidFill>
              </a:rPr>
              <a:t>(groen)</a:t>
            </a:r>
            <a:endParaRPr lang="nl-NL" sz="1200" dirty="0">
              <a:solidFill>
                <a:srgbClr val="37609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181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0513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Reproduction of a recombinant plasmid in a bacterial cell results in cloning of the plasmid including the foreign DNA</a:t>
            </a:r>
          </a:p>
          <a:p>
            <a:r>
              <a:rPr lang="en-US" dirty="0" smtClean="0"/>
              <a:t>This results in the production of multiple copies of a single gene</a:t>
            </a:r>
          </a:p>
          <a:p>
            <a:r>
              <a:rPr lang="en-US" dirty="0" smtClean="0"/>
              <a:t>The production of multiple copies of a single gene is a type of DNA cloning called gene cloning</a:t>
            </a:r>
          </a:p>
          <a:p>
            <a:endParaRPr lang="en-US" dirty="0" smtClean="0"/>
          </a:p>
          <a:p>
            <a:r>
              <a:rPr lang="en-US" dirty="0" smtClean="0"/>
              <a:t>Dolly: cytoplasmic donor </a:t>
            </a:r>
            <a:r>
              <a:rPr lang="en-US" dirty="0" err="1" smtClean="0"/>
              <a:t>waaruit</a:t>
            </a:r>
            <a:r>
              <a:rPr lang="en-US" dirty="0" smtClean="0"/>
              <a:t> de kern (DNA) is </a:t>
            </a:r>
            <a:r>
              <a:rPr lang="en-US" dirty="0" err="1" smtClean="0"/>
              <a:t>gehaald</a:t>
            </a:r>
            <a:r>
              <a:rPr lang="en-US" dirty="0" smtClean="0"/>
              <a:t> + de kern </a:t>
            </a:r>
            <a:r>
              <a:rPr lang="en-US" dirty="0" err="1" smtClean="0"/>
              <a:t>uit</a:t>
            </a:r>
            <a:r>
              <a:rPr lang="en-US" dirty="0" smtClean="0"/>
              <a:t> de </a:t>
            </a:r>
            <a:r>
              <a:rPr lang="en-US" dirty="0" err="1" smtClean="0"/>
              <a:t>borstcellen</a:t>
            </a:r>
            <a:r>
              <a:rPr lang="en-US" dirty="0" smtClean="0"/>
              <a:t> van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kloneren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schaap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schaaltje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fuseren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Opgroeien</a:t>
            </a:r>
            <a:r>
              <a:rPr lang="en-US" baseline="0" dirty="0" smtClean="0"/>
              <a:t> tot blastocyst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plaatsen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ooi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draagmoeder</a:t>
            </a:r>
            <a:r>
              <a:rPr lang="en-US" baseline="0" dirty="0" smtClean="0"/>
              <a:t>).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5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C1889-EF8D-43E8-A8A6-F79083345BFB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754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Waarom </a:t>
            </a:r>
            <a:r>
              <a:rPr lang="nl-NL" dirty="0" err="1" smtClean="0"/>
              <a:t>cloneren</a:t>
            </a:r>
            <a:r>
              <a:rPr lang="nl-NL" dirty="0" smtClean="0"/>
              <a:t>?</a:t>
            </a:r>
          </a:p>
          <a:p>
            <a:r>
              <a:rPr lang="nl-NL" dirty="0" smtClean="0"/>
              <a:t>Kolonie bacteriën is eigenlijk groep klonen.</a:t>
            </a:r>
          </a:p>
          <a:p>
            <a:r>
              <a:rPr lang="nl-NL" dirty="0" smtClean="0"/>
              <a:t>Kloneren van genen.</a:t>
            </a:r>
          </a:p>
          <a:p>
            <a:r>
              <a:rPr lang="nl-NL" dirty="0" smtClean="0"/>
              <a:t>Kloneren van de bacteriën leidt tot kloneren van het gen</a:t>
            </a:r>
          </a:p>
          <a:p>
            <a:r>
              <a:rPr lang="nl-NL" dirty="0" smtClean="0"/>
              <a:t>Hoe isoleer je dat ene gen? Zie later.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https://www.youtube.com/watch?v=iQsu3Kz9NYo  (3:55)</a:t>
            </a:r>
          </a:p>
          <a:p>
            <a:endParaRPr lang="nl-NL" dirty="0" smtClean="0"/>
          </a:p>
          <a:p>
            <a:r>
              <a:rPr lang="nl-NL" dirty="0" smtClean="0"/>
              <a:t>Fossielen, 1 cel uit een embryo, virussen in bloedcellen (HIV) die anders moeilijk aan te tonen zijn.</a:t>
            </a:r>
          </a:p>
          <a:p>
            <a:r>
              <a:rPr lang="nl-NL" dirty="0" smtClean="0"/>
              <a:t>Sierraden met DNA van Elvis Presley </a:t>
            </a:r>
            <a:r>
              <a:rPr lang="nl-NL" dirty="0" err="1" smtClean="0"/>
              <a:t>Marillyn</a:t>
            </a:r>
            <a:r>
              <a:rPr lang="nl-NL" baseline="0" dirty="0" smtClean="0"/>
              <a:t> Monroe, </a:t>
            </a:r>
            <a:r>
              <a:rPr lang="nl-NL" baseline="0" dirty="0" err="1" smtClean="0"/>
              <a:t>Extraterrestrial</a:t>
            </a:r>
            <a:r>
              <a:rPr lang="nl-NL" baseline="0" dirty="0" smtClean="0"/>
              <a:t> life?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945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6672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292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8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1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1B07-A4D4-445B-8921-71275A8E045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w.a.pool@pl.hanze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Qsu3Kz9NY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MIfDx417SD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6503" y="0"/>
            <a:ext cx="7772400" cy="1121569"/>
          </a:xfrm>
        </p:spPr>
        <p:txBody>
          <a:bodyPr/>
          <a:lstStyle/>
          <a:p>
            <a:r>
              <a:rPr lang="nl-NL" b="1" dirty="0">
                <a:solidFill>
                  <a:srgbClr val="FF6600"/>
                </a:solidFill>
                <a:latin typeface="+mn-lt"/>
              </a:rPr>
              <a:t>Biologie </a:t>
            </a:r>
            <a:r>
              <a:rPr lang="nl-NL" b="1" dirty="0" smtClean="0">
                <a:solidFill>
                  <a:srgbClr val="FF6600"/>
                </a:solidFill>
                <a:latin typeface="+mn-lt"/>
              </a:rPr>
              <a:t>3 – les 8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53703" y="5675268"/>
            <a:ext cx="6858000" cy="991393"/>
          </a:xfrm>
        </p:spPr>
        <p:txBody>
          <a:bodyPr>
            <a:normAutofit/>
          </a:bodyPr>
          <a:lstStyle/>
          <a:p>
            <a:r>
              <a:rPr lang="nl-NL" dirty="0"/>
              <a:t>Wietske </a:t>
            </a:r>
            <a:r>
              <a:rPr lang="nl-NL" dirty="0" smtClean="0"/>
              <a:t>Pool (POWE)</a:t>
            </a:r>
            <a:endParaRPr lang="nl-NL" dirty="0"/>
          </a:p>
          <a:p>
            <a:r>
              <a:rPr lang="nl-NL" dirty="0" smtClean="0">
                <a:hlinkClick r:id="rId2"/>
              </a:rPr>
              <a:t>w.a.pool@pl.hanze.nl</a:t>
            </a:r>
            <a:endParaRPr lang="nl-N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3A3EE2-B58D-3B47-80E2-17523B50B842}"/>
              </a:ext>
            </a:extLst>
          </p:cNvPr>
          <p:cNvSpPr txBox="1">
            <a:spLocks/>
          </p:cNvSpPr>
          <p:nvPr/>
        </p:nvSpPr>
        <p:spPr>
          <a:xfrm>
            <a:off x="667940" y="1112097"/>
            <a:ext cx="7772400" cy="61642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000" b="1" dirty="0" smtClean="0">
                <a:latin typeface="+mn-lt"/>
              </a:rPr>
              <a:t>Hoofdstuk 19 (deel 1) - DNA Technology</a:t>
            </a:r>
            <a:endParaRPr lang="nl-NL" sz="3000" b="1" dirty="0">
              <a:latin typeface="+mn-lt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b="2449"/>
          <a:stretch/>
        </p:blipFill>
        <p:spPr>
          <a:xfrm>
            <a:off x="1761188" y="1901539"/>
            <a:ext cx="5443030" cy="34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:\Documents\Biology_Campbell_Figures\19_unlabeled_images\19_09GeneCloningMethod-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1" r="19823"/>
          <a:stretch>
            <a:fillRect/>
          </a:stretch>
        </p:blipFill>
        <p:spPr bwMode="auto">
          <a:xfrm>
            <a:off x="263370" y="1211858"/>
            <a:ext cx="3136901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28533" y="1284883"/>
            <a:ext cx="8120063" cy="1299051"/>
            <a:chOff x="611560" y="1500188"/>
            <a:chExt cx="8120327" cy="1298998"/>
          </a:xfrm>
        </p:grpSpPr>
        <p:sp>
          <p:nvSpPr>
            <p:cNvPr id="6" name="Rectangle 1026"/>
            <p:cNvSpPr txBox="1">
              <a:spLocks noChangeArrowheads="1"/>
            </p:cNvSpPr>
            <p:nvPr/>
          </p:nvSpPr>
          <p:spPr bwMode="auto">
            <a:xfrm>
              <a:off x="3743800" y="1773227"/>
              <a:ext cx="4284801" cy="576239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nl-NL" sz="2100" b="1" kern="0" baseline="0" dirty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Selectie </a:t>
              </a:r>
              <a:r>
                <a:rPr lang="nl-NL" sz="2100" b="1" kern="0" baseline="0" dirty="0" smtClean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en amplificatie van </a:t>
              </a:r>
              <a:r>
                <a:rPr lang="nl-NL" sz="2100" b="1" kern="0" baseline="0" dirty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DNA</a:t>
              </a:r>
            </a:p>
          </p:txBody>
        </p:sp>
        <p:sp>
          <p:nvSpPr>
            <p:cNvPr id="7" name="Oval 1"/>
            <p:cNvSpPr>
              <a:spLocks noChangeArrowheads="1"/>
            </p:cNvSpPr>
            <p:nvPr/>
          </p:nvSpPr>
          <p:spPr bwMode="auto">
            <a:xfrm>
              <a:off x="611560" y="1500188"/>
              <a:ext cx="2304452" cy="92728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nl-NL" altLang="nl-NL" sz="210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  <p:cxnSp>
          <p:nvCxnSpPr>
            <p:cNvPr id="8" name="Straight Connector 3"/>
            <p:cNvCxnSpPr>
              <a:cxnSpLocks noChangeShapeType="1"/>
            </p:cNvCxnSpPr>
            <p:nvPr/>
          </p:nvCxnSpPr>
          <p:spPr bwMode="auto">
            <a:xfrm flipV="1">
              <a:off x="2916012" y="1963831"/>
              <a:ext cx="647876" cy="2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Rectangle 8"/>
            <p:cNvSpPr/>
            <p:nvPr/>
          </p:nvSpPr>
          <p:spPr>
            <a:xfrm>
              <a:off x="3746975" y="2060552"/>
              <a:ext cx="4984912" cy="73863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nl-NL" sz="2100" kern="0" baseline="0" dirty="0" smtClean="0">
                  <a:solidFill>
                    <a:schemeClr val="accent1">
                      <a:lumMod val="75000"/>
                    </a:schemeClr>
                  </a:solidFill>
                  <a:ea typeface="ＭＳ Ｐゴシック" pitchFamily="-96" charset="-128"/>
                </a:rPr>
                <a:t>DNA van interesse </a:t>
              </a:r>
              <a:r>
                <a:rPr lang="nl-NL" sz="2100" kern="0" baseline="0" dirty="0">
                  <a:solidFill>
                    <a:schemeClr val="accent1">
                      <a:lumMod val="75000"/>
                    </a:schemeClr>
                  </a:solidFill>
                  <a:ea typeface="ＭＳ Ｐゴシック" pitchFamily="-96" charset="-128"/>
                </a:rPr>
                <a:t>wordt </a:t>
              </a:r>
              <a:r>
                <a:rPr lang="nl-NL" sz="2100" kern="0" baseline="0" dirty="0" smtClean="0">
                  <a:solidFill>
                    <a:schemeClr val="accent1">
                      <a:lumMod val="75000"/>
                    </a:schemeClr>
                  </a:solidFill>
                  <a:ea typeface="ＭＳ Ｐゴシック" pitchFamily="-96" charset="-128"/>
                </a:rPr>
                <a:t>geamplificeerd </a:t>
              </a:r>
              <a:r>
                <a:rPr lang="nl-NL" sz="2100" kern="0" dirty="0" err="1" smtClean="0">
                  <a:solidFill>
                    <a:schemeClr val="accent1">
                      <a:lumMod val="75000"/>
                    </a:schemeClr>
                  </a:solidFill>
                  <a:ea typeface="ＭＳ Ｐゴシック" pitchFamily="-96" charset="-128"/>
                </a:rPr>
                <a:t>m.b.v</a:t>
              </a:r>
              <a:r>
                <a:rPr lang="nl-NL" sz="2100" kern="0" dirty="0" smtClean="0">
                  <a:solidFill>
                    <a:schemeClr val="accent1">
                      <a:lumMod val="75000"/>
                    </a:schemeClr>
                  </a:solidFill>
                  <a:ea typeface="ＭＳ Ｐゴシック" pitchFamily="-96" charset="-128"/>
                </a:rPr>
                <a:t> PCR en specifieke</a:t>
              </a:r>
              <a:r>
                <a:rPr lang="nl-NL" sz="2100" kern="0" baseline="0" dirty="0" smtClean="0">
                  <a:solidFill>
                    <a:schemeClr val="accent1">
                      <a:lumMod val="75000"/>
                    </a:schemeClr>
                  </a:solidFill>
                  <a:ea typeface="ＭＳ Ｐゴシック" pitchFamily="-96" charset="-128"/>
                </a:rPr>
                <a:t> primers</a:t>
              </a:r>
              <a:endParaRPr lang="nl-NL" sz="2100" kern="0" baseline="0" dirty="0">
                <a:solidFill>
                  <a:schemeClr val="accent1">
                    <a:lumMod val="75000"/>
                  </a:schemeClr>
                </a:solidFill>
                <a:ea typeface="ＭＳ Ｐゴシック" pitchFamily="-96" charset="-128"/>
              </a:endParaRP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371446" y="4005858"/>
            <a:ext cx="7316787" cy="1046162"/>
            <a:chOff x="927839" y="1544368"/>
            <a:chExt cx="7316569" cy="1045972"/>
          </a:xfrm>
        </p:grpSpPr>
        <p:sp>
          <p:nvSpPr>
            <p:cNvPr id="11" name="Rectangle 1026"/>
            <p:cNvSpPr txBox="1">
              <a:spLocks noChangeArrowheads="1"/>
            </p:cNvSpPr>
            <p:nvPr/>
          </p:nvSpPr>
          <p:spPr bwMode="auto">
            <a:xfrm>
              <a:off x="3621746" y="1679283"/>
              <a:ext cx="4622662" cy="577745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nl-NL" sz="2100" b="1" kern="0" baseline="0" dirty="0" err="1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Ligatie</a:t>
              </a:r>
              <a:r>
                <a:rPr lang="nl-NL" sz="2100" b="1" kern="0" baseline="0" dirty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 </a:t>
              </a:r>
              <a:r>
                <a:rPr lang="nl-NL" sz="2100" kern="0" baseline="0" dirty="0" smtClean="0">
                  <a:solidFill>
                    <a:schemeClr val="accent1">
                      <a:lumMod val="75000"/>
                    </a:schemeClr>
                  </a:solidFill>
                </a:rPr>
                <a:t>plasmide-DNA en</a:t>
              </a:r>
              <a:r>
                <a:rPr lang="nl-NL" sz="2100" kern="0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nl-NL" sz="2100" kern="0" dirty="0" err="1" smtClean="0">
                  <a:solidFill>
                    <a:schemeClr val="accent1">
                      <a:lumMod val="75000"/>
                    </a:schemeClr>
                  </a:solidFill>
                </a:rPr>
                <a:t>insert</a:t>
              </a:r>
              <a:r>
                <a:rPr lang="nl-NL" sz="2100" kern="0" dirty="0" smtClean="0">
                  <a:solidFill>
                    <a:schemeClr val="accent1">
                      <a:lumMod val="75000"/>
                    </a:schemeClr>
                  </a:solidFill>
                </a:rPr>
                <a:t>-DNA </a:t>
              </a:r>
              <a:r>
                <a:rPr lang="nl-NL" sz="2100" kern="0" dirty="0" smtClean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rPr>
                <a:t> recombinant plasmide</a:t>
              </a:r>
              <a:endParaRPr lang="nl-NL" sz="2100" kern="0" baseline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Oval 1"/>
            <p:cNvSpPr>
              <a:spLocks noChangeArrowheads="1"/>
            </p:cNvSpPr>
            <p:nvPr/>
          </p:nvSpPr>
          <p:spPr bwMode="auto">
            <a:xfrm>
              <a:off x="927839" y="1544368"/>
              <a:ext cx="920591" cy="1045972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nl-NL" altLang="nl-NL" sz="210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  <p:cxnSp>
          <p:nvCxnSpPr>
            <p:cNvPr id="13" name="Straight Connector 3"/>
            <p:cNvCxnSpPr>
              <a:cxnSpLocks noChangeShapeType="1"/>
              <a:stCxn id="12" idx="6"/>
            </p:cNvCxnSpPr>
            <p:nvPr/>
          </p:nvCxnSpPr>
          <p:spPr bwMode="auto">
            <a:xfrm>
              <a:off x="1848430" y="2067354"/>
              <a:ext cx="1627658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68195" y="2666008"/>
            <a:ext cx="7897813" cy="1339850"/>
            <a:chOff x="467543" y="2880744"/>
            <a:chExt cx="7899111" cy="1340119"/>
          </a:xfrm>
        </p:grpSpPr>
        <p:sp>
          <p:nvSpPr>
            <p:cNvPr id="15" name="Rectangle 1026"/>
            <p:cNvSpPr txBox="1">
              <a:spLocks noChangeArrowheads="1"/>
            </p:cNvSpPr>
            <p:nvPr/>
          </p:nvSpPr>
          <p:spPr bwMode="auto">
            <a:xfrm>
              <a:off x="3744683" y="3141146"/>
              <a:ext cx="4621971" cy="1079717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nl-NL" sz="2100" b="1" kern="0" baseline="0" dirty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Restrictie </a:t>
              </a:r>
              <a:r>
                <a:rPr lang="nl-NL" sz="2100" kern="0" baseline="0" dirty="0" smtClean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van plasmide-DNA en </a:t>
              </a:r>
              <a:r>
                <a:rPr lang="nl-NL" sz="2100" kern="0" baseline="0" dirty="0" err="1" smtClean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insert</a:t>
              </a:r>
              <a:r>
                <a:rPr lang="nl-NL" sz="2100" kern="0" baseline="0" dirty="0" smtClean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-DNA (DNA van interesse) met zelfde restrictie enzymen</a:t>
              </a:r>
              <a:endParaRPr lang="nl-NL" sz="2100" kern="0" baseline="0" dirty="0">
                <a:solidFill>
                  <a:schemeClr val="accent1">
                    <a:lumMod val="75000"/>
                  </a:schemeClr>
                </a:solidFill>
                <a:ea typeface="+mn-ea"/>
              </a:endParaRPr>
            </a:p>
          </p:txBody>
        </p:sp>
        <p:sp>
          <p:nvSpPr>
            <p:cNvPr id="16" name="Oval 1"/>
            <p:cNvSpPr>
              <a:spLocks noChangeArrowheads="1"/>
            </p:cNvSpPr>
            <p:nvPr/>
          </p:nvSpPr>
          <p:spPr bwMode="auto">
            <a:xfrm>
              <a:off x="467543" y="2880744"/>
              <a:ext cx="1980752" cy="92728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nl-NL" altLang="nl-NL" sz="210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  <p:cxnSp>
          <p:nvCxnSpPr>
            <p:cNvPr id="17" name="Straight Connector 3"/>
            <p:cNvCxnSpPr>
              <a:cxnSpLocks noChangeShapeType="1"/>
              <a:stCxn id="16" idx="6"/>
            </p:cNvCxnSpPr>
            <p:nvPr/>
          </p:nvCxnSpPr>
          <p:spPr bwMode="auto">
            <a:xfrm>
              <a:off x="2448295" y="3344387"/>
              <a:ext cx="1060162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299883" y="5264745"/>
            <a:ext cx="8393566" cy="1044575"/>
            <a:chOff x="-120168" y="1756680"/>
            <a:chExt cx="8393604" cy="1045972"/>
          </a:xfrm>
        </p:grpSpPr>
        <p:sp>
          <p:nvSpPr>
            <p:cNvPr id="19" name="Rectangle 1026"/>
            <p:cNvSpPr txBox="1">
              <a:spLocks noChangeArrowheads="1"/>
            </p:cNvSpPr>
            <p:nvPr/>
          </p:nvSpPr>
          <p:spPr bwMode="auto">
            <a:xfrm>
              <a:off x="3650615" y="2029183"/>
              <a:ext cx="4622821" cy="575444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nl-NL" sz="2100" b="1" kern="0" baseline="0" dirty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Vermenigvuldiging &amp; Selectie </a:t>
              </a:r>
              <a:r>
                <a:rPr lang="nl-NL" sz="2100" kern="0" baseline="0" dirty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recombinant </a:t>
              </a:r>
              <a:r>
                <a:rPr lang="nl-NL" sz="2100" kern="0" baseline="0" dirty="0" smtClean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organisme</a:t>
              </a:r>
              <a:endParaRPr lang="nl-NL" sz="2100" kern="0" baseline="0" dirty="0">
                <a:solidFill>
                  <a:schemeClr val="accent1">
                    <a:lumMod val="75000"/>
                  </a:schemeClr>
                </a:solidFill>
                <a:ea typeface="+mn-ea"/>
              </a:endParaRPr>
            </a:p>
          </p:txBody>
        </p:sp>
        <p:sp>
          <p:nvSpPr>
            <p:cNvPr id="20" name="Oval 1"/>
            <p:cNvSpPr>
              <a:spLocks noChangeArrowheads="1"/>
            </p:cNvSpPr>
            <p:nvPr/>
          </p:nvSpPr>
          <p:spPr bwMode="auto">
            <a:xfrm>
              <a:off x="-120168" y="1756680"/>
              <a:ext cx="2932589" cy="1045972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nl-NL" altLang="nl-NL" sz="210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  <p:cxnSp>
          <p:nvCxnSpPr>
            <p:cNvPr id="21" name="Straight Connector 3"/>
            <p:cNvCxnSpPr>
              <a:cxnSpLocks noChangeShapeType="1"/>
              <a:stCxn id="20" idx="6"/>
            </p:cNvCxnSpPr>
            <p:nvPr/>
          </p:nvCxnSpPr>
          <p:spPr bwMode="auto">
            <a:xfrm>
              <a:off x="2812421" y="2279666"/>
              <a:ext cx="663667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081058" y="4939308"/>
            <a:ext cx="6600823" cy="577850"/>
            <a:chOff x="1780838" y="5155406"/>
            <a:chExt cx="6600664" cy="577850"/>
          </a:xfrm>
        </p:grpSpPr>
        <p:sp>
          <p:nvSpPr>
            <p:cNvPr id="23" name="Rectangle 1026"/>
            <p:cNvSpPr txBox="1">
              <a:spLocks noChangeArrowheads="1"/>
            </p:cNvSpPr>
            <p:nvPr/>
          </p:nvSpPr>
          <p:spPr bwMode="auto">
            <a:xfrm>
              <a:off x="3758814" y="5155406"/>
              <a:ext cx="4622688" cy="577850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nl-NL" sz="2100" b="1" kern="0" baseline="0" dirty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Transformatie </a:t>
              </a:r>
              <a:r>
                <a:rPr lang="nl-NL" sz="2100" kern="0" baseline="0" dirty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van host </a:t>
              </a:r>
              <a:r>
                <a:rPr lang="nl-NL" sz="2100" kern="0" baseline="0" dirty="0" err="1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cell</a:t>
              </a:r>
              <a:endParaRPr lang="nl-NL" sz="2100" kern="0" baseline="0" dirty="0">
                <a:solidFill>
                  <a:schemeClr val="accent1">
                    <a:lumMod val="75000"/>
                  </a:schemeClr>
                </a:solidFill>
                <a:ea typeface="+mn-ea"/>
              </a:endParaRPr>
            </a:p>
          </p:txBody>
        </p:sp>
        <p:cxnSp>
          <p:nvCxnSpPr>
            <p:cNvPr id="24" name="Straight Connector 3"/>
            <p:cNvCxnSpPr>
              <a:cxnSpLocks noChangeShapeType="1"/>
            </p:cNvCxnSpPr>
            <p:nvPr/>
          </p:nvCxnSpPr>
          <p:spPr bwMode="auto">
            <a:xfrm>
              <a:off x="1780838" y="5373216"/>
              <a:ext cx="1871403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31616"/>
          </a:xfrm>
        </p:spPr>
        <p:txBody>
          <a:bodyPr>
            <a:noAutofit/>
          </a:bodyPr>
          <a:lstStyle/>
          <a:p>
            <a:pPr algn="l"/>
            <a:r>
              <a:rPr lang="nl-NL" b="1" dirty="0" smtClean="0">
                <a:solidFill>
                  <a:srgbClr val="FF6600"/>
                </a:solidFill>
                <a:latin typeface="+mn-lt"/>
              </a:rPr>
              <a:t>Kloneren van DNA in een plasmide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4065433" y="921657"/>
            <a:ext cx="427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dirty="0" smtClean="0"/>
              <a:t>Samenvatting vooraf:</a:t>
            </a:r>
            <a:endParaRPr lang="nl-NL" sz="2600" dirty="0"/>
          </a:p>
        </p:txBody>
      </p:sp>
    </p:spTree>
    <p:extLst>
      <p:ext uri="{BB962C8B-B14F-4D97-AF65-F5344CB8AC3E}">
        <p14:creationId xmlns:p14="http://schemas.microsoft.com/office/powerpoint/2010/main" val="111230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0" y="2691581"/>
            <a:ext cx="9144000" cy="737419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7374" y="1190912"/>
            <a:ext cx="9143999" cy="492443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600" dirty="0" smtClean="0"/>
              <a:t>Pauze: 5 minuten</a:t>
            </a:r>
            <a:endParaRPr lang="nl-NL" sz="2600" dirty="0"/>
          </a:p>
        </p:txBody>
      </p:sp>
      <p:cxnSp>
        <p:nvCxnSpPr>
          <p:cNvPr id="7" name="Rechte verbindingslijn 6"/>
          <p:cNvCxnSpPr/>
          <p:nvPr/>
        </p:nvCxnSpPr>
        <p:spPr>
          <a:xfrm>
            <a:off x="0" y="2278626"/>
            <a:ext cx="9144000" cy="73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7374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>
            <a:off x="9126793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1831258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3655142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5479026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7302910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37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16155" y="143634"/>
            <a:ext cx="3827845" cy="1053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3200" b="1" dirty="0">
                <a:solidFill>
                  <a:srgbClr val="FF6600"/>
                </a:solidFill>
              </a:rPr>
              <a:t>Kloneren van DNA in een </a:t>
            </a:r>
            <a:r>
              <a:rPr lang="nl-NL" sz="3200" b="1" dirty="0" smtClean="0">
                <a:solidFill>
                  <a:srgbClr val="FF6600"/>
                </a:solidFill>
              </a:rPr>
              <a:t>plasmide </a:t>
            </a:r>
          </a:p>
        </p:txBody>
      </p:sp>
      <p:pic>
        <p:nvPicPr>
          <p:cNvPr id="8" name="Picture 5" descr="20_07PCR_L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61" y="108444"/>
            <a:ext cx="4822079" cy="6651145"/>
          </a:xfrm>
          <a:prstGeom prst="rect">
            <a:avLst/>
          </a:prstGeom>
          <a:noFill/>
          <a:ln/>
        </p:spPr>
      </p:pic>
      <p:sp>
        <p:nvSpPr>
          <p:cNvPr id="5" name="Tekstvak 4">
            <a:hlinkClick r:id="rId4"/>
            <a:extLst>
              <a:ext uri="{FF2B5EF4-FFF2-40B4-BE49-F238E27FC236}">
                <a16:creationId xmlns:a16="http://schemas.microsoft.com/office/drawing/2014/main" id="{699059EE-D84C-7C41-B3EF-A90993993342}"/>
              </a:ext>
            </a:extLst>
          </p:cNvPr>
          <p:cNvSpPr txBox="1"/>
          <p:nvPr/>
        </p:nvSpPr>
        <p:spPr>
          <a:xfrm>
            <a:off x="6637822" y="6059449"/>
            <a:ext cx="2161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hlinkClick r:id="rId4"/>
              </a:rPr>
              <a:t>Filmpje: PCR</a:t>
            </a:r>
            <a:endParaRPr lang="nl-NL" sz="2400" dirty="0"/>
          </a:p>
        </p:txBody>
      </p:sp>
      <p:sp>
        <p:nvSpPr>
          <p:cNvPr id="3" name="Rectangle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/>
            </a:r>
            <a:br>
              <a:rPr lang="nl-NL" dirty="0"/>
            </a:b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16155" y="1321607"/>
            <a:ext cx="364641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b="1" dirty="0">
                <a:solidFill>
                  <a:srgbClr val="0070C0"/>
                </a:solidFill>
              </a:rPr>
              <a:t>PCR (Polymerase Chain </a:t>
            </a:r>
            <a:r>
              <a:rPr lang="nl-NL" sz="2600" b="1" dirty="0" err="1">
                <a:solidFill>
                  <a:srgbClr val="0070C0"/>
                </a:solidFill>
              </a:rPr>
              <a:t>Reaction</a:t>
            </a:r>
            <a:r>
              <a:rPr lang="nl-NL" sz="2600" b="1" dirty="0">
                <a:solidFill>
                  <a:srgbClr val="0070C0"/>
                </a:solidFill>
              </a:rPr>
              <a:t>)</a:t>
            </a:r>
            <a:endParaRPr lang="nl-NL" sz="2600" b="1" dirty="0">
              <a:solidFill>
                <a:srgbClr val="FF6600"/>
              </a:solidFill>
            </a:endParaRPr>
          </a:p>
          <a:p>
            <a:endParaRPr lang="nl-NL" sz="2000" dirty="0" smtClean="0"/>
          </a:p>
          <a:p>
            <a:r>
              <a:rPr lang="nl-NL" sz="2000" dirty="0" smtClean="0"/>
              <a:t>Voor het </a:t>
            </a:r>
            <a:r>
              <a:rPr lang="nl-NL" sz="2000" dirty="0" smtClean="0"/>
              <a:t>amplificeren (vermeerderen) </a:t>
            </a:r>
            <a:r>
              <a:rPr lang="nl-NL" sz="2000" dirty="0" smtClean="0"/>
              <a:t>van een specifiek stukje DNA (bv. gen van interesse)</a:t>
            </a:r>
          </a:p>
          <a:p>
            <a:endParaRPr lang="nl-NL" sz="2000" dirty="0"/>
          </a:p>
          <a:p>
            <a:r>
              <a:rPr lang="nl-NL" sz="2000" dirty="0"/>
              <a:t>Weinig </a:t>
            </a:r>
            <a:r>
              <a:rPr lang="nl-NL" sz="2000" dirty="0" smtClean="0"/>
              <a:t>start-DNA nodig!</a:t>
            </a:r>
            <a:endParaRPr lang="nl-NL" sz="2000" dirty="0"/>
          </a:p>
          <a:p>
            <a:r>
              <a:rPr lang="nl-NL" sz="2000" dirty="0"/>
              <a:t>1983 </a:t>
            </a:r>
            <a:r>
              <a:rPr lang="nl-NL" sz="2000" dirty="0" smtClean="0"/>
              <a:t>Ontwikkeld </a:t>
            </a:r>
          </a:p>
          <a:p>
            <a:r>
              <a:rPr lang="nl-NL" sz="2000" dirty="0" smtClean="0"/>
              <a:t>1993 Nobelprijs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8589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34"/>
          <p:cNvSpPr txBox="1">
            <a:spLocks noChangeArrowheads="1"/>
          </p:cNvSpPr>
          <p:nvPr/>
        </p:nvSpPr>
        <p:spPr bwMode="auto">
          <a:xfrm>
            <a:off x="261256" y="846403"/>
            <a:ext cx="6335487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355600" indent="-3556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lvl="2" indent="0">
              <a:spcAft>
                <a:spcPct val="30000"/>
              </a:spcAft>
            </a:pPr>
            <a:r>
              <a:rPr lang="nl-NL" altLang="nl-NL" sz="3000" b="1" baseline="0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Plasmide, soms ook vector genoemd:</a:t>
            </a:r>
          </a:p>
          <a:p>
            <a:pPr lvl="2">
              <a:spcAft>
                <a:spcPct val="30000"/>
              </a:spcAft>
              <a:buFont typeface="Arial" pitchFamily="34" charset="0"/>
              <a:buChar char="•"/>
            </a:pPr>
            <a:r>
              <a:rPr lang="nl-NL" altLang="nl-NL" sz="2000" baseline="0" dirty="0" smtClean="0">
                <a:latin typeface="+mn-lt"/>
                <a:cs typeface="Arial" pitchFamily="34" charset="0"/>
              </a:rPr>
              <a:t>Circulair, extra-chromosomaal DNA (4-6 </a:t>
            </a:r>
            <a:r>
              <a:rPr lang="nl-NL" altLang="nl-NL" sz="2000" baseline="0" dirty="0" err="1" smtClean="0">
                <a:latin typeface="+mn-lt"/>
                <a:cs typeface="Arial" pitchFamily="34" charset="0"/>
              </a:rPr>
              <a:t>kbp</a:t>
            </a:r>
            <a:r>
              <a:rPr lang="nl-NL" altLang="nl-NL" sz="2000" baseline="0" dirty="0" smtClean="0">
                <a:latin typeface="+mn-lt"/>
                <a:cs typeface="Arial" pitchFamily="34" charset="0"/>
              </a:rPr>
              <a:t>)</a:t>
            </a:r>
          </a:p>
          <a:p>
            <a:pPr lvl="2">
              <a:spcAft>
                <a:spcPct val="30000"/>
              </a:spcAft>
              <a:buFont typeface="Arial" pitchFamily="34" charset="0"/>
              <a:buChar char="•"/>
            </a:pPr>
            <a:r>
              <a:rPr lang="nl-NL" altLang="nl-NL" sz="2000" baseline="0" dirty="0" smtClean="0">
                <a:latin typeface="+mn-lt"/>
                <a:cs typeface="Arial" pitchFamily="34" charset="0"/>
              </a:rPr>
              <a:t>Replicatie onafhankelijk van chromosoom (eigen </a:t>
            </a:r>
            <a:r>
              <a:rPr lang="nl-NL" altLang="nl-NL" sz="2000" baseline="0" dirty="0" err="1" smtClean="0">
                <a:latin typeface="+mn-lt"/>
                <a:cs typeface="Arial" pitchFamily="34" charset="0"/>
              </a:rPr>
              <a:t>origin</a:t>
            </a:r>
            <a:r>
              <a:rPr lang="nl-NL" altLang="nl-NL" sz="2000" baseline="0" dirty="0" smtClean="0">
                <a:latin typeface="+mn-lt"/>
                <a:cs typeface="Arial" pitchFamily="34" charset="0"/>
              </a:rPr>
              <a:t> of </a:t>
            </a:r>
            <a:r>
              <a:rPr lang="nl-NL" altLang="nl-NL" sz="2000" baseline="0" dirty="0" err="1" smtClean="0">
                <a:latin typeface="+mn-lt"/>
                <a:cs typeface="Arial" pitchFamily="34" charset="0"/>
              </a:rPr>
              <a:t>replication</a:t>
            </a:r>
            <a:r>
              <a:rPr lang="nl-NL" altLang="nl-NL" sz="2000" baseline="0" dirty="0" smtClean="0">
                <a:latin typeface="+mn-lt"/>
                <a:cs typeface="Arial" pitchFamily="34" charset="0"/>
              </a:rPr>
              <a:t>)</a:t>
            </a:r>
          </a:p>
          <a:p>
            <a:pPr lvl="2">
              <a:spcAft>
                <a:spcPct val="30000"/>
              </a:spcAft>
              <a:buFont typeface="Arial" pitchFamily="34" charset="0"/>
              <a:buChar char="•"/>
            </a:pPr>
            <a:r>
              <a:rPr lang="nl-NL" altLang="nl-NL" sz="2000" baseline="0" dirty="0" smtClean="0">
                <a:latin typeface="+mn-lt"/>
                <a:cs typeface="Arial" pitchFamily="34" charset="0"/>
              </a:rPr>
              <a:t>Copy </a:t>
            </a:r>
            <a:r>
              <a:rPr lang="nl-NL" altLang="nl-NL" sz="2000" baseline="0" dirty="0" err="1" smtClean="0">
                <a:latin typeface="+mn-lt"/>
                <a:cs typeface="Arial" pitchFamily="34" charset="0"/>
              </a:rPr>
              <a:t>number</a:t>
            </a:r>
            <a:r>
              <a:rPr lang="nl-NL" altLang="nl-NL" sz="2000" baseline="0" dirty="0" smtClean="0">
                <a:latin typeface="+mn-lt"/>
                <a:cs typeface="Arial" pitchFamily="34" charset="0"/>
              </a:rPr>
              <a:t> varieert, 2 (low-copy </a:t>
            </a:r>
            <a:r>
              <a:rPr lang="nl-NL" altLang="nl-NL" sz="2000" baseline="0" dirty="0" err="1" smtClean="0">
                <a:latin typeface="+mn-lt"/>
                <a:cs typeface="Arial" pitchFamily="34" charset="0"/>
              </a:rPr>
              <a:t>nr</a:t>
            </a:r>
            <a:r>
              <a:rPr lang="nl-NL" altLang="nl-NL" sz="2000" baseline="0" dirty="0" smtClean="0">
                <a:latin typeface="+mn-lt"/>
                <a:cs typeface="Arial" pitchFamily="34" charset="0"/>
              </a:rPr>
              <a:t>) tot honderden (high-copy </a:t>
            </a:r>
            <a:r>
              <a:rPr lang="nl-NL" altLang="nl-NL" sz="2000" baseline="0" dirty="0" err="1" smtClean="0">
                <a:latin typeface="+mn-lt"/>
                <a:cs typeface="Arial" pitchFamily="34" charset="0"/>
              </a:rPr>
              <a:t>nr</a:t>
            </a:r>
            <a:r>
              <a:rPr lang="nl-NL" altLang="nl-NL" sz="2000" baseline="0" dirty="0" smtClean="0">
                <a:latin typeface="+mn-lt"/>
                <a:cs typeface="Arial" pitchFamily="34" charset="0"/>
              </a:rPr>
              <a:t>)</a:t>
            </a:r>
          </a:p>
          <a:p>
            <a:pPr lvl="2">
              <a:spcAft>
                <a:spcPct val="30000"/>
              </a:spcAft>
              <a:buFont typeface="Arial" pitchFamily="34" charset="0"/>
              <a:buChar char="•"/>
            </a:pPr>
            <a:r>
              <a:rPr lang="nl-NL" altLang="nl-NL" sz="2000" baseline="0" dirty="0" smtClean="0">
                <a:latin typeface="+mn-lt"/>
                <a:cs typeface="Arial" pitchFamily="34" charset="0"/>
              </a:rPr>
              <a:t>Bevat genen voor antibiotica-resistentie (handig voor selectie, wel zorgvuldig mee om gaan!)</a:t>
            </a:r>
          </a:p>
          <a:p>
            <a:pPr lvl="2">
              <a:spcAft>
                <a:spcPct val="30000"/>
              </a:spcAft>
              <a:buFont typeface="Arial" pitchFamily="34" charset="0"/>
              <a:buChar char="•"/>
            </a:pPr>
            <a:r>
              <a:rPr lang="nl-NL" altLang="nl-NL" sz="2000" baseline="0" dirty="0" smtClean="0">
                <a:latin typeface="+mn-lt"/>
                <a:cs typeface="Arial" pitchFamily="34" charset="0"/>
              </a:rPr>
              <a:t>Bevat vaak </a:t>
            </a:r>
            <a:r>
              <a:rPr lang="nl-NL" altLang="nl-NL" sz="2000" baseline="0" dirty="0">
                <a:latin typeface="+mn-lt"/>
                <a:cs typeface="Arial" pitchFamily="34" charset="0"/>
              </a:rPr>
              <a:t>één </a:t>
            </a:r>
            <a:r>
              <a:rPr lang="nl-NL" altLang="nl-NL" sz="2000" baseline="0" dirty="0" smtClean="0">
                <a:latin typeface="+mn-lt"/>
                <a:cs typeface="Arial" pitchFamily="34" charset="0"/>
              </a:rPr>
              <a:t>of twee multiple </a:t>
            </a:r>
            <a:r>
              <a:rPr lang="nl-NL" altLang="nl-NL" sz="2000" baseline="0" dirty="0" err="1" smtClean="0">
                <a:latin typeface="+mn-lt"/>
                <a:cs typeface="Arial" pitchFamily="34" charset="0"/>
              </a:rPr>
              <a:t>cloning</a:t>
            </a:r>
            <a:r>
              <a:rPr lang="nl-NL" altLang="nl-NL" sz="2000" baseline="0" dirty="0" smtClean="0">
                <a:latin typeface="+mn-lt"/>
                <a:cs typeface="Arial" pitchFamily="34" charset="0"/>
              </a:rPr>
              <a:t> sites (MCS), plek met veel restrictie </a:t>
            </a:r>
            <a:r>
              <a:rPr lang="nl-NL" altLang="nl-NL" sz="2000" baseline="0" dirty="0" err="1" smtClean="0">
                <a:latin typeface="+mn-lt"/>
                <a:cs typeface="Arial" pitchFamily="34" charset="0"/>
              </a:rPr>
              <a:t>herkennings</a:t>
            </a:r>
            <a:r>
              <a:rPr lang="nl-NL" altLang="nl-NL" sz="2000" baseline="0" dirty="0" smtClean="0">
                <a:latin typeface="+mn-lt"/>
                <a:cs typeface="Arial" pitchFamily="34" charset="0"/>
              </a:rPr>
              <a:t> sites</a:t>
            </a:r>
            <a:endParaRPr lang="nl-NL" altLang="nl-NL" sz="2000" baseline="0" dirty="0">
              <a:latin typeface="+mn-lt"/>
              <a:cs typeface="Arial" pitchFamily="34" charset="0"/>
            </a:endParaRPr>
          </a:p>
        </p:txBody>
      </p:sp>
      <p:pic>
        <p:nvPicPr>
          <p:cNvPr id="7" name="Picture 4" descr="figure 4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19" y="1495011"/>
            <a:ext cx="2085029" cy="31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8" y="4982715"/>
            <a:ext cx="8252978" cy="163579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61256" y="94799"/>
            <a:ext cx="8062144" cy="692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Kloneren van DNA in een plasmide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39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13" y="104270"/>
            <a:ext cx="8229600" cy="802873"/>
          </a:xfrm>
        </p:spPr>
        <p:txBody>
          <a:bodyPr>
            <a:noAutofit/>
          </a:bodyPr>
          <a:lstStyle/>
          <a:p>
            <a:r>
              <a:rPr lang="nl-NL" sz="4000" b="1" dirty="0">
                <a:solidFill>
                  <a:srgbClr val="FF6600"/>
                </a:solidFill>
                <a:latin typeface="+mn-lt"/>
              </a:rPr>
              <a:t>Kloneren van DNA in een </a:t>
            </a:r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plasmide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268513" y="870857"/>
            <a:ext cx="842554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200" b="1" dirty="0">
                <a:solidFill>
                  <a:srgbClr val="0070C0"/>
                </a:solidFill>
              </a:rPr>
              <a:t>Restrictie </a:t>
            </a:r>
            <a:r>
              <a:rPr lang="nl-NL" sz="3200" b="1" dirty="0" smtClean="0">
                <a:solidFill>
                  <a:srgbClr val="0070C0"/>
                </a:solidFill>
              </a:rPr>
              <a:t>enzymen:</a:t>
            </a:r>
            <a:endParaRPr lang="nl-NL" sz="3200" b="1" dirty="0">
              <a:solidFill>
                <a:srgbClr val="0070C0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sz="2200" dirty="0">
                <a:solidFill>
                  <a:prstClr val="black"/>
                </a:solidFill>
              </a:rPr>
              <a:t>Herkennen en knippen specifieke </a:t>
            </a:r>
            <a:r>
              <a:rPr lang="nl-NL" sz="2200" dirty="0" smtClean="0">
                <a:solidFill>
                  <a:prstClr val="black"/>
                </a:solidFill>
              </a:rPr>
              <a:t>sequenties</a:t>
            </a:r>
            <a:r>
              <a:rPr lang="nl-NL" sz="2200" dirty="0">
                <a:solidFill>
                  <a:prstClr val="black"/>
                </a:solidFill>
              </a:rPr>
              <a:t>, vaak 4,6 of 8 </a:t>
            </a:r>
            <a:r>
              <a:rPr lang="nl-NL" sz="2200" dirty="0" err="1">
                <a:solidFill>
                  <a:prstClr val="black"/>
                </a:solidFill>
              </a:rPr>
              <a:t>bp</a:t>
            </a:r>
            <a:r>
              <a:rPr lang="nl-NL" sz="2200" dirty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200" dirty="0" smtClean="0"/>
              <a:t>Bieden voor het organisme (waar ze oorspronkelijk in zitten) bescherming  tegen ‘vreemd’ DNA. Eigen DNA wordt beschermt door specifieke </a:t>
            </a:r>
            <a:r>
              <a:rPr lang="nl-NL" sz="2200" dirty="0" err="1" smtClean="0"/>
              <a:t>methylatie</a:t>
            </a:r>
            <a:r>
              <a:rPr lang="nl-NL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200" dirty="0" smtClean="0"/>
              <a:t>Uit het oorspronkelijke organisme geïsoleerd om bij kloneringstechnieken te </a:t>
            </a:r>
            <a:r>
              <a:rPr lang="nl-NL" sz="2200" dirty="0"/>
              <a:t>gebruiken (</a:t>
            </a:r>
            <a:r>
              <a:rPr lang="nl-NL" sz="2200" i="1" dirty="0" err="1"/>
              <a:t>Eco</a:t>
            </a:r>
            <a:r>
              <a:rPr lang="nl-NL" sz="2200" dirty="0" err="1"/>
              <a:t>RI</a:t>
            </a:r>
            <a:r>
              <a:rPr lang="nl-NL" sz="2200" dirty="0"/>
              <a:t> komt bv. Uit </a:t>
            </a:r>
            <a:r>
              <a:rPr lang="nl-NL" sz="2200" i="1" dirty="0"/>
              <a:t>E. coli</a:t>
            </a:r>
            <a:r>
              <a:rPr lang="nl-NL" sz="22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200" dirty="0" smtClean="0"/>
              <a:t>Herkenningssite is een palindroom</a:t>
            </a:r>
          </a:p>
          <a:p>
            <a:pPr>
              <a:tabLst>
                <a:tab pos="355600" algn="l"/>
              </a:tabLst>
            </a:pPr>
            <a:r>
              <a:rPr lang="nl-NL" sz="2200" dirty="0"/>
              <a:t>	</a:t>
            </a:r>
            <a:r>
              <a:rPr lang="nl-NL" sz="2200" dirty="0" smtClean="0"/>
              <a:t>vb. </a:t>
            </a:r>
            <a:r>
              <a:rPr lang="nl-NL" sz="2200" i="1" dirty="0" err="1" smtClean="0"/>
              <a:t>Eco</a:t>
            </a:r>
            <a:r>
              <a:rPr lang="nl-NL" sz="2200" dirty="0" err="1" smtClean="0"/>
              <a:t>RI</a:t>
            </a:r>
            <a:r>
              <a:rPr lang="nl-NL" sz="2200" dirty="0" smtClean="0"/>
              <a:t>  </a:t>
            </a:r>
            <a:r>
              <a:rPr lang="nl-NL" sz="2200" dirty="0"/>
              <a:t>	</a:t>
            </a:r>
            <a:endParaRPr lang="en-US" sz="2200" dirty="0">
              <a:ea typeface="ＭＳ Ｐゴシック" pitchFamily="-96" charset="-128"/>
            </a:endParaRPr>
          </a:p>
          <a:p>
            <a:pPr>
              <a:defRPr/>
            </a:pPr>
            <a:endParaRPr lang="en-US" sz="2200" b="1" dirty="0">
              <a:ea typeface="ＭＳ Ｐゴシック" pitchFamily="-96" charset="-128"/>
            </a:endParaRPr>
          </a:p>
          <a:p>
            <a:pPr>
              <a:defRPr/>
            </a:pPr>
            <a:endParaRPr lang="en-US" sz="2200" dirty="0">
              <a:ea typeface="ＭＳ Ｐゴシック" pitchFamily="-96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 smtClean="0">
              <a:ea typeface="ＭＳ Ｐゴシック" pitchFamily="-96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 smtClean="0">
              <a:ea typeface="ＭＳ Ｐゴシック" pitchFamily="-96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ea typeface="ＭＳ Ｐゴシック" pitchFamily="-96" charset="-128"/>
              </a:rPr>
              <a:t>Sticky </a:t>
            </a:r>
            <a:r>
              <a:rPr lang="en-US" sz="2200" dirty="0">
                <a:ea typeface="ＭＳ Ｐゴシック" pitchFamily="-96" charset="-128"/>
              </a:rPr>
              <a:t>ends </a:t>
            </a:r>
            <a:r>
              <a:rPr lang="en-US" sz="2200" dirty="0">
                <a:ea typeface="ＭＳ Ｐゴシック" pitchFamily="-96" charset="-128"/>
                <a:sym typeface="Wingdings" pitchFamily="2" charset="2"/>
              </a:rPr>
              <a:t> </a:t>
            </a:r>
            <a:r>
              <a:rPr lang="en-US" sz="2200" dirty="0" err="1">
                <a:ea typeface="ＭＳ Ｐゴシック" pitchFamily="-96" charset="-128"/>
                <a:sym typeface="Wingdings" pitchFamily="2" charset="2"/>
              </a:rPr>
              <a:t>kloneren</a:t>
            </a:r>
            <a:r>
              <a:rPr lang="en-US" sz="2200" dirty="0">
                <a:ea typeface="ＭＳ Ｐゴシック" pitchFamily="-96" charset="-128"/>
                <a:sym typeface="Wingdings" pitchFamily="2" charset="2"/>
              </a:rPr>
              <a:t> </a:t>
            </a:r>
          </a:p>
          <a:p>
            <a:pPr>
              <a:defRPr/>
            </a:pPr>
            <a:r>
              <a:rPr lang="en-US" sz="2200" dirty="0">
                <a:ea typeface="ＭＳ Ｐゴシック" pitchFamily="-96" charset="-128"/>
                <a:sym typeface="Wingdings" pitchFamily="2" charset="2"/>
              </a:rPr>
              <a:t> </a:t>
            </a:r>
            <a:r>
              <a:rPr lang="en-US" sz="2200" dirty="0" smtClean="0">
                <a:ea typeface="ＭＳ Ｐゴシック" pitchFamily="-96" charset="-128"/>
                <a:sym typeface="Wingdings" pitchFamily="2" charset="2"/>
              </a:rPr>
              <a:t>    (</a:t>
            </a:r>
            <a:r>
              <a:rPr lang="en-US" sz="2200" dirty="0" err="1" smtClean="0">
                <a:ea typeface="ＭＳ Ｐゴシック" pitchFamily="-96" charset="-128"/>
                <a:sym typeface="Wingdings" pitchFamily="2" charset="2"/>
              </a:rPr>
              <a:t>soms</a:t>
            </a:r>
            <a:r>
              <a:rPr lang="en-US" sz="2200" dirty="0" smtClean="0">
                <a:ea typeface="ＭＳ Ｐゴシック" pitchFamily="-96" charset="-128"/>
                <a:sym typeface="Wingdings" pitchFamily="2" charset="2"/>
              </a:rPr>
              <a:t> met blunt ends)</a:t>
            </a:r>
            <a:endParaRPr lang="en-US" sz="2200" dirty="0">
              <a:ea typeface="ＭＳ Ｐゴシック" pitchFamily="-96" charset="-128"/>
              <a:sym typeface="Wingdings" pitchFamily="2" charset="2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18" y="4174517"/>
            <a:ext cx="1770825" cy="82912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621" y="3669579"/>
            <a:ext cx="3593263" cy="289514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03794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Books\Biology_Campbell_Figures\19_labeled_images\19_06_RecombinantDNA-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18"/>
          <a:stretch/>
        </p:blipFill>
        <p:spPr bwMode="auto">
          <a:xfrm>
            <a:off x="4245940" y="10242"/>
            <a:ext cx="4740898" cy="436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56" y="1478631"/>
            <a:ext cx="3121654" cy="2586127"/>
          </a:xfrm>
        </p:spPr>
        <p:txBody>
          <a:bodyPr>
            <a:noAutofit/>
          </a:bodyPr>
          <a:lstStyle/>
          <a:p>
            <a:pPr>
              <a:tabLst>
                <a:tab pos="287338" algn="l"/>
              </a:tabLst>
            </a:pPr>
            <a:r>
              <a:rPr lang="nl-NL" sz="2000" dirty="0" smtClean="0">
                <a:latin typeface="+mn-lt"/>
              </a:rPr>
              <a:t>Plasmide (</a:t>
            </a:r>
            <a:r>
              <a:rPr lang="nl-NL" sz="2000" dirty="0" smtClean="0">
                <a:solidFill>
                  <a:srgbClr val="00B050"/>
                </a:solidFill>
                <a:latin typeface="+mn-lt"/>
              </a:rPr>
              <a:t>groen</a:t>
            </a:r>
            <a:r>
              <a:rPr lang="nl-NL" sz="2000" dirty="0" smtClean="0">
                <a:latin typeface="+mn-lt"/>
              </a:rPr>
              <a:t>) EN </a:t>
            </a:r>
            <a:r>
              <a:rPr lang="nl-NL" sz="2000" dirty="0" err="1" smtClean="0">
                <a:latin typeface="+mn-lt"/>
              </a:rPr>
              <a:t>insert</a:t>
            </a:r>
            <a:r>
              <a:rPr lang="nl-NL" sz="2000" dirty="0">
                <a:latin typeface="+mn-lt"/>
              </a:rPr>
              <a:t> </a:t>
            </a:r>
            <a:r>
              <a:rPr lang="nl-NL" sz="2000" dirty="0" smtClean="0">
                <a:latin typeface="+mn-lt"/>
              </a:rPr>
              <a:t>/ DNA van interesse </a:t>
            </a:r>
            <a:r>
              <a:rPr lang="nl-NL" sz="2000" dirty="0">
                <a:latin typeface="+mn-lt"/>
              </a:rPr>
              <a:t>(</a:t>
            </a:r>
            <a:r>
              <a:rPr lang="nl-NL" sz="2000" dirty="0">
                <a:solidFill>
                  <a:srgbClr val="FF6699"/>
                </a:solidFill>
                <a:latin typeface="+mn-lt"/>
              </a:rPr>
              <a:t>roze</a:t>
            </a:r>
            <a:r>
              <a:rPr lang="nl-NL" sz="2000" dirty="0">
                <a:latin typeface="+mn-lt"/>
              </a:rPr>
              <a:t>) </a:t>
            </a:r>
            <a:r>
              <a:rPr lang="nl-NL" sz="2000" dirty="0" smtClean="0">
                <a:latin typeface="+mn-lt"/>
              </a:rPr>
              <a:t>knippen met restrictie-enzymen</a:t>
            </a:r>
            <a:br>
              <a:rPr lang="nl-NL" sz="2000" dirty="0" smtClean="0">
                <a:latin typeface="+mn-lt"/>
              </a:rPr>
            </a:br>
            <a:r>
              <a:rPr lang="nl-NL" sz="2000" dirty="0" smtClean="0">
                <a:latin typeface="+mn-lt"/>
              </a:rPr>
              <a:t/>
            </a:r>
            <a:br>
              <a:rPr lang="nl-NL" sz="2000" dirty="0" smtClean="0">
                <a:latin typeface="+mn-lt"/>
              </a:rPr>
            </a:br>
            <a:r>
              <a:rPr lang="nl-NL" sz="2000" dirty="0" smtClean="0">
                <a:latin typeface="+mn-lt"/>
              </a:rPr>
              <a:t/>
            </a:r>
            <a:br>
              <a:rPr lang="nl-NL" sz="2000" dirty="0" smtClean="0">
                <a:latin typeface="+mn-lt"/>
              </a:rPr>
            </a:br>
            <a:r>
              <a:rPr lang="nl-NL" sz="2000" dirty="0" smtClean="0">
                <a:latin typeface="+mn-lt"/>
              </a:rPr>
              <a:t>Samenvoegen</a:t>
            </a:r>
            <a:br>
              <a:rPr lang="nl-NL" sz="2000" dirty="0" smtClean="0">
                <a:latin typeface="+mn-lt"/>
              </a:rPr>
            </a:br>
            <a:r>
              <a:rPr lang="nl-NL" sz="2000" dirty="0" smtClean="0">
                <a:latin typeface="+mn-lt"/>
              </a:rPr>
              <a:t/>
            </a:r>
            <a:br>
              <a:rPr lang="nl-NL" sz="2000" dirty="0" smtClean="0">
                <a:latin typeface="+mn-lt"/>
              </a:rPr>
            </a:br>
            <a:endParaRPr lang="nl-NL" sz="2000" dirty="0"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456" y="244079"/>
            <a:ext cx="4188520" cy="1131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Kloneren van DNA in een plasmide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grpSp>
        <p:nvGrpSpPr>
          <p:cNvPr id="7" name="Groep 6"/>
          <p:cNvGrpSpPr/>
          <p:nvPr/>
        </p:nvGrpSpPr>
        <p:grpSpPr>
          <a:xfrm>
            <a:off x="167456" y="4064758"/>
            <a:ext cx="8819382" cy="2705011"/>
            <a:chOff x="167456" y="4064758"/>
            <a:chExt cx="8819382" cy="2705011"/>
          </a:xfrm>
        </p:grpSpPr>
        <p:sp>
          <p:nvSpPr>
            <p:cNvPr id="3" name="Rechthoek 2"/>
            <p:cNvSpPr/>
            <p:nvPr/>
          </p:nvSpPr>
          <p:spPr>
            <a:xfrm>
              <a:off x="167456" y="4064758"/>
              <a:ext cx="3689236" cy="2431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l-NL" sz="3200" b="1" dirty="0" err="1" smtClean="0">
                  <a:solidFill>
                    <a:srgbClr val="0070C0"/>
                  </a:solidFill>
                </a:rPr>
                <a:t>Ligatie</a:t>
              </a:r>
              <a:r>
                <a:rPr lang="nl-NL" sz="3200" b="1" dirty="0" smtClean="0">
                  <a:solidFill>
                    <a:srgbClr val="0070C0"/>
                  </a:solidFill>
                </a:rPr>
                <a:t> </a:t>
              </a:r>
              <a:r>
                <a:rPr lang="nl-NL" sz="2400" dirty="0" smtClean="0"/>
                <a:t>m.b.v</a:t>
              </a:r>
              <a:r>
                <a:rPr lang="nl-NL" sz="2400" dirty="0"/>
                <a:t>. </a:t>
              </a:r>
              <a:r>
                <a:rPr lang="nl-NL" sz="2400" dirty="0" err="1"/>
                <a:t>ligase</a:t>
              </a:r>
              <a:endParaRPr lang="nl-NL" sz="2400" dirty="0" smtClean="0"/>
            </a:p>
            <a:p>
              <a:r>
                <a:rPr lang="nl-NL" sz="2000" dirty="0"/>
                <a:t/>
              </a:r>
              <a:br>
                <a:rPr lang="nl-NL" sz="2000" dirty="0"/>
              </a:br>
              <a:r>
                <a:rPr lang="nl-NL" sz="2000" u="sng" dirty="0" smtClean="0"/>
                <a:t>Resultaat</a:t>
              </a:r>
              <a:r>
                <a:rPr lang="nl-NL" sz="2000" u="sng" dirty="0"/>
                <a:t>: </a:t>
              </a:r>
              <a:endParaRPr lang="nl-NL" sz="2000" u="sng" dirty="0" smtClean="0"/>
            </a:p>
            <a:p>
              <a:r>
                <a:rPr lang="nl-NL" sz="2000" dirty="0" smtClean="0"/>
                <a:t>recombinant plasmide </a:t>
              </a:r>
            </a:p>
            <a:p>
              <a:r>
                <a:rPr lang="nl-NL" sz="2000" dirty="0" smtClean="0"/>
                <a:t>(of een aan zichzelf </a:t>
              </a:r>
              <a:r>
                <a:rPr lang="nl-NL" sz="2000" dirty="0" err="1" smtClean="0"/>
                <a:t>geligeerd</a:t>
              </a:r>
              <a:r>
                <a:rPr lang="nl-NL" sz="2000" dirty="0" smtClean="0"/>
                <a:t> plasmide, of </a:t>
              </a:r>
              <a:r>
                <a:rPr lang="nl-NL" sz="2000" dirty="0" err="1" smtClean="0"/>
                <a:t>insert</a:t>
              </a:r>
              <a:r>
                <a:rPr lang="nl-NL" sz="2000" dirty="0" smtClean="0"/>
                <a:t> achterstevoren) </a:t>
              </a:r>
              <a:r>
                <a:rPr lang="nl-NL" sz="2000" dirty="0" smtClean="0">
                  <a:sym typeface="Wingdings" panose="05000000000000000000" pitchFamily="2" charset="2"/>
                </a:rPr>
                <a:t> later checken!</a:t>
              </a:r>
              <a:endParaRPr lang="en-US" sz="2000" dirty="0"/>
            </a:p>
          </p:txBody>
        </p:sp>
        <p:pic>
          <p:nvPicPr>
            <p:cNvPr id="8" name="Picture 2" descr="D:\Books\Biology_Campbell_Figures\19_labeled_images\19_06_RecombinantDNA-L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35" b="2060"/>
            <a:stretch/>
          </p:blipFill>
          <p:spPr bwMode="auto">
            <a:xfrm>
              <a:off x="4245940" y="4618215"/>
              <a:ext cx="4740898" cy="2151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ep 4"/>
          <p:cNvGrpSpPr/>
          <p:nvPr/>
        </p:nvGrpSpPr>
        <p:grpSpPr>
          <a:xfrm>
            <a:off x="4044184" y="4425711"/>
            <a:ext cx="3176436" cy="200526"/>
            <a:chOff x="4044184" y="4425711"/>
            <a:chExt cx="3176436" cy="200526"/>
          </a:xfrm>
        </p:grpSpPr>
        <p:sp>
          <p:nvSpPr>
            <p:cNvPr id="11" name="PIJL-RECHTS 10"/>
            <p:cNvSpPr/>
            <p:nvPr/>
          </p:nvSpPr>
          <p:spPr>
            <a:xfrm>
              <a:off x="4044184" y="4448224"/>
              <a:ext cx="1290918" cy="1218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D:\Books\Biology_Campbell_Figures\19_labeled_images\19_06_RecombinantDNA-L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04" t="64158" r="37090" b="32897"/>
            <a:stretch/>
          </p:blipFill>
          <p:spPr bwMode="auto">
            <a:xfrm>
              <a:off x="5399840" y="4425711"/>
              <a:ext cx="1820780" cy="200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469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125" y="244737"/>
            <a:ext cx="8229600" cy="1143000"/>
          </a:xfrm>
        </p:spPr>
        <p:txBody>
          <a:bodyPr>
            <a:noAutofit/>
          </a:bodyPr>
          <a:lstStyle/>
          <a:p>
            <a:r>
              <a:rPr lang="nl-NL" sz="4000" b="1" dirty="0">
                <a:solidFill>
                  <a:srgbClr val="FF6600"/>
                </a:solidFill>
                <a:latin typeface="+mn-lt"/>
              </a:rPr>
              <a:t>Kloneren van DNA in een </a:t>
            </a:r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plasmide</a:t>
            </a:r>
            <a:r>
              <a:rPr lang="nl-NL" sz="4000" b="1" dirty="0">
                <a:solidFill>
                  <a:srgbClr val="FF6600"/>
                </a:solidFill>
                <a:latin typeface="+mn-lt"/>
              </a:rPr>
              <a:t/>
            </a:r>
            <a:br>
              <a:rPr lang="nl-NL" sz="4000" b="1" dirty="0">
                <a:solidFill>
                  <a:srgbClr val="FF6600"/>
                </a:solidFill>
                <a:latin typeface="+mn-lt"/>
              </a:rPr>
            </a:br>
            <a:r>
              <a:rPr lang="nl-NL" sz="3600" b="1" dirty="0" smtClean="0">
                <a:solidFill>
                  <a:srgbClr val="0070C0"/>
                </a:solidFill>
                <a:latin typeface="+mn-lt"/>
              </a:rPr>
              <a:t>Transformatie van gastheer</a:t>
            </a:r>
            <a:endParaRPr lang="nl-NL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kstvak 34"/>
          <p:cNvSpPr txBox="1">
            <a:spLocks noChangeArrowheads="1"/>
          </p:cNvSpPr>
          <p:nvPr/>
        </p:nvSpPr>
        <p:spPr bwMode="auto">
          <a:xfrm>
            <a:off x="280125" y="1418648"/>
            <a:ext cx="8035109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355600" indent="-3556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lvl="2" indent="0">
              <a:spcAft>
                <a:spcPct val="30000"/>
              </a:spcAft>
            </a:pPr>
            <a:r>
              <a:rPr lang="nl-NL" altLang="nl-NL" baseline="0" dirty="0" err="1" smtClean="0">
                <a:latin typeface="+mn-lt"/>
                <a:cs typeface="Arial" pitchFamily="34" charset="0"/>
              </a:rPr>
              <a:t>Ligatieprodukt</a:t>
            </a:r>
            <a:r>
              <a:rPr lang="nl-NL" altLang="nl-NL" baseline="0" dirty="0" smtClean="0">
                <a:latin typeface="+mn-lt"/>
                <a:cs typeface="Arial" pitchFamily="34" charset="0"/>
              </a:rPr>
              <a:t> introduceren in nieuwe gastheer. Hoe?</a:t>
            </a:r>
          </a:p>
          <a:p>
            <a:pPr marL="0" lvl="2" indent="0">
              <a:spcAft>
                <a:spcPct val="30000"/>
              </a:spcAft>
            </a:pPr>
            <a:r>
              <a:rPr lang="nl-NL" altLang="nl-NL" baseline="0" dirty="0" smtClean="0">
                <a:latin typeface="+mn-lt"/>
                <a:cs typeface="Arial" pitchFamily="34" charset="0"/>
              </a:rPr>
              <a:t>Enkele voorbeelden:</a:t>
            </a:r>
          </a:p>
          <a:p>
            <a:pPr lvl="2">
              <a:spcAft>
                <a:spcPct val="30000"/>
              </a:spcAft>
              <a:buFont typeface="Arial" pitchFamily="34" charset="0"/>
              <a:buChar char="•"/>
            </a:pPr>
            <a:r>
              <a:rPr lang="nl-NL" altLang="nl-NL" baseline="0" dirty="0" err="1" smtClean="0">
                <a:latin typeface="+mn-lt"/>
                <a:cs typeface="Arial" pitchFamily="34" charset="0"/>
              </a:rPr>
              <a:t>Electroporatie</a:t>
            </a:r>
            <a:endParaRPr lang="nl-NL" altLang="nl-NL" baseline="0" dirty="0" smtClean="0">
              <a:latin typeface="+mn-lt"/>
              <a:cs typeface="Arial" pitchFamily="34" charset="0"/>
            </a:endParaRPr>
          </a:p>
          <a:p>
            <a:pPr lvl="2">
              <a:spcAft>
                <a:spcPct val="30000"/>
              </a:spcAft>
              <a:buFont typeface="Arial" pitchFamily="34" charset="0"/>
              <a:buChar char="•"/>
            </a:pPr>
            <a:r>
              <a:rPr lang="nl-NL" altLang="nl-NL" baseline="0" dirty="0" smtClean="0">
                <a:latin typeface="+mn-lt"/>
                <a:cs typeface="Arial" pitchFamily="34" charset="0"/>
              </a:rPr>
              <a:t>Injectie</a:t>
            </a:r>
            <a:endParaRPr lang="nl-NL" altLang="nl-NL" baseline="0" dirty="0">
              <a:latin typeface="+mn-lt"/>
              <a:cs typeface="Arial" pitchFamily="34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280125" y="2634302"/>
            <a:ext cx="8713159" cy="2766185"/>
            <a:chOff x="147121" y="3061408"/>
            <a:chExt cx="8713159" cy="2766185"/>
          </a:xfrm>
        </p:grpSpPr>
        <p:grpSp>
          <p:nvGrpSpPr>
            <p:cNvPr id="11" name="Group 10"/>
            <p:cNvGrpSpPr/>
            <p:nvPr/>
          </p:nvGrpSpPr>
          <p:grpSpPr>
            <a:xfrm>
              <a:off x="2949762" y="3061408"/>
              <a:ext cx="5910518" cy="2766185"/>
              <a:chOff x="2949762" y="3061409"/>
              <a:chExt cx="5910518" cy="2745420"/>
            </a:xfrm>
          </p:grpSpPr>
          <p:pic>
            <p:nvPicPr>
              <p:cNvPr id="5" name="Picture 9" descr="H:\Documents\Biology_Campbell_Figures\19_unlabeled_images\19_09GeneCloningMethod-U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491" t="61532" r="18613" b="5078"/>
              <a:stretch/>
            </p:blipFill>
            <p:spPr bwMode="auto">
              <a:xfrm>
                <a:off x="3747863" y="3061409"/>
                <a:ext cx="5112417" cy="2745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" name="Group 2"/>
              <p:cNvGrpSpPr/>
              <p:nvPr/>
            </p:nvGrpSpPr>
            <p:grpSpPr>
              <a:xfrm>
                <a:off x="2949762" y="3245002"/>
                <a:ext cx="2592571" cy="1008039"/>
                <a:chOff x="2949762" y="3245002"/>
                <a:chExt cx="2592571" cy="1008039"/>
              </a:xfrm>
            </p:grpSpPr>
            <p:sp>
              <p:nvSpPr>
                <p:cNvPr id="7" name="Tekstvak 34"/>
                <p:cNvSpPr txBox="1">
                  <a:spLocks noChangeArrowheads="1"/>
                </p:cNvSpPr>
                <p:nvPr/>
              </p:nvSpPr>
              <p:spPr bwMode="auto">
                <a:xfrm>
                  <a:off x="2949762" y="3245002"/>
                  <a:ext cx="2268643" cy="100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marL="342900" indent="-342900">
                    <a:defRPr sz="2400" baseline="-25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355600" indent="-355600">
                    <a:defRPr sz="2400" baseline="-25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lvl="2" indent="0">
                    <a:spcAft>
                      <a:spcPct val="30000"/>
                    </a:spcAft>
                  </a:pPr>
                  <a:r>
                    <a:rPr lang="nl-NL" altLang="nl-NL" sz="2000" baseline="0" dirty="0" smtClean="0">
                      <a:latin typeface="+mn-lt"/>
                      <a:cs typeface="Arial" pitchFamily="34" charset="0"/>
                    </a:rPr>
                    <a:t>Antibiotica resistentie, bijv. ampicilline (</a:t>
                  </a:r>
                  <a:r>
                    <a:rPr lang="nl-NL" altLang="nl-NL" sz="2000" baseline="0" dirty="0" err="1" smtClean="0">
                      <a:latin typeface="+mn-lt"/>
                      <a:cs typeface="Arial" pitchFamily="34" charset="0"/>
                    </a:rPr>
                    <a:t>Amp</a:t>
                  </a:r>
                  <a:r>
                    <a:rPr lang="nl-NL" altLang="nl-NL" sz="2000" baseline="30000" dirty="0" err="1" smtClean="0">
                      <a:latin typeface="+mn-lt"/>
                      <a:cs typeface="Arial" pitchFamily="34" charset="0"/>
                    </a:rPr>
                    <a:t>R</a:t>
                  </a:r>
                  <a:r>
                    <a:rPr lang="nl-NL" altLang="nl-NL" sz="2000" baseline="0" dirty="0" smtClean="0">
                      <a:latin typeface="+mn-lt"/>
                      <a:cs typeface="Arial" pitchFamily="34" charset="0"/>
                    </a:rPr>
                    <a:t>)</a:t>
                  </a:r>
                  <a:endParaRPr lang="nl-NL" altLang="nl-NL" sz="2000" baseline="0" dirty="0">
                    <a:latin typeface="+mn-lt"/>
                    <a:cs typeface="Arial" pitchFamily="34" charset="0"/>
                  </a:endParaRPr>
                </a:p>
              </p:txBody>
            </p:sp>
            <p:cxnSp>
              <p:nvCxnSpPr>
                <p:cNvPr id="8" name="Straight Connector 3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4478" y="3603565"/>
                  <a:ext cx="647855" cy="2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 type="triangle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9" name="Tekstvak 34"/>
            <p:cNvSpPr txBox="1">
              <a:spLocks noChangeArrowheads="1"/>
            </p:cNvSpPr>
            <p:nvPr/>
          </p:nvSpPr>
          <p:spPr bwMode="auto">
            <a:xfrm>
              <a:off x="147121" y="4811930"/>
              <a:ext cx="331236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355600" indent="-355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lvl="2" indent="0">
                <a:spcAft>
                  <a:spcPct val="30000"/>
                </a:spcAft>
              </a:pPr>
              <a:r>
                <a:rPr lang="nl-NL" altLang="nl-NL" sz="2000" baseline="0" dirty="0" smtClean="0">
                  <a:latin typeface="+mn-lt"/>
                  <a:cs typeface="Arial" pitchFamily="34" charset="0"/>
                </a:rPr>
                <a:t>Groei van getransformeerde bacteriën op voedingsbodems met ampicilline</a:t>
              </a:r>
              <a:endParaRPr lang="nl-NL" altLang="nl-NL" sz="2000" baseline="0" dirty="0">
                <a:latin typeface="+mn-lt"/>
                <a:cs typeface="Arial" pitchFamily="34" charset="0"/>
              </a:endParaRPr>
            </a:p>
          </p:txBody>
        </p:sp>
      </p:grpSp>
      <p:sp>
        <p:nvSpPr>
          <p:cNvPr id="10" name="Rechthoek 9"/>
          <p:cNvSpPr/>
          <p:nvPr/>
        </p:nvSpPr>
        <p:spPr>
          <a:xfrm>
            <a:off x="280125" y="5950365"/>
            <a:ext cx="68703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Vermenigvuldigen en selectie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133437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:\Documents\Biology_Campbell_Figures\19_unlabeled_images\19_09GeneCloningMethod-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1" r="19823"/>
          <a:stretch>
            <a:fillRect/>
          </a:stretch>
        </p:blipFill>
        <p:spPr bwMode="auto">
          <a:xfrm>
            <a:off x="263370" y="1211858"/>
            <a:ext cx="3136901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6"/>
          <p:cNvSpPr txBox="1">
            <a:spLocks noChangeArrowheads="1"/>
          </p:cNvSpPr>
          <p:nvPr/>
        </p:nvSpPr>
        <p:spPr bwMode="auto">
          <a:xfrm>
            <a:off x="4060671" y="1557933"/>
            <a:ext cx="4284662" cy="5762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nl-NL" sz="2100" b="1" kern="0" baseline="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Selectie </a:t>
            </a:r>
            <a:r>
              <a:rPr lang="nl-NL" sz="2100" b="1" kern="0" baseline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en amplificatie van </a:t>
            </a:r>
            <a:r>
              <a:rPr lang="nl-NL" sz="2100" b="1" kern="0" baseline="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DNA</a:t>
            </a:r>
          </a:p>
        </p:txBody>
      </p:sp>
      <p:cxnSp>
        <p:nvCxnSpPr>
          <p:cNvPr id="8" name="Straight Connector 3"/>
          <p:cNvCxnSpPr>
            <a:cxnSpLocks noChangeShapeType="1"/>
          </p:cNvCxnSpPr>
          <p:nvPr/>
        </p:nvCxnSpPr>
        <p:spPr bwMode="auto">
          <a:xfrm flipV="1">
            <a:off x="3232910" y="1748545"/>
            <a:ext cx="647855" cy="2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4063846" y="1845270"/>
            <a:ext cx="498475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nl-NL" sz="2100" kern="0" baseline="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-96" charset="-128"/>
              </a:rPr>
              <a:t>DNA van interesse </a:t>
            </a:r>
            <a:r>
              <a:rPr lang="nl-NL" sz="2100" kern="0" baseline="0" dirty="0">
                <a:solidFill>
                  <a:schemeClr val="accent1">
                    <a:lumMod val="75000"/>
                  </a:schemeClr>
                </a:solidFill>
                <a:ea typeface="ＭＳ Ｐゴシック" pitchFamily="-96" charset="-128"/>
              </a:rPr>
              <a:t>wordt </a:t>
            </a:r>
            <a:r>
              <a:rPr lang="nl-NL" sz="2100" kern="0" baseline="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-96" charset="-128"/>
              </a:rPr>
              <a:t>geamplificeerd </a:t>
            </a:r>
            <a:r>
              <a:rPr lang="nl-NL" sz="2100" kern="0" dirty="0" err="1" smtClean="0">
                <a:solidFill>
                  <a:schemeClr val="accent1">
                    <a:lumMod val="75000"/>
                  </a:schemeClr>
                </a:solidFill>
                <a:ea typeface="ＭＳ Ｐゴシック" pitchFamily="-96" charset="-128"/>
              </a:rPr>
              <a:t>m.b.v</a:t>
            </a:r>
            <a:r>
              <a:rPr lang="nl-NL" sz="2100" kern="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-96" charset="-128"/>
              </a:rPr>
              <a:t> PCR en specifieke</a:t>
            </a:r>
            <a:r>
              <a:rPr lang="nl-NL" sz="2100" kern="0" baseline="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-96" charset="-128"/>
              </a:rPr>
              <a:t> primers</a:t>
            </a:r>
            <a:endParaRPr lang="nl-NL" sz="2100" kern="0" baseline="0" dirty="0">
              <a:solidFill>
                <a:schemeClr val="accent1">
                  <a:lumMod val="75000"/>
                </a:schemeClr>
              </a:solidFill>
              <a:ea typeface="ＭＳ Ｐゴシック" pitchFamily="-96" charset="-128"/>
            </a:endParaRPr>
          </a:p>
        </p:txBody>
      </p:sp>
      <p:sp>
        <p:nvSpPr>
          <p:cNvPr id="11" name="Rectangle 1026"/>
          <p:cNvSpPr txBox="1">
            <a:spLocks noChangeArrowheads="1"/>
          </p:cNvSpPr>
          <p:nvPr/>
        </p:nvSpPr>
        <p:spPr bwMode="auto">
          <a:xfrm>
            <a:off x="4065433" y="4126284"/>
            <a:ext cx="4622800" cy="81302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nl-NL" sz="2100" b="1" kern="0" baseline="0" dirty="0" err="1">
                <a:solidFill>
                  <a:schemeClr val="accent1">
                    <a:lumMod val="75000"/>
                  </a:schemeClr>
                </a:solidFill>
                <a:ea typeface="+mn-ea"/>
              </a:rPr>
              <a:t>Ligatie</a:t>
            </a:r>
            <a:r>
              <a:rPr lang="nl-NL" sz="2100" b="1" kern="0" baseline="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 </a:t>
            </a:r>
            <a:r>
              <a:rPr lang="nl-NL" sz="2100" kern="0" baseline="0" dirty="0" smtClean="0">
                <a:solidFill>
                  <a:schemeClr val="accent1">
                    <a:lumMod val="75000"/>
                  </a:schemeClr>
                </a:solidFill>
              </a:rPr>
              <a:t>plasmide-DNA en</a:t>
            </a:r>
            <a:r>
              <a:rPr lang="nl-NL" sz="2100" kern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2100" kern="0" dirty="0" err="1" smtClean="0">
                <a:solidFill>
                  <a:schemeClr val="accent1">
                    <a:lumMod val="75000"/>
                  </a:schemeClr>
                </a:solidFill>
              </a:rPr>
              <a:t>insert</a:t>
            </a:r>
            <a:r>
              <a:rPr lang="nl-NL" sz="2100" kern="0" dirty="0" smtClean="0">
                <a:solidFill>
                  <a:schemeClr val="accent1">
                    <a:lumMod val="75000"/>
                  </a:schemeClr>
                </a:solidFill>
              </a:rPr>
              <a:t>-DNA </a:t>
            </a:r>
            <a:r>
              <a:rPr lang="nl-NL" sz="2100" kern="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recombinant plasmide</a:t>
            </a:r>
            <a:endParaRPr lang="nl-NL" sz="2100" kern="0" baseline="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Straight Connector 3"/>
          <p:cNvCxnSpPr>
            <a:cxnSpLocks noChangeShapeType="1"/>
          </p:cNvCxnSpPr>
          <p:nvPr/>
        </p:nvCxnSpPr>
        <p:spPr bwMode="auto">
          <a:xfrm>
            <a:off x="2292064" y="4528939"/>
            <a:ext cx="1627706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026"/>
          <p:cNvSpPr txBox="1">
            <a:spLocks noChangeArrowheads="1"/>
          </p:cNvSpPr>
          <p:nvPr/>
        </p:nvSpPr>
        <p:spPr bwMode="auto">
          <a:xfrm>
            <a:off x="4044796" y="2926358"/>
            <a:ext cx="4621212" cy="96475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nl-NL" sz="2100" b="1" kern="0" dirty="0">
                <a:solidFill>
                  <a:schemeClr val="accent1">
                    <a:lumMod val="75000"/>
                  </a:schemeClr>
                </a:solidFill>
              </a:rPr>
              <a:t>Restrictie </a:t>
            </a:r>
            <a:r>
              <a:rPr lang="nl-NL" sz="2100" kern="0" dirty="0">
                <a:solidFill>
                  <a:schemeClr val="accent1">
                    <a:lumMod val="75000"/>
                  </a:schemeClr>
                </a:solidFill>
              </a:rPr>
              <a:t>plasmide-DNA en </a:t>
            </a:r>
            <a:r>
              <a:rPr lang="nl-NL" sz="2100" kern="0" dirty="0" err="1">
                <a:solidFill>
                  <a:schemeClr val="accent1">
                    <a:lumMod val="75000"/>
                  </a:schemeClr>
                </a:solidFill>
              </a:rPr>
              <a:t>insert</a:t>
            </a:r>
            <a:r>
              <a:rPr lang="nl-NL" sz="2100" kern="0" dirty="0">
                <a:solidFill>
                  <a:schemeClr val="accent1">
                    <a:lumMod val="75000"/>
                  </a:schemeClr>
                </a:solidFill>
              </a:rPr>
              <a:t>-DNA (DNA van interesse) met zelfde restrictie enzymen</a:t>
            </a:r>
          </a:p>
        </p:txBody>
      </p:sp>
      <p:cxnSp>
        <p:nvCxnSpPr>
          <p:cNvPr id="17" name="Straight Connector 3"/>
          <p:cNvCxnSpPr>
            <a:cxnSpLocks noChangeShapeType="1"/>
          </p:cNvCxnSpPr>
          <p:nvPr/>
        </p:nvCxnSpPr>
        <p:spPr bwMode="auto">
          <a:xfrm>
            <a:off x="2748622" y="3129558"/>
            <a:ext cx="105998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026"/>
          <p:cNvSpPr txBox="1">
            <a:spLocks noChangeArrowheads="1"/>
          </p:cNvSpPr>
          <p:nvPr/>
        </p:nvSpPr>
        <p:spPr bwMode="auto">
          <a:xfrm>
            <a:off x="4056135" y="5471571"/>
            <a:ext cx="4622800" cy="785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nl-NL" sz="2100" b="1" kern="0" baseline="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Vermenigvuldiging &amp; Selectie </a:t>
            </a:r>
            <a:r>
              <a:rPr lang="nl-NL" sz="2100" kern="0" baseline="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recombinant </a:t>
            </a:r>
            <a:r>
              <a:rPr lang="nl-NL" sz="2100" kern="0" baseline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organisme </a:t>
            </a:r>
            <a:endParaRPr lang="nl-NL" sz="2100" kern="0" baseline="0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  <p:cxnSp>
        <p:nvCxnSpPr>
          <p:cNvPr id="21" name="Straight Connector 3"/>
          <p:cNvCxnSpPr>
            <a:cxnSpLocks noChangeShapeType="1"/>
          </p:cNvCxnSpPr>
          <p:nvPr/>
        </p:nvCxnSpPr>
        <p:spPr bwMode="auto">
          <a:xfrm>
            <a:off x="3232459" y="5787033"/>
            <a:ext cx="663664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081058" y="4939308"/>
            <a:ext cx="6593566" cy="577850"/>
            <a:chOff x="1780838" y="5155406"/>
            <a:chExt cx="6593407" cy="577850"/>
          </a:xfrm>
        </p:grpSpPr>
        <p:sp>
          <p:nvSpPr>
            <p:cNvPr id="23" name="Rectangle 1026"/>
            <p:cNvSpPr txBox="1">
              <a:spLocks noChangeArrowheads="1"/>
            </p:cNvSpPr>
            <p:nvPr/>
          </p:nvSpPr>
          <p:spPr bwMode="auto">
            <a:xfrm>
              <a:off x="3751557" y="5155406"/>
              <a:ext cx="4622688" cy="577850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nl-NL" sz="2100" b="1" kern="0" baseline="0" dirty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Transformatie </a:t>
              </a:r>
              <a:r>
                <a:rPr lang="nl-NL" sz="2100" kern="0" baseline="0" dirty="0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van host </a:t>
              </a:r>
              <a:r>
                <a:rPr lang="nl-NL" sz="2100" kern="0" baseline="0" dirty="0" err="1">
                  <a:solidFill>
                    <a:schemeClr val="accent1">
                      <a:lumMod val="75000"/>
                    </a:schemeClr>
                  </a:solidFill>
                  <a:ea typeface="+mn-ea"/>
                </a:rPr>
                <a:t>cell</a:t>
              </a:r>
              <a:endParaRPr lang="nl-NL" sz="2100" kern="0" baseline="0" dirty="0">
                <a:solidFill>
                  <a:schemeClr val="accent1">
                    <a:lumMod val="75000"/>
                  </a:schemeClr>
                </a:solidFill>
                <a:ea typeface="+mn-ea"/>
              </a:endParaRPr>
            </a:p>
          </p:txBody>
        </p:sp>
        <p:cxnSp>
          <p:nvCxnSpPr>
            <p:cNvPr id="24" name="Straight Connector 3"/>
            <p:cNvCxnSpPr>
              <a:cxnSpLocks noChangeShapeType="1"/>
            </p:cNvCxnSpPr>
            <p:nvPr/>
          </p:nvCxnSpPr>
          <p:spPr bwMode="auto">
            <a:xfrm>
              <a:off x="1780838" y="5373216"/>
              <a:ext cx="1871403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31616"/>
          </a:xfrm>
        </p:spPr>
        <p:txBody>
          <a:bodyPr>
            <a:noAutofit/>
          </a:bodyPr>
          <a:lstStyle/>
          <a:p>
            <a:pPr algn="l"/>
            <a:r>
              <a:rPr lang="nl-NL" b="1" dirty="0" smtClean="0">
                <a:solidFill>
                  <a:srgbClr val="FF6600"/>
                </a:solidFill>
                <a:latin typeface="+mn-lt"/>
              </a:rPr>
              <a:t>Kloneren van DNA in een plasmide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4065433" y="921657"/>
            <a:ext cx="427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dirty="0" smtClean="0"/>
              <a:t>Samenvatting achteraf:</a:t>
            </a:r>
            <a:endParaRPr lang="nl-NL" sz="2600" dirty="0"/>
          </a:p>
        </p:txBody>
      </p:sp>
    </p:spTree>
    <p:extLst>
      <p:ext uri="{BB962C8B-B14F-4D97-AF65-F5344CB8AC3E}">
        <p14:creationId xmlns:p14="http://schemas.microsoft.com/office/powerpoint/2010/main" val="32865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H:\Documents\Biology_Campbell_Figures\19_unlabeled_images\19_09GeneCloningMethod-U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2" t="85843" r="51701" b="5086"/>
          <a:stretch/>
        </p:blipFill>
        <p:spPr bwMode="auto">
          <a:xfrm>
            <a:off x="1086916" y="1335928"/>
            <a:ext cx="1153848" cy="54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1AA38F07-28D6-904B-BF89-FC996DF49DEA}"/>
              </a:ext>
            </a:extLst>
          </p:cNvPr>
          <p:cNvSpPr/>
          <p:nvPr/>
        </p:nvSpPr>
        <p:spPr>
          <a:xfrm>
            <a:off x="2419004" y="257764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</p:txBody>
      </p:sp>
      <p:sp>
        <p:nvSpPr>
          <p:cNvPr id="7" name="Tekstvak 6">
            <a:hlinkClick r:id="rId4"/>
            <a:extLst>
              <a:ext uri="{FF2B5EF4-FFF2-40B4-BE49-F238E27FC236}">
                <a16:creationId xmlns:a16="http://schemas.microsoft.com/office/drawing/2014/main" id="{8658AFB4-ACAF-4645-BC43-42F7AAE5C2E6}"/>
              </a:ext>
            </a:extLst>
          </p:cNvPr>
          <p:cNvSpPr txBox="1"/>
          <p:nvPr/>
        </p:nvSpPr>
        <p:spPr>
          <a:xfrm>
            <a:off x="431409" y="5956179"/>
            <a:ext cx="844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0070C0"/>
                </a:solidFill>
                <a:hlinkClick r:id="rId4"/>
              </a:rPr>
              <a:t>Filmpje: </a:t>
            </a:r>
            <a:r>
              <a:rPr lang="nl-NL" sz="2400" dirty="0" err="1" smtClean="0">
                <a:solidFill>
                  <a:srgbClr val="0070C0"/>
                </a:solidFill>
                <a:hlinkClick r:id="rId4"/>
              </a:rPr>
              <a:t>cloning</a:t>
            </a:r>
            <a:r>
              <a:rPr lang="nl-NL" sz="2400" dirty="0" smtClean="0">
                <a:solidFill>
                  <a:srgbClr val="0070C0"/>
                </a:solidFill>
              </a:rPr>
              <a:t> </a:t>
            </a:r>
            <a:r>
              <a:rPr lang="nl-NL" sz="2400" dirty="0" smtClean="0">
                <a:solidFill>
                  <a:srgbClr val="0070C0"/>
                </a:solidFill>
              </a:rPr>
              <a:t>(in de film meerdere verschillende </a:t>
            </a:r>
            <a:r>
              <a:rPr lang="nl-NL" sz="2400" dirty="0" err="1" smtClean="0">
                <a:solidFill>
                  <a:srgbClr val="0070C0"/>
                </a:solidFill>
              </a:rPr>
              <a:t>inserts</a:t>
            </a:r>
            <a:r>
              <a:rPr lang="nl-NL" sz="2400" dirty="0" smtClean="0">
                <a:solidFill>
                  <a:srgbClr val="0070C0"/>
                </a:solidFill>
              </a:rPr>
              <a:t> i.p.v. 1)</a:t>
            </a:r>
            <a:endParaRPr lang="nl-NL" sz="2400" dirty="0">
              <a:solidFill>
                <a:srgbClr val="0070C0"/>
              </a:solidFill>
            </a:endParaRP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83010B0A-E5FB-7246-9C43-E5FAB08E8753}"/>
              </a:ext>
            </a:extLst>
          </p:cNvPr>
          <p:cNvGrpSpPr/>
          <p:nvPr/>
        </p:nvGrpSpPr>
        <p:grpSpPr>
          <a:xfrm>
            <a:off x="1086916" y="1344186"/>
            <a:ext cx="6837123" cy="4376025"/>
            <a:chOff x="140880" y="952440"/>
            <a:chExt cx="9017617" cy="5619638"/>
          </a:xfrm>
        </p:grpSpPr>
        <p:grpSp>
          <p:nvGrpSpPr>
            <p:cNvPr id="46" name="Group 45"/>
            <p:cNvGrpSpPr/>
            <p:nvPr/>
          </p:nvGrpSpPr>
          <p:grpSpPr>
            <a:xfrm>
              <a:off x="140880" y="952440"/>
              <a:ext cx="9017617" cy="5619638"/>
              <a:chOff x="140880" y="952440"/>
              <a:chExt cx="9017617" cy="561963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40880" y="1771276"/>
                <a:ext cx="8847493" cy="694806"/>
                <a:chOff x="140880" y="1771276"/>
                <a:chExt cx="8847493" cy="694806"/>
              </a:xfrm>
            </p:grpSpPr>
            <p:pic>
              <p:nvPicPr>
                <p:cNvPr id="4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140880" y="1771447"/>
                  <a:ext cx="2915313" cy="6779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6072324" y="1771276"/>
                  <a:ext cx="2916049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3124326" y="1787931"/>
                  <a:ext cx="2916050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0" name="Group 19"/>
              <p:cNvGrpSpPr/>
              <p:nvPr/>
            </p:nvGrpSpPr>
            <p:grpSpPr>
              <a:xfrm>
                <a:off x="214258" y="2573457"/>
                <a:ext cx="8847493" cy="694806"/>
                <a:chOff x="140880" y="1771276"/>
                <a:chExt cx="8847493" cy="694806"/>
              </a:xfrm>
            </p:grpSpPr>
            <p:pic>
              <p:nvPicPr>
                <p:cNvPr id="21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140880" y="1771447"/>
                  <a:ext cx="2915313" cy="6779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" name="Picture 21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6072324" y="1771276"/>
                  <a:ext cx="2916049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3124326" y="1787931"/>
                  <a:ext cx="2916050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4" name="Group 23"/>
              <p:cNvGrpSpPr/>
              <p:nvPr/>
            </p:nvGrpSpPr>
            <p:grpSpPr>
              <a:xfrm>
                <a:off x="311004" y="3358983"/>
                <a:ext cx="8847493" cy="694806"/>
                <a:chOff x="140880" y="1771276"/>
                <a:chExt cx="8847493" cy="694806"/>
              </a:xfrm>
            </p:grpSpPr>
            <p:pic>
              <p:nvPicPr>
                <p:cNvPr id="25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140880" y="1771447"/>
                  <a:ext cx="2915313" cy="6779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25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6072324" y="1771276"/>
                  <a:ext cx="2916049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3124326" y="1787931"/>
                  <a:ext cx="2916050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293280" y="4153221"/>
                <a:ext cx="8847493" cy="694806"/>
                <a:chOff x="140880" y="1771276"/>
                <a:chExt cx="8847493" cy="694806"/>
              </a:xfrm>
            </p:grpSpPr>
            <p:pic>
              <p:nvPicPr>
                <p:cNvPr id="29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140880" y="1771447"/>
                  <a:ext cx="2915313" cy="6779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2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6072324" y="1771276"/>
                  <a:ext cx="2916049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3124326" y="1787931"/>
                  <a:ext cx="2916050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2" name="Group 31"/>
              <p:cNvGrpSpPr/>
              <p:nvPr/>
            </p:nvGrpSpPr>
            <p:grpSpPr>
              <a:xfrm>
                <a:off x="293280" y="5030066"/>
                <a:ext cx="8847493" cy="694806"/>
                <a:chOff x="140880" y="1771276"/>
                <a:chExt cx="8847493" cy="694806"/>
              </a:xfrm>
            </p:grpSpPr>
            <p:pic>
              <p:nvPicPr>
                <p:cNvPr id="33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140880" y="1771447"/>
                  <a:ext cx="2915313" cy="6779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Picture 33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6072324" y="1771276"/>
                  <a:ext cx="2916049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3124326" y="1787931"/>
                  <a:ext cx="2916050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293280" y="5877272"/>
                <a:ext cx="8847493" cy="694806"/>
                <a:chOff x="140880" y="1771276"/>
                <a:chExt cx="8847493" cy="694806"/>
              </a:xfrm>
            </p:grpSpPr>
            <p:pic>
              <p:nvPicPr>
                <p:cNvPr id="37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140880" y="1771447"/>
                  <a:ext cx="2915313" cy="6779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" name="Picture 37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6072324" y="1771276"/>
                  <a:ext cx="2916049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3124326" y="1787931"/>
                  <a:ext cx="2916050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0" name="Group 39"/>
              <p:cNvGrpSpPr/>
              <p:nvPr/>
            </p:nvGrpSpPr>
            <p:grpSpPr>
              <a:xfrm>
                <a:off x="1818701" y="952440"/>
                <a:ext cx="5899496" cy="694635"/>
                <a:chOff x="140880" y="1771447"/>
                <a:chExt cx="5899496" cy="694635"/>
              </a:xfrm>
            </p:grpSpPr>
            <p:pic>
              <p:nvPicPr>
                <p:cNvPr id="41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140880" y="1771447"/>
                  <a:ext cx="2915313" cy="6779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3" name="Picture 9" descr="H:\Documents\Biology_Campbell_Figures\19_unlabeled_images\19_09GeneCloningMethod-U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92" t="85843" r="36464" b="5086"/>
                <a:stretch/>
              </p:blipFill>
              <p:spPr bwMode="auto">
                <a:xfrm>
                  <a:off x="3124326" y="1787931"/>
                  <a:ext cx="2916050" cy="678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42" name="Picture 9" descr="H:\Documents\Biology_Campbell_Figures\19_unlabeled_images\19_09GeneCloningMethod-U.jpg">
              <a:extLst>
                <a:ext uri="{FF2B5EF4-FFF2-40B4-BE49-F238E27FC236}">
                  <a16:creationId xmlns:a16="http://schemas.microsoft.com/office/drawing/2014/main" id="{0A7FDFF6-C1B5-3340-8E33-3E2BEE463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92" t="85843" r="51701" b="5086"/>
            <a:stretch/>
          </p:blipFill>
          <p:spPr bwMode="auto">
            <a:xfrm>
              <a:off x="7718197" y="968924"/>
              <a:ext cx="1373025" cy="647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" name="Title 1"/>
          <p:cNvSpPr txBox="1">
            <a:spLocks/>
          </p:cNvSpPr>
          <p:nvPr/>
        </p:nvSpPr>
        <p:spPr>
          <a:xfrm>
            <a:off x="146237" y="85843"/>
            <a:ext cx="7809044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Kloneren van DNA in een plasmide </a:t>
            </a:r>
            <a:r>
              <a:rPr lang="nl-NL" sz="3200" b="1" dirty="0" smtClean="0">
                <a:solidFill>
                  <a:srgbClr val="0070C0"/>
                </a:solidFill>
                <a:latin typeface="+mn-lt"/>
              </a:rPr>
              <a:t>Vermenigvuldigen</a:t>
            </a:r>
            <a:endParaRPr lang="nl-NL" sz="32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482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184550"/>
            <a:ext cx="8786812" cy="1143000"/>
          </a:xfrm>
        </p:spPr>
        <p:txBody>
          <a:bodyPr>
            <a:noAutofit/>
          </a:bodyPr>
          <a:lstStyle/>
          <a:p>
            <a:r>
              <a:rPr lang="nl-NL" sz="4000" b="1" dirty="0">
                <a:solidFill>
                  <a:srgbClr val="FF6600"/>
                </a:solidFill>
                <a:latin typeface="+mn-lt"/>
              </a:rPr>
              <a:t>Kloneren van DNA in een </a:t>
            </a:r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plasmide </a:t>
            </a:r>
            <a:r>
              <a:rPr lang="nl-NL" sz="3600" b="1" dirty="0" smtClean="0">
                <a:solidFill>
                  <a:srgbClr val="0070C0"/>
                </a:solidFill>
                <a:latin typeface="+mn-lt"/>
              </a:rPr>
              <a:t>Restrictie-analyse (selectie </a:t>
            </a:r>
            <a:r>
              <a:rPr lang="nl-NL" sz="3600" b="1" u="sng" dirty="0" smtClean="0">
                <a:solidFill>
                  <a:srgbClr val="0070C0"/>
                </a:solidFill>
                <a:latin typeface="+mn-lt"/>
              </a:rPr>
              <a:t>juiste</a:t>
            </a:r>
            <a:r>
              <a:rPr lang="nl-NL" sz="3600" b="1" dirty="0" smtClean="0">
                <a:solidFill>
                  <a:srgbClr val="0070C0"/>
                </a:solidFill>
                <a:latin typeface="+mn-lt"/>
              </a:rPr>
              <a:t> kloon)</a:t>
            </a:r>
            <a:endParaRPr lang="nl-NL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9" descr="H:\Documents\Biology_Campbell_Figures\19_unlabeled_images\19_09GeneCloningMethod-U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6" t="29368" r="26771" b="24828"/>
          <a:stretch/>
        </p:blipFill>
        <p:spPr bwMode="auto">
          <a:xfrm>
            <a:off x="404302" y="1806820"/>
            <a:ext cx="3795091" cy="3868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162070" y="5476630"/>
            <a:ext cx="1536439" cy="797568"/>
            <a:chOff x="2088264" y="5059442"/>
            <a:chExt cx="1536439" cy="797568"/>
          </a:xfrm>
        </p:grpSpPr>
        <p:sp>
          <p:nvSpPr>
            <p:cNvPr id="6" name="Tekstvak 34"/>
            <p:cNvSpPr txBox="1">
              <a:spLocks noChangeArrowheads="1"/>
            </p:cNvSpPr>
            <p:nvPr/>
          </p:nvSpPr>
          <p:spPr bwMode="auto">
            <a:xfrm>
              <a:off x="2088264" y="5456900"/>
              <a:ext cx="153643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355600" indent="-355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lvl="2" indent="0">
                <a:spcAft>
                  <a:spcPct val="30000"/>
                </a:spcAft>
              </a:pPr>
              <a:r>
                <a:rPr lang="nl-NL" altLang="nl-NL" sz="2000" b="1" i="1" baseline="0" dirty="0" err="1" smtClean="0">
                  <a:solidFill>
                    <a:srgbClr val="4D21ED"/>
                  </a:solidFill>
                  <a:latin typeface="+mn-lt"/>
                  <a:cs typeface="Arial" pitchFamily="34" charset="0"/>
                </a:rPr>
                <a:t>Bam</a:t>
              </a:r>
              <a:r>
                <a:rPr lang="nl-NL" altLang="nl-NL" sz="2000" b="1" baseline="0" dirty="0" err="1" smtClean="0">
                  <a:solidFill>
                    <a:srgbClr val="4D21ED"/>
                  </a:solidFill>
                  <a:latin typeface="+mn-lt"/>
                  <a:cs typeface="Arial" pitchFamily="34" charset="0"/>
                </a:rPr>
                <a:t>HI</a:t>
              </a:r>
              <a:endParaRPr lang="nl-NL" altLang="nl-NL" sz="2000" b="1" baseline="0" dirty="0">
                <a:solidFill>
                  <a:srgbClr val="4D21ED"/>
                </a:solidFill>
                <a:latin typeface="+mn-lt"/>
                <a:cs typeface="Arial" pitchFamily="34" charset="0"/>
              </a:endParaRPr>
            </a:p>
          </p:txBody>
        </p:sp>
        <p:cxnSp>
          <p:nvCxnSpPr>
            <p:cNvPr id="7" name="Straight Connector 3"/>
            <p:cNvCxnSpPr>
              <a:cxnSpLocks noChangeShapeType="1"/>
            </p:cNvCxnSpPr>
            <p:nvPr/>
          </p:nvCxnSpPr>
          <p:spPr bwMode="auto">
            <a:xfrm flipV="1">
              <a:off x="2544180" y="5059442"/>
              <a:ext cx="312303" cy="397458"/>
            </a:xfrm>
            <a:prstGeom prst="line">
              <a:avLst/>
            </a:prstGeom>
            <a:noFill/>
            <a:ln w="38100" algn="ctr">
              <a:solidFill>
                <a:srgbClr val="4D21E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2"/>
          <p:cNvGrpSpPr/>
          <p:nvPr/>
        </p:nvGrpSpPr>
        <p:grpSpPr>
          <a:xfrm>
            <a:off x="2577891" y="4252502"/>
            <a:ext cx="2306989" cy="1587677"/>
            <a:chOff x="4761540" y="3933056"/>
            <a:chExt cx="2306989" cy="1587677"/>
          </a:xfrm>
        </p:grpSpPr>
        <p:grpSp>
          <p:nvGrpSpPr>
            <p:cNvPr id="10" name="Group 9"/>
            <p:cNvGrpSpPr/>
            <p:nvPr/>
          </p:nvGrpSpPr>
          <p:grpSpPr>
            <a:xfrm>
              <a:off x="4761540" y="3933056"/>
              <a:ext cx="2306989" cy="904166"/>
              <a:chOff x="1626619" y="4692728"/>
              <a:chExt cx="2306989" cy="904166"/>
            </a:xfrm>
          </p:grpSpPr>
          <p:sp>
            <p:nvSpPr>
              <p:cNvPr id="11" name="Tekstvak 34"/>
              <p:cNvSpPr txBox="1">
                <a:spLocks noChangeArrowheads="1"/>
              </p:cNvSpPr>
              <p:nvPr/>
            </p:nvSpPr>
            <p:spPr bwMode="auto">
              <a:xfrm>
                <a:off x="2397169" y="5196784"/>
                <a:ext cx="153643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marL="342900" indent="-342900">
                  <a:defRPr sz="2400" baseline="-25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355600" indent="-355600">
                  <a:defRPr sz="2400" baseline="-25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lvl="2" indent="0">
                  <a:spcAft>
                    <a:spcPct val="30000"/>
                  </a:spcAft>
                </a:pPr>
                <a:r>
                  <a:rPr lang="nl-NL" altLang="nl-NL" sz="2000" b="1" i="1" baseline="0" dirty="0" err="1" smtClean="0">
                    <a:solidFill>
                      <a:srgbClr val="FF0000"/>
                    </a:solidFill>
                    <a:latin typeface="+mn-lt"/>
                    <a:cs typeface="Arial" pitchFamily="34" charset="0"/>
                  </a:rPr>
                  <a:t>Eco</a:t>
                </a:r>
                <a:r>
                  <a:rPr lang="nl-NL" altLang="nl-NL" sz="2000" b="1" baseline="0" dirty="0" err="1" smtClean="0">
                    <a:solidFill>
                      <a:srgbClr val="FF0000"/>
                    </a:solidFill>
                    <a:latin typeface="+mn-lt"/>
                    <a:cs typeface="Arial" pitchFamily="34" charset="0"/>
                  </a:rPr>
                  <a:t>RI</a:t>
                </a:r>
                <a:endParaRPr lang="nl-NL" altLang="nl-NL" sz="2000" b="1" baseline="0" dirty="0">
                  <a:solidFill>
                    <a:srgbClr val="FF0000"/>
                  </a:solidFill>
                  <a:latin typeface="+mn-lt"/>
                  <a:cs typeface="Arial" pitchFamily="34" charset="0"/>
                </a:endParaRPr>
              </a:p>
            </p:txBody>
          </p:sp>
          <p:cxnSp>
            <p:nvCxnSpPr>
              <p:cNvPr id="12" name="Straight Connector 3"/>
              <p:cNvCxnSpPr>
                <a:cxnSpLocks noChangeShapeType="1"/>
              </p:cNvCxnSpPr>
              <p:nvPr/>
            </p:nvCxnSpPr>
            <p:spPr bwMode="auto">
              <a:xfrm flipH="1">
                <a:off x="1626619" y="4692728"/>
                <a:ext cx="494536" cy="387998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7" name="Straight Connector 3"/>
            <p:cNvCxnSpPr>
              <a:cxnSpLocks noChangeShapeType="1"/>
            </p:cNvCxnSpPr>
            <p:nvPr/>
          </p:nvCxnSpPr>
          <p:spPr bwMode="auto">
            <a:xfrm flipH="1" flipV="1">
              <a:off x="4879082" y="5195292"/>
              <a:ext cx="672058" cy="325441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Tekstvak 2"/>
          <p:cNvSpPr txBox="1"/>
          <p:nvPr/>
        </p:nvSpPr>
        <p:spPr>
          <a:xfrm>
            <a:off x="5071844" y="2393731"/>
            <a:ext cx="35206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u="sng" dirty="0" smtClean="0"/>
              <a:t>Selectie juiste kloon:</a:t>
            </a:r>
          </a:p>
          <a:p>
            <a:endParaRPr lang="nl-NL" sz="20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Diverse klonen opkweken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Plasmide isoleren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Restrictie van plasmide DNA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 smtClean="0"/>
              <a:t>Agarose</a:t>
            </a:r>
            <a:r>
              <a:rPr lang="nl-NL" sz="2000" dirty="0" smtClean="0"/>
              <a:t> gel elektroforese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Analyse restrictie-</a:t>
            </a:r>
            <a:r>
              <a:rPr lang="nl-NL" sz="2000" dirty="0" err="1" smtClean="0"/>
              <a:t>produkten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458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b="1" dirty="0" smtClean="0">
                <a:solidFill>
                  <a:srgbClr val="FF6600"/>
                </a:solidFill>
                <a:latin typeface="+mn-lt"/>
              </a:rPr>
              <a:t>Lesmateriaal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sz="2400" dirty="0" smtClean="0"/>
              <a:t>Hoofdstuk 16: </a:t>
            </a:r>
            <a:r>
              <a:rPr lang="nl-NL" sz="2400" dirty="0" err="1" smtClean="0"/>
              <a:t>Nucleic</a:t>
            </a:r>
            <a:r>
              <a:rPr lang="nl-NL" sz="2400" dirty="0" smtClean="0"/>
              <a:t> </a:t>
            </a:r>
            <a:r>
              <a:rPr lang="nl-NL" sz="2400" dirty="0" err="1" smtClean="0"/>
              <a:t>acids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inheritance</a:t>
            </a:r>
            <a:endParaRPr lang="nl-NL" sz="2400" dirty="0" smtClean="0"/>
          </a:p>
          <a:p>
            <a:pPr lvl="0"/>
            <a:r>
              <a:rPr lang="nl-NL" sz="2400" dirty="0" smtClean="0"/>
              <a:t>Hoofdstuk 17: </a:t>
            </a:r>
            <a:r>
              <a:rPr lang="nl-NL" sz="2400" dirty="0" err="1" smtClean="0"/>
              <a:t>Expression</a:t>
            </a:r>
            <a:r>
              <a:rPr lang="nl-NL" sz="2400" dirty="0" smtClean="0"/>
              <a:t> of </a:t>
            </a:r>
            <a:r>
              <a:rPr lang="nl-NL" sz="2400" dirty="0" err="1"/>
              <a:t>g</a:t>
            </a:r>
            <a:r>
              <a:rPr lang="nl-NL" sz="2400" dirty="0" err="1" smtClean="0"/>
              <a:t>enes</a:t>
            </a:r>
            <a:endParaRPr lang="nl-NL" sz="2400" dirty="0" smtClean="0"/>
          </a:p>
          <a:p>
            <a:pPr lvl="0"/>
            <a:r>
              <a:rPr lang="nl-NL" sz="2400" dirty="0" smtClean="0"/>
              <a:t>Hoofdstuk 18: Control of gene </a:t>
            </a:r>
            <a:r>
              <a:rPr lang="nl-NL" sz="2400" dirty="0" err="1" smtClean="0"/>
              <a:t>expression</a:t>
            </a:r>
            <a:r>
              <a:rPr lang="nl-NL" sz="2400" dirty="0" smtClean="0"/>
              <a:t> (t/m 18.3)</a:t>
            </a:r>
          </a:p>
          <a:p>
            <a:pPr lvl="0"/>
            <a:r>
              <a:rPr lang="nl-NL" sz="2400" b="1" dirty="0" smtClean="0"/>
              <a:t>Hoofdstuk 19: DNA </a:t>
            </a:r>
            <a:r>
              <a:rPr lang="nl-NL" sz="2400" b="1" dirty="0" err="1" smtClean="0"/>
              <a:t>technology</a:t>
            </a:r>
            <a:r>
              <a:rPr lang="nl-NL" sz="2400" b="1" dirty="0" smtClean="0"/>
              <a:t> (t/m 19.2)</a:t>
            </a:r>
          </a:p>
          <a:p>
            <a:pPr lvl="0"/>
            <a:r>
              <a:rPr lang="nl-NL" sz="2400" dirty="0" smtClean="0"/>
              <a:t>Hoofdstuk 20: The </a:t>
            </a:r>
            <a:r>
              <a:rPr lang="nl-NL" sz="2400" dirty="0" err="1" smtClean="0"/>
              <a:t>evolution</a:t>
            </a:r>
            <a:r>
              <a:rPr lang="nl-NL" sz="2400" dirty="0" smtClean="0"/>
              <a:t> of </a:t>
            </a:r>
            <a:r>
              <a:rPr lang="nl-NL" sz="2400" dirty="0" err="1" smtClean="0"/>
              <a:t>genomes</a:t>
            </a:r>
            <a:r>
              <a:rPr lang="nl-NL" sz="2400" dirty="0" smtClean="0"/>
              <a:t> (t/m 20.5)</a:t>
            </a:r>
          </a:p>
          <a:p>
            <a:pPr lvl="0"/>
            <a:r>
              <a:rPr lang="nl-NL" sz="2400" dirty="0" smtClean="0"/>
              <a:t>Hoofdstuk 26: </a:t>
            </a:r>
            <a:r>
              <a:rPr lang="nl-NL" sz="2400" dirty="0" err="1" smtClean="0"/>
              <a:t>Introduction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viruses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27659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Books\Biology_Campbell_Figures\19_labeled_images\19_07aGelElectrophoresis-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1" y="1922354"/>
            <a:ext cx="3802021" cy="198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60" y="2012655"/>
            <a:ext cx="4518269" cy="450958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2296" y="127415"/>
            <a:ext cx="8786812" cy="1262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Kloneren van DNA in een plasmide</a:t>
            </a:r>
          </a:p>
          <a:p>
            <a:r>
              <a:rPr lang="nl-NL" sz="2800" b="1" dirty="0" smtClean="0">
                <a:solidFill>
                  <a:srgbClr val="0070C0"/>
                </a:solidFill>
                <a:latin typeface="+mn-lt"/>
              </a:rPr>
              <a:t>DNA zichtbaar maken m.b.v. (</a:t>
            </a:r>
            <a:r>
              <a:rPr lang="nl-NL" sz="2800" b="1" dirty="0" err="1" smtClean="0">
                <a:solidFill>
                  <a:srgbClr val="0070C0"/>
                </a:solidFill>
                <a:latin typeface="+mn-lt"/>
              </a:rPr>
              <a:t>Agarose</a:t>
            </a:r>
            <a:r>
              <a:rPr lang="nl-NL" sz="2800" b="1" dirty="0">
                <a:solidFill>
                  <a:srgbClr val="0070C0"/>
                </a:solidFill>
                <a:latin typeface="+mn-lt"/>
              </a:rPr>
              <a:t>) Gel </a:t>
            </a:r>
            <a:r>
              <a:rPr lang="nl-NL" sz="2800" b="1" dirty="0" err="1">
                <a:solidFill>
                  <a:srgbClr val="0070C0"/>
                </a:solidFill>
                <a:latin typeface="+mn-lt"/>
              </a:rPr>
              <a:t>Electroforese</a:t>
            </a:r>
            <a:endParaRPr lang="nl-NL" sz="28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682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02659" y="1866086"/>
            <a:ext cx="8077741" cy="4719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000" dirty="0" err="1" smtClean="0">
                <a:solidFill>
                  <a:schemeClr val="tx1"/>
                </a:solidFill>
              </a:rPr>
              <a:t>Prokaryote</a:t>
            </a:r>
            <a:r>
              <a:rPr lang="nl-NL" sz="3000" dirty="0" smtClean="0">
                <a:solidFill>
                  <a:schemeClr val="tx1"/>
                </a:solidFill>
              </a:rPr>
              <a:t> expressie </a:t>
            </a:r>
            <a:r>
              <a:rPr lang="nl-NL" sz="3000" dirty="0" smtClean="0"/>
              <a:t>vectoren</a:t>
            </a:r>
            <a:endParaRPr lang="nl-NL" sz="3000" dirty="0"/>
          </a:p>
          <a:p>
            <a:r>
              <a:rPr lang="nl-NL" sz="2400" dirty="0" err="1"/>
              <a:t>P</a:t>
            </a:r>
            <a:r>
              <a:rPr lang="nl-NL" sz="2400" dirty="0" err="1" smtClean="0">
                <a:solidFill>
                  <a:schemeClr val="tx1"/>
                </a:solidFill>
              </a:rPr>
              <a:t>rokaryote</a:t>
            </a:r>
            <a:r>
              <a:rPr lang="nl-NL" sz="2400" dirty="0" smtClean="0">
                <a:solidFill>
                  <a:schemeClr val="tx1"/>
                </a:solidFill>
              </a:rPr>
              <a:t> sterke </a:t>
            </a:r>
            <a:r>
              <a:rPr lang="nl-NL" sz="2400" dirty="0" err="1" smtClean="0">
                <a:solidFill>
                  <a:schemeClr val="tx1"/>
                </a:solidFill>
              </a:rPr>
              <a:t>promoter</a:t>
            </a:r>
            <a:r>
              <a:rPr lang="nl-NL" sz="2400" dirty="0" smtClean="0">
                <a:solidFill>
                  <a:schemeClr val="tx1"/>
                </a:solidFill>
              </a:rPr>
              <a:t> </a:t>
            </a:r>
            <a:r>
              <a:rPr lang="nl-NL" sz="2400" dirty="0">
                <a:solidFill>
                  <a:schemeClr val="tx1"/>
                </a:solidFill>
              </a:rPr>
              <a:t>(in </a:t>
            </a:r>
            <a:r>
              <a:rPr lang="nl-NL" sz="2400" dirty="0" smtClean="0">
                <a:solidFill>
                  <a:schemeClr val="tx1"/>
                </a:solidFill>
              </a:rPr>
              <a:t>frame)</a:t>
            </a:r>
          </a:p>
          <a:p>
            <a:r>
              <a:rPr lang="nl-NL" sz="2400" dirty="0" smtClean="0">
                <a:solidFill>
                  <a:schemeClr val="tx1"/>
                </a:solidFill>
              </a:rPr>
              <a:t>cDNA nodig als je gen van interesse uit een eukaryoot komt (i.v.m. ontbrekende </a:t>
            </a:r>
            <a:r>
              <a:rPr lang="nl-NL" sz="2400" dirty="0" err="1" smtClean="0">
                <a:solidFill>
                  <a:schemeClr val="tx1"/>
                </a:solidFill>
              </a:rPr>
              <a:t>splicing</a:t>
            </a:r>
            <a:r>
              <a:rPr lang="nl-NL" sz="2400" dirty="0" smtClean="0">
                <a:solidFill>
                  <a:schemeClr val="tx1"/>
                </a:solidFill>
              </a:rPr>
              <a:t> in </a:t>
            </a:r>
            <a:r>
              <a:rPr lang="nl-NL" sz="2400" dirty="0" err="1" smtClean="0">
                <a:solidFill>
                  <a:schemeClr val="tx1"/>
                </a:solidFill>
              </a:rPr>
              <a:t>prokaryote</a:t>
            </a:r>
            <a:r>
              <a:rPr lang="nl-NL" sz="2400" dirty="0" smtClean="0">
                <a:solidFill>
                  <a:schemeClr val="tx1"/>
                </a:solidFill>
              </a:rPr>
              <a:t> gastheer)</a:t>
            </a:r>
            <a:endParaRPr lang="nl-NL" sz="2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nl-NL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NL" sz="3000" dirty="0" err="1"/>
              <a:t>Eukaryote</a:t>
            </a:r>
            <a:r>
              <a:rPr lang="nl-NL" sz="3000" dirty="0"/>
              <a:t> expressie-systemen </a:t>
            </a:r>
          </a:p>
          <a:p>
            <a:r>
              <a:rPr lang="nl-NL" sz="2400" dirty="0" smtClean="0"/>
              <a:t>Gist, heeft plasmiden </a:t>
            </a:r>
            <a:r>
              <a:rPr lang="nl-NL" sz="2400" dirty="0"/>
              <a:t>(shuttle </a:t>
            </a:r>
            <a:r>
              <a:rPr lang="nl-NL" sz="2400" dirty="0" err="1"/>
              <a:t>vectors</a:t>
            </a:r>
            <a:r>
              <a:rPr lang="nl-NL" sz="2400" dirty="0" smtClean="0"/>
              <a:t>) en </a:t>
            </a:r>
            <a:r>
              <a:rPr lang="nl-NL" sz="2400" dirty="0" err="1" smtClean="0"/>
              <a:t>YAC’s</a:t>
            </a:r>
            <a:r>
              <a:rPr lang="nl-NL" sz="2400" dirty="0"/>
              <a:t> </a:t>
            </a:r>
            <a:r>
              <a:rPr lang="nl-NL" sz="2400" dirty="0" smtClean="0"/>
              <a:t>(</a:t>
            </a:r>
            <a:r>
              <a:rPr lang="nl-NL" sz="2400" dirty="0" err="1" smtClean="0"/>
              <a:t>yeast</a:t>
            </a:r>
            <a:r>
              <a:rPr lang="nl-NL" sz="2400" dirty="0" smtClean="0"/>
              <a:t> </a:t>
            </a:r>
            <a:r>
              <a:rPr lang="nl-NL" sz="2400" dirty="0" err="1"/>
              <a:t>artificial</a:t>
            </a:r>
            <a:r>
              <a:rPr lang="nl-NL" sz="2400" dirty="0"/>
              <a:t> </a:t>
            </a:r>
            <a:r>
              <a:rPr lang="nl-NL" sz="2400" dirty="0" err="1"/>
              <a:t>chromosome</a:t>
            </a:r>
            <a:r>
              <a:rPr lang="nl-NL" sz="2400" dirty="0"/>
              <a:t>)</a:t>
            </a:r>
          </a:p>
          <a:p>
            <a:r>
              <a:rPr lang="nl-NL" sz="2400" dirty="0" smtClean="0"/>
              <a:t>Eiwit processing </a:t>
            </a:r>
            <a:r>
              <a:rPr lang="nl-NL" sz="2400" dirty="0"/>
              <a:t>in gist anders </a:t>
            </a:r>
            <a:r>
              <a:rPr lang="nl-NL" sz="2400" dirty="0" smtClean="0"/>
              <a:t>dan </a:t>
            </a:r>
            <a:r>
              <a:rPr lang="nl-NL" sz="2400" dirty="0"/>
              <a:t>in </a:t>
            </a:r>
            <a:r>
              <a:rPr lang="nl-NL" sz="2400" dirty="0" smtClean="0"/>
              <a:t>zoogdiercellen</a:t>
            </a:r>
          </a:p>
          <a:p>
            <a:r>
              <a:rPr lang="nl-NL" sz="2400" dirty="0" smtClean="0"/>
              <a:t>Gekweekte cellijnen (als eiwit-processing nodig is)</a:t>
            </a:r>
            <a:endParaRPr lang="nl-NL" sz="2400" dirty="0"/>
          </a:p>
          <a:p>
            <a:pPr marL="0" lvl="1" indent="0">
              <a:buNone/>
            </a:pPr>
            <a:endParaRPr lang="nl-NL" dirty="0"/>
          </a:p>
          <a:p>
            <a:pPr marL="0" lvl="1" indent="0">
              <a:buNone/>
            </a:pPr>
            <a:endParaRPr lang="nl-NL" dirty="0"/>
          </a:p>
        </p:txBody>
      </p:sp>
      <p:pic>
        <p:nvPicPr>
          <p:cNvPr id="2050" name="Picture 2" descr="http://www.bio.davidson.edu/courses/genomics/method/inducepromot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45" y="600164"/>
            <a:ext cx="2391185" cy="207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/>
          <p:cNvSpPr txBox="1"/>
          <p:nvPr/>
        </p:nvSpPr>
        <p:spPr>
          <a:xfrm>
            <a:off x="202659" y="0"/>
            <a:ext cx="8883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smtClean="0">
                <a:solidFill>
                  <a:srgbClr val="FF6600"/>
                </a:solidFill>
              </a:rPr>
              <a:t>Kloneren van DNA in een plasmide </a:t>
            </a:r>
          </a:p>
          <a:p>
            <a:r>
              <a:rPr lang="nl-NL" sz="3200" b="1" dirty="0" smtClean="0">
                <a:solidFill>
                  <a:srgbClr val="0070C0"/>
                </a:solidFill>
              </a:rPr>
              <a:t>Keuze </a:t>
            </a:r>
            <a:r>
              <a:rPr lang="nl-NL" sz="3200" b="1" dirty="0" smtClean="0">
                <a:solidFill>
                  <a:srgbClr val="0070C0"/>
                </a:solidFill>
              </a:rPr>
              <a:t>in </a:t>
            </a:r>
            <a:r>
              <a:rPr lang="nl-NL" sz="3200" b="1" dirty="0" smtClean="0">
                <a:solidFill>
                  <a:srgbClr val="0070C0"/>
                </a:solidFill>
              </a:rPr>
              <a:t>expressie vectoren</a:t>
            </a:r>
            <a:endParaRPr lang="en-GB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6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0" y="2691581"/>
            <a:ext cx="9144000" cy="737419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7374" y="1190912"/>
            <a:ext cx="9143999" cy="492443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600" dirty="0" smtClean="0"/>
              <a:t>Pauze: 5 minuten</a:t>
            </a:r>
            <a:endParaRPr lang="nl-NL" sz="2600" dirty="0"/>
          </a:p>
        </p:txBody>
      </p:sp>
      <p:cxnSp>
        <p:nvCxnSpPr>
          <p:cNvPr id="7" name="Rechte verbindingslijn 6"/>
          <p:cNvCxnSpPr/>
          <p:nvPr/>
        </p:nvCxnSpPr>
        <p:spPr>
          <a:xfrm>
            <a:off x="0" y="2278626"/>
            <a:ext cx="9144000" cy="73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7374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>
            <a:off x="9126793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1831258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3655142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5479026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7302910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3"/>
            <a:ext cx="8496944" cy="5514181"/>
          </a:xfrm>
        </p:spPr>
        <p:txBody>
          <a:bodyPr>
            <a:normAutofit fontScale="25000" lnSpcReduction="20000"/>
          </a:bodyPr>
          <a:lstStyle/>
          <a:p>
            <a:endParaRPr lang="en-US" sz="6400" dirty="0" smtClean="0">
              <a:solidFill>
                <a:schemeClr val="tx1"/>
              </a:solidFill>
            </a:endParaRPr>
          </a:p>
          <a:p>
            <a:endParaRPr lang="en-US" sz="6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1)    5’-  GA</a:t>
            </a:r>
            <a:r>
              <a:rPr lang="nl-NL" sz="5600" b="1" u="sng" dirty="0" smtClean="0">
                <a:solidFill>
                  <a:srgbClr val="FF0000"/>
                </a:solidFill>
                <a:latin typeface="Lucida Sans" pitchFamily="34" charset="0"/>
              </a:rPr>
              <a:t>TCCCTAG</a:t>
            </a: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GATCACTTGAATTCGGACTACATTGGCATG</a:t>
            </a:r>
            <a:r>
              <a:rPr lang="nl-NL" sz="5600" b="1" u="sng" dirty="0" smtClean="0">
                <a:solidFill>
                  <a:srgbClr val="FF0000"/>
                </a:solidFill>
                <a:latin typeface="Lucida Sans" pitchFamily="34" charset="0"/>
              </a:rPr>
              <a:t>CGATTCGA</a:t>
            </a: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ATC -3’ template</a:t>
            </a:r>
          </a:p>
          <a:p>
            <a:pPr marL="0" indent="0">
              <a:buNone/>
            </a:pPr>
            <a:r>
              <a:rPr lang="en-US" sz="5600" dirty="0" smtClean="0">
                <a:solidFill>
                  <a:schemeClr val="tx1"/>
                </a:solidFill>
                <a:latin typeface="Lucida Sans" pitchFamily="34" charset="0"/>
              </a:rPr>
              <a:t>       3’-  CT</a:t>
            </a:r>
            <a:r>
              <a:rPr lang="en-US" sz="5600" b="1" u="sng" dirty="0" smtClean="0">
                <a:solidFill>
                  <a:srgbClr val="FF0000"/>
                </a:solidFill>
                <a:latin typeface="Lucida Sans" pitchFamily="34" charset="0"/>
              </a:rPr>
              <a:t>AGGGATC</a:t>
            </a:r>
            <a:r>
              <a:rPr lang="en-US" sz="5600" dirty="0" smtClean="0">
                <a:solidFill>
                  <a:schemeClr val="tx1"/>
                </a:solidFill>
                <a:latin typeface="Lucida Sans" pitchFamily="34" charset="0"/>
              </a:rPr>
              <a:t>CTAGTGAACTTAAGCCTGATGTAACCGTAC</a:t>
            </a:r>
            <a:r>
              <a:rPr lang="en-US" sz="5600" b="1" u="sng" dirty="0" smtClean="0">
                <a:solidFill>
                  <a:srgbClr val="FF0000"/>
                </a:solidFill>
                <a:latin typeface="Lucida Sans" pitchFamily="34" charset="0"/>
              </a:rPr>
              <a:t>GCTAAGCT</a:t>
            </a:r>
            <a:r>
              <a:rPr lang="en-US" sz="5600" dirty="0" smtClean="0">
                <a:solidFill>
                  <a:schemeClr val="tx1"/>
                </a:solidFill>
                <a:latin typeface="Lucida Sans" pitchFamily="34" charset="0"/>
              </a:rPr>
              <a:t>TAG -5’  </a:t>
            </a:r>
            <a:r>
              <a:rPr lang="nl-NL" sz="5600" dirty="0" err="1" smtClean="0">
                <a:solidFill>
                  <a:schemeClr val="tx1"/>
                </a:solidFill>
                <a:latin typeface="Lucida Sans" pitchFamily="34" charset="0"/>
              </a:rPr>
              <a:t>coding</a:t>
            </a:r>
            <a:endParaRPr lang="nl-NL" sz="5600" dirty="0" smtClean="0">
              <a:solidFill>
                <a:schemeClr val="tx1"/>
              </a:solidFill>
              <a:latin typeface="Lucida Sans" pitchFamily="34" charset="0"/>
            </a:endParaRPr>
          </a:p>
          <a:p>
            <a:endParaRPr lang="en-US" sz="5600" dirty="0" smtClean="0">
              <a:solidFill>
                <a:schemeClr val="tx1"/>
              </a:solidFill>
              <a:latin typeface="Lucida Sans" pitchFamily="34" charset="0"/>
            </a:endParaRPr>
          </a:p>
          <a:p>
            <a:pPr>
              <a:buNone/>
            </a:pPr>
            <a:endParaRPr lang="nl-NL" sz="5600" dirty="0" smtClean="0">
              <a:solidFill>
                <a:schemeClr val="tx1"/>
              </a:solidFill>
              <a:latin typeface="Lucida Sans" pitchFamily="34" charset="0"/>
            </a:endParaRPr>
          </a:p>
          <a:p>
            <a:endParaRPr lang="nl-NL" sz="3600" dirty="0" smtClean="0">
              <a:solidFill>
                <a:schemeClr val="tx1"/>
              </a:solidFill>
              <a:latin typeface="Lucida Sans" pitchFamily="34" charset="0"/>
            </a:endParaRPr>
          </a:p>
          <a:p>
            <a:pPr>
              <a:spcAft>
                <a:spcPct val="30000"/>
              </a:spcAft>
              <a:buNone/>
            </a:pPr>
            <a:r>
              <a:rPr lang="en-US" sz="5600" dirty="0" smtClean="0">
                <a:solidFill>
                  <a:schemeClr val="bg1"/>
                </a:solidFill>
                <a:latin typeface="Lucida Sans" pitchFamily="34" charset="0"/>
              </a:rPr>
              <a:t>Rev. primer: </a:t>
            </a:r>
            <a:r>
              <a:rPr lang="nl-NL" sz="5600" dirty="0" smtClean="0">
                <a:solidFill>
                  <a:schemeClr val="bg1"/>
                </a:solidFill>
                <a:latin typeface="Lucida Sans" pitchFamily="34" charset="0"/>
              </a:rPr>
              <a:t>5’-TCGAATCG-3’</a:t>
            </a:r>
          </a:p>
          <a:p>
            <a:pPr>
              <a:spcAft>
                <a:spcPct val="30000"/>
              </a:spcAft>
              <a:buNone/>
            </a:pPr>
            <a:r>
              <a:rPr lang="en-US" sz="5600" dirty="0" err="1" smtClean="0">
                <a:solidFill>
                  <a:schemeClr val="bg1"/>
                </a:solidFill>
                <a:latin typeface="Lucida Sans" pitchFamily="34" charset="0"/>
              </a:rPr>
              <a:t>Fw</a:t>
            </a:r>
            <a:r>
              <a:rPr lang="en-US" sz="5600" dirty="0" smtClean="0">
                <a:solidFill>
                  <a:schemeClr val="bg1"/>
                </a:solidFill>
                <a:latin typeface="Lucida Sans" pitchFamily="34" charset="0"/>
              </a:rPr>
              <a:t> primer: </a:t>
            </a:r>
            <a:r>
              <a:rPr lang="nl-NL" sz="5600" dirty="0" smtClean="0">
                <a:solidFill>
                  <a:schemeClr val="bg1"/>
                </a:solidFill>
                <a:latin typeface="Lucida Sans" pitchFamily="34" charset="0"/>
              </a:rPr>
              <a:t>5’-TCCCTAG-3’</a:t>
            </a:r>
          </a:p>
          <a:p>
            <a:pPr>
              <a:spcAft>
                <a:spcPct val="30000"/>
              </a:spcAft>
              <a:buNone/>
            </a:pPr>
            <a:endParaRPr lang="nl-NL" sz="5600" dirty="0">
              <a:solidFill>
                <a:schemeClr val="tx1"/>
              </a:solidFill>
              <a:latin typeface="Lucida Sans" pitchFamily="34" charset="0"/>
            </a:endParaRPr>
          </a:p>
          <a:p>
            <a:pPr>
              <a:spcAft>
                <a:spcPct val="30000"/>
              </a:spcAft>
              <a:buNone/>
            </a:pPr>
            <a:r>
              <a:rPr lang="nl-NL" sz="8000" dirty="0" smtClean="0">
                <a:solidFill>
                  <a:schemeClr val="tx1"/>
                </a:solidFill>
                <a:latin typeface="Lucida Sans" pitchFamily="34" charset="0"/>
              </a:rPr>
              <a:t>Antwoorden:</a:t>
            </a:r>
          </a:p>
          <a:p>
            <a:pPr marL="266700" indent="-266700">
              <a:spcAft>
                <a:spcPct val="30000"/>
              </a:spcAft>
              <a:buFont typeface="+mj-lt"/>
              <a:buAutoNum type="alphaUcPeriod"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5’-TCCCTAG-3’ en 5’-GCTAAGCT-3’</a:t>
            </a:r>
          </a:p>
          <a:p>
            <a:pPr marL="266700" indent="-266700">
              <a:spcAft>
                <a:spcPct val="30000"/>
              </a:spcAft>
              <a:buFont typeface="+mj-lt"/>
              <a:buAutoNum type="alphaUcPeriod"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5’-TCCCTAG-3’ en 5’-CGATTCGA-3’</a:t>
            </a:r>
          </a:p>
          <a:p>
            <a:pPr marL="266700" indent="-266700">
              <a:spcAft>
                <a:spcPct val="30000"/>
              </a:spcAft>
              <a:buFont typeface="+mj-lt"/>
              <a:buAutoNum type="alphaUcPeriod"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5’-TCCCTAG-3’ en 5’-TCGAATCG-3’</a:t>
            </a:r>
          </a:p>
          <a:p>
            <a:pPr marL="266700" indent="-266700">
              <a:spcAft>
                <a:spcPct val="30000"/>
              </a:spcAft>
              <a:buFont typeface="+mj-lt"/>
              <a:buAutoNum type="alphaUcPeriod"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5’-CTAGGGA-3’ en 5’-CGATTCGA-3’</a:t>
            </a:r>
          </a:p>
          <a:p>
            <a:pPr marL="266700" indent="-266700">
              <a:spcAft>
                <a:spcPct val="30000"/>
              </a:spcAft>
              <a:buFont typeface="+mj-lt"/>
              <a:buAutoNum type="alphaUcPeriod"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anders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144016" y="169184"/>
            <a:ext cx="8676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err="1">
                <a:solidFill>
                  <a:srgbClr val="FF6600"/>
                </a:solidFill>
              </a:rPr>
              <a:t>Opdracht</a:t>
            </a:r>
            <a:r>
              <a:rPr lang="en-US" sz="2400" b="1" dirty="0">
                <a:solidFill>
                  <a:srgbClr val="FF6600"/>
                </a:solidFill>
              </a:rPr>
              <a:t>: </a:t>
            </a:r>
            <a:r>
              <a:rPr lang="en-US" sz="2400" b="1" dirty="0" err="1" smtClean="0">
                <a:solidFill>
                  <a:srgbClr val="FF6600"/>
                </a:solidFill>
              </a:rPr>
              <a:t>Stel</a:t>
            </a:r>
            <a:r>
              <a:rPr lang="en-US" sz="2400" b="1" dirty="0" smtClean="0">
                <a:solidFill>
                  <a:srgbClr val="FF6600"/>
                </a:solidFill>
              </a:rPr>
              <a:t>, je wilt </a:t>
            </a:r>
            <a:r>
              <a:rPr lang="en-US" sz="2400" b="1" dirty="0" err="1" smtClean="0">
                <a:solidFill>
                  <a:srgbClr val="FF6600"/>
                </a:solidFill>
              </a:rPr>
              <a:t>een</a:t>
            </a:r>
            <a:r>
              <a:rPr lang="en-US" sz="2400" b="1" dirty="0" smtClean="0">
                <a:solidFill>
                  <a:srgbClr val="FF6600"/>
                </a:solidFill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</a:rPr>
              <a:t>stukje</a:t>
            </a:r>
            <a:r>
              <a:rPr lang="en-US" sz="2400" b="1" dirty="0" smtClean="0">
                <a:solidFill>
                  <a:srgbClr val="FF6600"/>
                </a:solidFill>
              </a:rPr>
              <a:t> DNA </a:t>
            </a:r>
            <a:r>
              <a:rPr lang="en-US" sz="2400" b="1" dirty="0" err="1" smtClean="0">
                <a:solidFill>
                  <a:srgbClr val="FF6600"/>
                </a:solidFill>
              </a:rPr>
              <a:t>kloneren</a:t>
            </a:r>
            <a:r>
              <a:rPr lang="en-US" sz="2400" b="1" dirty="0" smtClean="0">
                <a:solidFill>
                  <a:srgbClr val="FF6600"/>
                </a:solidFill>
              </a:rPr>
              <a:t>. </a:t>
            </a:r>
            <a:r>
              <a:rPr lang="en-US" sz="2400" b="1" dirty="0" err="1" smtClean="0">
                <a:solidFill>
                  <a:srgbClr val="FF6600"/>
                </a:solidFill>
              </a:rPr>
              <a:t>Bestel</a:t>
            </a:r>
            <a:r>
              <a:rPr lang="en-US" sz="2400" b="1" dirty="0" smtClean="0">
                <a:solidFill>
                  <a:srgbClr val="FF6600"/>
                </a:solidFill>
              </a:rPr>
              <a:t> </a:t>
            </a:r>
            <a:r>
              <a:rPr lang="en-US" sz="2400" b="1" dirty="0">
                <a:solidFill>
                  <a:srgbClr val="FF6600"/>
                </a:solidFill>
              </a:rPr>
              <a:t>de </a:t>
            </a:r>
            <a:r>
              <a:rPr lang="en-US" sz="2400" b="1" dirty="0" err="1">
                <a:solidFill>
                  <a:srgbClr val="FF6600"/>
                </a:solidFill>
              </a:rPr>
              <a:t>juiste</a:t>
            </a:r>
            <a:r>
              <a:rPr lang="en-US" sz="2400" b="1" dirty="0">
                <a:solidFill>
                  <a:srgbClr val="FF6600"/>
                </a:solidFill>
              </a:rPr>
              <a:t> primers </a:t>
            </a:r>
            <a:r>
              <a:rPr lang="en-US" sz="2400" b="1" dirty="0" err="1">
                <a:solidFill>
                  <a:srgbClr val="FF6600"/>
                </a:solidFill>
              </a:rPr>
              <a:t>voor</a:t>
            </a:r>
            <a:r>
              <a:rPr lang="en-US" sz="2400" b="1" dirty="0">
                <a:solidFill>
                  <a:srgbClr val="FF6600"/>
                </a:solidFill>
              </a:rPr>
              <a:t> </a:t>
            </a:r>
            <a:r>
              <a:rPr lang="en-US" sz="2400" b="1" dirty="0" smtClean="0">
                <a:solidFill>
                  <a:srgbClr val="FF6600"/>
                </a:solidFill>
              </a:rPr>
              <a:t>PCR-</a:t>
            </a:r>
            <a:r>
              <a:rPr lang="en-US" sz="2400" b="1" dirty="0" err="1" smtClean="0">
                <a:solidFill>
                  <a:srgbClr val="FF6600"/>
                </a:solidFill>
              </a:rPr>
              <a:t>amplificatie</a:t>
            </a:r>
            <a:r>
              <a:rPr lang="en-US" sz="2400" b="1" dirty="0" smtClean="0">
                <a:solidFill>
                  <a:srgbClr val="FF6600"/>
                </a:solidFill>
              </a:rPr>
              <a:t> </a:t>
            </a:r>
            <a:r>
              <a:rPr lang="en-US" sz="2400" b="1" dirty="0">
                <a:solidFill>
                  <a:srgbClr val="FF6600"/>
                </a:solidFill>
              </a:rPr>
              <a:t>van het </a:t>
            </a:r>
            <a:r>
              <a:rPr lang="en-US" sz="2400" b="1" dirty="0" err="1">
                <a:solidFill>
                  <a:srgbClr val="FF6600"/>
                </a:solidFill>
              </a:rPr>
              <a:t>volgende</a:t>
            </a:r>
            <a:r>
              <a:rPr lang="en-US" sz="2400" b="1" dirty="0">
                <a:solidFill>
                  <a:srgbClr val="FF6600"/>
                </a:solidFill>
              </a:rPr>
              <a:t> </a:t>
            </a:r>
            <a:r>
              <a:rPr lang="en-US" sz="2400" b="1" dirty="0" smtClean="0">
                <a:solidFill>
                  <a:srgbClr val="FF6600"/>
                </a:solidFill>
              </a:rPr>
              <a:t>fragment </a:t>
            </a:r>
            <a:r>
              <a:rPr lang="en-US" sz="2400" b="1" dirty="0" smtClean="0"/>
              <a:t>(1)</a:t>
            </a:r>
            <a:r>
              <a:rPr lang="en-US" sz="2400" b="1" dirty="0" smtClean="0">
                <a:solidFill>
                  <a:srgbClr val="FF6600"/>
                </a:solidFill>
              </a:rPr>
              <a:t>: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Pijl-rechts 3"/>
          <p:cNvSpPr/>
          <p:nvPr/>
        </p:nvSpPr>
        <p:spPr>
          <a:xfrm rot="10800000">
            <a:off x="4045829" y="2221404"/>
            <a:ext cx="27363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Pijl-rechts 4"/>
          <p:cNvSpPr/>
          <p:nvPr/>
        </p:nvSpPr>
        <p:spPr>
          <a:xfrm>
            <a:off x="1309525" y="1367247"/>
            <a:ext cx="27363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5200650" y="4182160"/>
            <a:ext cx="3152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C)</a:t>
            </a:r>
          </a:p>
          <a:p>
            <a:pPr>
              <a:tabLst>
                <a:tab pos="1255713" algn="l"/>
              </a:tabLst>
            </a:pPr>
            <a:r>
              <a:rPr lang="nl-NL" dirty="0" err="1"/>
              <a:t>Fw</a:t>
            </a:r>
            <a:r>
              <a:rPr lang="nl-NL" dirty="0"/>
              <a:t> primer: </a:t>
            </a:r>
            <a:r>
              <a:rPr lang="nl-NL" dirty="0" smtClean="0"/>
              <a:t>	5</a:t>
            </a:r>
            <a:r>
              <a:rPr lang="nl-NL" dirty="0"/>
              <a:t>’-TCCCTAG-3’</a:t>
            </a:r>
          </a:p>
          <a:p>
            <a:pPr>
              <a:tabLst>
                <a:tab pos="1255713" algn="l"/>
              </a:tabLst>
            </a:pPr>
            <a:r>
              <a:rPr lang="nl-NL" dirty="0" err="1" smtClean="0"/>
              <a:t>Rev</a:t>
            </a:r>
            <a:r>
              <a:rPr lang="nl-NL" dirty="0"/>
              <a:t>. primer: </a:t>
            </a:r>
            <a:r>
              <a:rPr lang="nl-NL" dirty="0" smtClean="0"/>
              <a:t>	5</a:t>
            </a:r>
            <a:r>
              <a:rPr lang="nl-NL" dirty="0"/>
              <a:t>’-TCGAATCG-3</a:t>
            </a:r>
            <a:r>
              <a:rPr lang="nl-NL" dirty="0" smtClean="0"/>
              <a:t>’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44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3"/>
            <a:ext cx="8496944" cy="5514181"/>
          </a:xfrm>
        </p:spPr>
        <p:txBody>
          <a:bodyPr>
            <a:normAutofit fontScale="25000" lnSpcReduction="20000"/>
          </a:bodyPr>
          <a:lstStyle/>
          <a:p>
            <a:endParaRPr lang="en-US" sz="6400" dirty="0" smtClean="0">
              <a:solidFill>
                <a:schemeClr val="tx1"/>
              </a:solidFill>
            </a:endParaRPr>
          </a:p>
          <a:p>
            <a:endParaRPr lang="en-US" sz="6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1)    5’-  GA</a:t>
            </a:r>
            <a:r>
              <a:rPr lang="nl-NL" sz="5600" b="1" u="sng" dirty="0" smtClean="0">
                <a:solidFill>
                  <a:srgbClr val="FF0000"/>
                </a:solidFill>
                <a:latin typeface="Lucida Sans" pitchFamily="34" charset="0"/>
              </a:rPr>
              <a:t>TCCCTAG</a:t>
            </a: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GATCACTTGAATTCGGACTACATTGGCATG</a:t>
            </a:r>
            <a:r>
              <a:rPr lang="nl-NL" sz="5600" b="1" u="sng" dirty="0" smtClean="0">
                <a:solidFill>
                  <a:srgbClr val="FF0000"/>
                </a:solidFill>
                <a:latin typeface="Lucida Sans" pitchFamily="34" charset="0"/>
              </a:rPr>
              <a:t>CGATTCGA</a:t>
            </a:r>
            <a:r>
              <a:rPr lang="nl-NL" sz="5600" dirty="0" smtClean="0">
                <a:solidFill>
                  <a:schemeClr val="tx1"/>
                </a:solidFill>
                <a:latin typeface="Lucida Sans" pitchFamily="34" charset="0"/>
              </a:rPr>
              <a:t>ATC -3’ template</a:t>
            </a:r>
          </a:p>
          <a:p>
            <a:pPr marL="0" indent="0">
              <a:buNone/>
            </a:pPr>
            <a:r>
              <a:rPr lang="en-US" sz="5600" dirty="0" smtClean="0">
                <a:solidFill>
                  <a:schemeClr val="tx1"/>
                </a:solidFill>
                <a:latin typeface="Lucida Sans" pitchFamily="34" charset="0"/>
              </a:rPr>
              <a:t>       3’-  CT</a:t>
            </a:r>
            <a:r>
              <a:rPr lang="en-US" sz="5600" b="1" u="sng" dirty="0" smtClean="0">
                <a:solidFill>
                  <a:srgbClr val="FF0000"/>
                </a:solidFill>
                <a:latin typeface="Lucida Sans" pitchFamily="34" charset="0"/>
              </a:rPr>
              <a:t>AGGGATC</a:t>
            </a:r>
            <a:r>
              <a:rPr lang="en-US" sz="5600" dirty="0" smtClean="0">
                <a:solidFill>
                  <a:schemeClr val="tx1"/>
                </a:solidFill>
                <a:latin typeface="Lucida Sans" pitchFamily="34" charset="0"/>
              </a:rPr>
              <a:t>CTAGTGAACTTAAGCCTGATGTAACCGTAC</a:t>
            </a:r>
            <a:r>
              <a:rPr lang="en-US" sz="5600" b="1" u="sng" dirty="0" smtClean="0">
                <a:solidFill>
                  <a:srgbClr val="FF0000"/>
                </a:solidFill>
                <a:latin typeface="Lucida Sans" pitchFamily="34" charset="0"/>
              </a:rPr>
              <a:t>GCTAAGCT</a:t>
            </a:r>
            <a:r>
              <a:rPr lang="en-US" sz="5600" dirty="0" smtClean="0">
                <a:solidFill>
                  <a:schemeClr val="tx1"/>
                </a:solidFill>
                <a:latin typeface="Lucida Sans" pitchFamily="34" charset="0"/>
              </a:rPr>
              <a:t>TAG -5’  </a:t>
            </a:r>
            <a:r>
              <a:rPr lang="nl-NL" sz="5600" dirty="0" err="1" smtClean="0">
                <a:solidFill>
                  <a:schemeClr val="tx1"/>
                </a:solidFill>
                <a:latin typeface="Lucida Sans" pitchFamily="34" charset="0"/>
              </a:rPr>
              <a:t>coding</a:t>
            </a:r>
            <a:endParaRPr lang="nl-NL" sz="5600" dirty="0" smtClean="0">
              <a:solidFill>
                <a:schemeClr val="tx1"/>
              </a:solidFill>
              <a:latin typeface="Lucida Sans" pitchFamily="34" charset="0"/>
            </a:endParaRPr>
          </a:p>
          <a:p>
            <a:endParaRPr lang="en-US" sz="5600" dirty="0" smtClean="0">
              <a:solidFill>
                <a:schemeClr val="tx1"/>
              </a:solidFill>
              <a:latin typeface="Lucida Sans" pitchFamily="34" charset="0"/>
            </a:endParaRPr>
          </a:p>
          <a:p>
            <a:pPr>
              <a:buNone/>
            </a:pPr>
            <a:endParaRPr lang="nl-NL" sz="5600" dirty="0" smtClean="0">
              <a:solidFill>
                <a:schemeClr val="tx1"/>
              </a:solidFill>
              <a:latin typeface="Lucida Sans" pitchFamily="34" charset="0"/>
            </a:endParaRPr>
          </a:p>
          <a:p>
            <a:pPr>
              <a:buNone/>
            </a:pPr>
            <a:r>
              <a:rPr lang="nl-NL" sz="5600" dirty="0" smtClean="0">
                <a:latin typeface="Lucida Sans" pitchFamily="34" charset="0"/>
              </a:rPr>
              <a:t>2)    5</a:t>
            </a:r>
            <a:r>
              <a:rPr lang="nl-NL" sz="5600" dirty="0">
                <a:latin typeface="Lucida Sans" pitchFamily="34" charset="0"/>
              </a:rPr>
              <a:t>’-  GA</a:t>
            </a:r>
            <a:r>
              <a:rPr lang="nl-NL" sz="5600" b="1" u="sng" dirty="0">
                <a:solidFill>
                  <a:srgbClr val="FF0000"/>
                </a:solidFill>
                <a:latin typeface="Lucida Sans" pitchFamily="34" charset="0"/>
              </a:rPr>
              <a:t>TCCCTAG</a:t>
            </a:r>
            <a:r>
              <a:rPr lang="nl-NL" sz="5600" dirty="0">
                <a:latin typeface="Lucida Sans" pitchFamily="34" charset="0"/>
              </a:rPr>
              <a:t>GATCACTTGAATTCGGACTACATTGGCATG</a:t>
            </a:r>
            <a:r>
              <a:rPr lang="nl-NL" sz="5600" b="1" u="sng" dirty="0">
                <a:solidFill>
                  <a:srgbClr val="FF0000"/>
                </a:solidFill>
                <a:latin typeface="Lucida Sans" pitchFamily="34" charset="0"/>
              </a:rPr>
              <a:t>CGATTCGA</a:t>
            </a:r>
            <a:r>
              <a:rPr lang="nl-NL" sz="5600" dirty="0">
                <a:latin typeface="Lucida Sans" pitchFamily="34" charset="0"/>
              </a:rPr>
              <a:t>ATC -3’ </a:t>
            </a:r>
            <a:r>
              <a:rPr lang="nl-NL" sz="5600" dirty="0" err="1">
                <a:latin typeface="Lucida Sans" pitchFamily="34" charset="0"/>
              </a:rPr>
              <a:t>coding</a:t>
            </a:r>
            <a:endParaRPr lang="nl-NL" sz="5600" dirty="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sz="5600" dirty="0" smtClean="0">
                <a:latin typeface="Lucida Sans" pitchFamily="34" charset="0"/>
              </a:rPr>
              <a:t>       3</a:t>
            </a:r>
            <a:r>
              <a:rPr lang="en-US" sz="5600" dirty="0">
                <a:latin typeface="Lucida Sans" pitchFamily="34" charset="0"/>
              </a:rPr>
              <a:t>’-  CT</a:t>
            </a:r>
            <a:r>
              <a:rPr lang="en-US" sz="5600" b="1" u="sng" dirty="0">
                <a:solidFill>
                  <a:srgbClr val="FF0000"/>
                </a:solidFill>
                <a:latin typeface="Lucida Sans" pitchFamily="34" charset="0"/>
              </a:rPr>
              <a:t>AGGGATC</a:t>
            </a:r>
            <a:r>
              <a:rPr lang="en-US" sz="5600" dirty="0">
                <a:latin typeface="Lucida Sans" pitchFamily="34" charset="0"/>
              </a:rPr>
              <a:t>CTAGTGAACTTAAGCCTGATGTAACCGTAC</a:t>
            </a:r>
            <a:r>
              <a:rPr lang="en-US" sz="5600" b="1" u="sng" dirty="0">
                <a:solidFill>
                  <a:srgbClr val="FF0000"/>
                </a:solidFill>
                <a:latin typeface="Lucida Sans" pitchFamily="34" charset="0"/>
              </a:rPr>
              <a:t>GCTAAGCT</a:t>
            </a:r>
            <a:r>
              <a:rPr lang="en-US" sz="5600" dirty="0">
                <a:latin typeface="Lucida Sans" pitchFamily="34" charset="0"/>
              </a:rPr>
              <a:t>TAG -5’ template</a:t>
            </a:r>
            <a:endParaRPr lang="nl-NL" sz="5600" dirty="0">
              <a:latin typeface="Lucida Sans" pitchFamily="34" charset="0"/>
            </a:endParaRPr>
          </a:p>
          <a:p>
            <a:pPr>
              <a:spcAft>
                <a:spcPct val="30000"/>
              </a:spcAft>
              <a:buNone/>
            </a:pPr>
            <a:r>
              <a:rPr lang="en-US" sz="5600" dirty="0" err="1" smtClean="0">
                <a:solidFill>
                  <a:schemeClr val="bg1"/>
                </a:solidFill>
                <a:latin typeface="Lucida Sans" pitchFamily="34" charset="0"/>
              </a:rPr>
              <a:t>ev</a:t>
            </a:r>
            <a:r>
              <a:rPr lang="en-US" sz="5600" dirty="0" smtClean="0">
                <a:solidFill>
                  <a:schemeClr val="bg1"/>
                </a:solidFill>
                <a:latin typeface="Lucida Sans" pitchFamily="34" charset="0"/>
              </a:rPr>
              <a:t>. primer: </a:t>
            </a:r>
            <a:r>
              <a:rPr lang="nl-NL" sz="5600" dirty="0" smtClean="0">
                <a:solidFill>
                  <a:schemeClr val="bg1"/>
                </a:solidFill>
                <a:latin typeface="Lucida Sans" pitchFamily="34" charset="0"/>
              </a:rPr>
              <a:t>5’-TCGAATCG-3’</a:t>
            </a:r>
          </a:p>
          <a:p>
            <a:pPr>
              <a:spcAft>
                <a:spcPct val="30000"/>
              </a:spcAft>
              <a:buNone/>
            </a:pPr>
            <a:r>
              <a:rPr lang="en-US" sz="5600" dirty="0" err="1" smtClean="0">
                <a:solidFill>
                  <a:schemeClr val="bg1"/>
                </a:solidFill>
                <a:latin typeface="Lucida Sans" pitchFamily="34" charset="0"/>
              </a:rPr>
              <a:t>Fw</a:t>
            </a:r>
            <a:r>
              <a:rPr lang="en-US" sz="5600" dirty="0" smtClean="0">
                <a:solidFill>
                  <a:schemeClr val="bg1"/>
                </a:solidFill>
                <a:latin typeface="Lucida Sans" pitchFamily="34" charset="0"/>
              </a:rPr>
              <a:t> primer: </a:t>
            </a:r>
            <a:r>
              <a:rPr lang="nl-NL" sz="5600" dirty="0" smtClean="0">
                <a:solidFill>
                  <a:schemeClr val="bg1"/>
                </a:solidFill>
                <a:latin typeface="Lucida Sans" pitchFamily="34" charset="0"/>
              </a:rPr>
              <a:t>5’-TCCCTAG-3’</a:t>
            </a:r>
          </a:p>
          <a:p>
            <a:pPr>
              <a:spcAft>
                <a:spcPct val="30000"/>
              </a:spcAft>
              <a:buNone/>
            </a:pPr>
            <a:endParaRPr lang="nl-NL" sz="5600" dirty="0" smtClean="0">
              <a:solidFill>
                <a:schemeClr val="tx1"/>
              </a:solidFill>
              <a:latin typeface="Lucida Sans" pitchFamily="34" charset="0"/>
            </a:endParaRPr>
          </a:p>
          <a:p>
            <a:pPr>
              <a:spcAft>
                <a:spcPct val="30000"/>
              </a:spcAft>
              <a:buNone/>
            </a:pPr>
            <a:r>
              <a:rPr lang="nl-NL" sz="8000" dirty="0">
                <a:latin typeface="Lucida Sans" pitchFamily="34" charset="0"/>
              </a:rPr>
              <a:t>Antwoorden:</a:t>
            </a:r>
          </a:p>
          <a:p>
            <a:pPr marL="266700" indent="-266700">
              <a:spcAft>
                <a:spcPct val="30000"/>
              </a:spcAft>
              <a:buFont typeface="+mj-lt"/>
              <a:buAutoNum type="alphaUcPeriod"/>
            </a:pPr>
            <a:r>
              <a:rPr lang="nl-NL" sz="5600" dirty="0">
                <a:latin typeface="Lucida Sans" pitchFamily="34" charset="0"/>
              </a:rPr>
              <a:t>5’-TCCCTAG-3’ en 5’-GCTAAGCT-3’</a:t>
            </a:r>
          </a:p>
          <a:p>
            <a:pPr marL="266700" indent="-266700">
              <a:spcAft>
                <a:spcPct val="30000"/>
              </a:spcAft>
              <a:buFont typeface="+mj-lt"/>
              <a:buAutoNum type="alphaUcPeriod"/>
            </a:pPr>
            <a:r>
              <a:rPr lang="nl-NL" sz="5600" dirty="0">
                <a:latin typeface="Lucida Sans" pitchFamily="34" charset="0"/>
              </a:rPr>
              <a:t>5’-TCCCTAG-3’ en 5’-CGATTCGA-3’</a:t>
            </a:r>
          </a:p>
          <a:p>
            <a:pPr marL="266700" indent="-266700">
              <a:spcAft>
                <a:spcPct val="30000"/>
              </a:spcAft>
              <a:buFont typeface="+mj-lt"/>
              <a:buAutoNum type="alphaUcPeriod"/>
            </a:pPr>
            <a:r>
              <a:rPr lang="nl-NL" sz="5600" dirty="0">
                <a:latin typeface="Lucida Sans" pitchFamily="34" charset="0"/>
              </a:rPr>
              <a:t>5’-TCCCTAG-3’ en 5’-TCGAATCG-3’</a:t>
            </a:r>
          </a:p>
          <a:p>
            <a:pPr marL="266700" indent="-266700">
              <a:spcAft>
                <a:spcPct val="30000"/>
              </a:spcAft>
              <a:buFont typeface="+mj-lt"/>
              <a:buAutoNum type="alphaUcPeriod"/>
            </a:pPr>
            <a:r>
              <a:rPr lang="nl-NL" sz="5600" dirty="0">
                <a:latin typeface="Lucida Sans" pitchFamily="34" charset="0"/>
              </a:rPr>
              <a:t>5’-CTAGGGA-3’ en 5’-CGATTCGA-3’</a:t>
            </a:r>
          </a:p>
          <a:p>
            <a:pPr marL="266700" indent="-266700">
              <a:spcAft>
                <a:spcPct val="30000"/>
              </a:spcAft>
              <a:buFont typeface="+mj-lt"/>
              <a:buAutoNum type="alphaUcPeriod"/>
            </a:pPr>
            <a:r>
              <a:rPr lang="nl-NL" sz="5600" dirty="0">
                <a:latin typeface="Lucida Sans" pitchFamily="34" charset="0"/>
              </a:rPr>
              <a:t>anders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144016" y="169184"/>
            <a:ext cx="8676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err="1">
                <a:solidFill>
                  <a:srgbClr val="FF6600"/>
                </a:solidFill>
              </a:rPr>
              <a:t>Opdracht</a:t>
            </a:r>
            <a:r>
              <a:rPr lang="en-US" sz="2400" b="1" dirty="0">
                <a:solidFill>
                  <a:srgbClr val="FF6600"/>
                </a:solidFill>
              </a:rPr>
              <a:t>: </a:t>
            </a:r>
            <a:r>
              <a:rPr lang="en-US" sz="2400" b="1" dirty="0" err="1">
                <a:solidFill>
                  <a:srgbClr val="FF6600"/>
                </a:solidFill>
              </a:rPr>
              <a:t>Stel</a:t>
            </a:r>
            <a:r>
              <a:rPr lang="en-US" sz="2400" b="1" dirty="0">
                <a:solidFill>
                  <a:srgbClr val="FF6600"/>
                </a:solidFill>
              </a:rPr>
              <a:t>, je wilt </a:t>
            </a:r>
            <a:r>
              <a:rPr lang="en-US" sz="2400" b="1" dirty="0" err="1">
                <a:solidFill>
                  <a:srgbClr val="FF6600"/>
                </a:solidFill>
              </a:rPr>
              <a:t>een</a:t>
            </a:r>
            <a:r>
              <a:rPr lang="en-US" sz="2400" b="1" dirty="0">
                <a:solidFill>
                  <a:srgbClr val="FF6600"/>
                </a:solidFill>
              </a:rPr>
              <a:t> </a:t>
            </a:r>
            <a:r>
              <a:rPr lang="en-US" sz="2400" b="1" dirty="0" err="1">
                <a:solidFill>
                  <a:srgbClr val="FF6600"/>
                </a:solidFill>
              </a:rPr>
              <a:t>stukje</a:t>
            </a:r>
            <a:r>
              <a:rPr lang="en-US" sz="2400" b="1" dirty="0">
                <a:solidFill>
                  <a:srgbClr val="FF6600"/>
                </a:solidFill>
              </a:rPr>
              <a:t> DNA </a:t>
            </a:r>
            <a:r>
              <a:rPr lang="en-US" sz="2400" b="1" dirty="0" err="1">
                <a:solidFill>
                  <a:srgbClr val="FF6600"/>
                </a:solidFill>
              </a:rPr>
              <a:t>kloneren</a:t>
            </a:r>
            <a:r>
              <a:rPr lang="en-US" sz="2400" b="1" dirty="0">
                <a:solidFill>
                  <a:srgbClr val="FF6600"/>
                </a:solidFill>
              </a:rPr>
              <a:t>. </a:t>
            </a:r>
            <a:r>
              <a:rPr lang="en-US" sz="2400" b="1" dirty="0" err="1">
                <a:solidFill>
                  <a:srgbClr val="FF6600"/>
                </a:solidFill>
              </a:rPr>
              <a:t>Bestel</a:t>
            </a:r>
            <a:r>
              <a:rPr lang="en-US" sz="2400" b="1" dirty="0">
                <a:solidFill>
                  <a:srgbClr val="FF6600"/>
                </a:solidFill>
              </a:rPr>
              <a:t> de </a:t>
            </a:r>
            <a:r>
              <a:rPr lang="en-US" sz="2400" b="1" dirty="0" err="1">
                <a:solidFill>
                  <a:srgbClr val="FF6600"/>
                </a:solidFill>
              </a:rPr>
              <a:t>juiste</a:t>
            </a:r>
            <a:r>
              <a:rPr lang="en-US" sz="2400" b="1" dirty="0">
                <a:solidFill>
                  <a:srgbClr val="FF6600"/>
                </a:solidFill>
              </a:rPr>
              <a:t> primers </a:t>
            </a:r>
            <a:r>
              <a:rPr lang="en-US" sz="2400" b="1" dirty="0" err="1">
                <a:solidFill>
                  <a:srgbClr val="FF6600"/>
                </a:solidFill>
              </a:rPr>
              <a:t>voor</a:t>
            </a:r>
            <a:r>
              <a:rPr lang="en-US" sz="2400" b="1" dirty="0">
                <a:solidFill>
                  <a:srgbClr val="FF6600"/>
                </a:solidFill>
              </a:rPr>
              <a:t> </a:t>
            </a:r>
            <a:r>
              <a:rPr lang="en-US" sz="2400" b="1" dirty="0" smtClean="0">
                <a:solidFill>
                  <a:srgbClr val="FF6600"/>
                </a:solidFill>
              </a:rPr>
              <a:t>PCR-</a:t>
            </a:r>
            <a:r>
              <a:rPr lang="en-US" sz="2400" b="1" dirty="0" err="1" smtClean="0">
                <a:solidFill>
                  <a:srgbClr val="FF6600"/>
                </a:solidFill>
              </a:rPr>
              <a:t>amplificatie</a:t>
            </a:r>
            <a:r>
              <a:rPr lang="en-US" sz="2400" b="1" dirty="0" smtClean="0">
                <a:solidFill>
                  <a:srgbClr val="FF6600"/>
                </a:solidFill>
              </a:rPr>
              <a:t> </a:t>
            </a:r>
            <a:r>
              <a:rPr lang="en-US" sz="2400" b="1" dirty="0">
                <a:solidFill>
                  <a:srgbClr val="FF6600"/>
                </a:solidFill>
              </a:rPr>
              <a:t>van het </a:t>
            </a:r>
            <a:r>
              <a:rPr lang="en-US" sz="2400" b="1" dirty="0" err="1">
                <a:solidFill>
                  <a:srgbClr val="FF6600"/>
                </a:solidFill>
              </a:rPr>
              <a:t>volgende</a:t>
            </a:r>
            <a:r>
              <a:rPr lang="en-US" sz="2400" b="1" dirty="0">
                <a:solidFill>
                  <a:srgbClr val="FF6600"/>
                </a:solidFill>
              </a:rPr>
              <a:t> </a:t>
            </a:r>
            <a:r>
              <a:rPr lang="en-US" sz="2400" b="1" dirty="0" smtClean="0">
                <a:solidFill>
                  <a:srgbClr val="FF6600"/>
                </a:solidFill>
              </a:rPr>
              <a:t>fragment </a:t>
            </a:r>
            <a:r>
              <a:rPr lang="en-US" sz="2400" b="1" dirty="0" smtClean="0"/>
              <a:t>(2)</a:t>
            </a:r>
            <a:r>
              <a:rPr lang="en-US" sz="2400" b="1" dirty="0" smtClean="0">
                <a:solidFill>
                  <a:srgbClr val="FF6600"/>
                </a:solidFill>
              </a:rPr>
              <a:t>: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Pijl-rechts 3"/>
          <p:cNvSpPr/>
          <p:nvPr/>
        </p:nvSpPr>
        <p:spPr>
          <a:xfrm rot="10800000">
            <a:off x="4045829" y="3276964"/>
            <a:ext cx="27363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Pijl-rechts 4"/>
          <p:cNvSpPr/>
          <p:nvPr/>
        </p:nvSpPr>
        <p:spPr>
          <a:xfrm>
            <a:off x="1309525" y="2510247"/>
            <a:ext cx="27363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4943634" y="4254069"/>
            <a:ext cx="36769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C)</a:t>
            </a:r>
          </a:p>
          <a:p>
            <a:pPr>
              <a:tabLst>
                <a:tab pos="1255713" algn="l"/>
              </a:tabLst>
            </a:pPr>
            <a:r>
              <a:rPr lang="nl-NL" dirty="0" err="1"/>
              <a:t>Fw</a:t>
            </a:r>
            <a:r>
              <a:rPr lang="nl-NL" dirty="0"/>
              <a:t> primer: </a:t>
            </a:r>
            <a:r>
              <a:rPr lang="nl-NL" dirty="0" smtClean="0"/>
              <a:t>	5</a:t>
            </a:r>
            <a:r>
              <a:rPr lang="nl-NL" dirty="0"/>
              <a:t>’-TCCCTAG-3’</a:t>
            </a:r>
          </a:p>
          <a:p>
            <a:pPr>
              <a:tabLst>
                <a:tab pos="1255713" algn="l"/>
              </a:tabLst>
            </a:pPr>
            <a:r>
              <a:rPr lang="nl-NL" dirty="0" err="1" smtClean="0"/>
              <a:t>Rev</a:t>
            </a:r>
            <a:r>
              <a:rPr lang="nl-NL" dirty="0"/>
              <a:t>. primer: </a:t>
            </a:r>
            <a:r>
              <a:rPr lang="nl-NL" dirty="0" smtClean="0"/>
              <a:t>	5</a:t>
            </a:r>
            <a:r>
              <a:rPr lang="nl-NL" dirty="0"/>
              <a:t>’-TCGAATCG-3</a:t>
            </a:r>
            <a:r>
              <a:rPr lang="nl-NL" dirty="0" smtClean="0"/>
              <a:t>’</a:t>
            </a:r>
          </a:p>
          <a:p>
            <a:pPr>
              <a:tabLst>
                <a:tab pos="1255713" algn="l"/>
              </a:tabLst>
            </a:pPr>
            <a:endParaRPr lang="nl-NL" dirty="0"/>
          </a:p>
          <a:p>
            <a:pPr>
              <a:tabLst>
                <a:tab pos="1255713" algn="l"/>
              </a:tabLst>
            </a:pPr>
            <a:r>
              <a:rPr lang="nl-NL" dirty="0" smtClean="0"/>
              <a:t>Zelfde primers, want je verdubbelt bij kloneren het DNA dubbelstrengs, lijkt op replicatie (niet op transcriptie)</a:t>
            </a:r>
          </a:p>
        </p:txBody>
      </p:sp>
    </p:spTree>
    <p:extLst>
      <p:ext uri="{BB962C8B-B14F-4D97-AF65-F5344CB8AC3E}">
        <p14:creationId xmlns:p14="http://schemas.microsoft.com/office/powerpoint/2010/main" val="143824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528" y="260648"/>
            <a:ext cx="8496944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De reden om </a:t>
            </a:r>
            <a:r>
              <a:rPr lang="nl-NL" sz="3600" b="1" dirty="0" err="1" smtClean="0">
                <a:solidFill>
                  <a:srgbClr val="FF6600"/>
                </a:solidFill>
                <a:latin typeface="+mn-lt"/>
              </a:rPr>
              <a:t>Taq</a:t>
            </a:r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-polymerase te gebruiken bij een PCR is dat:</a:t>
            </a: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5536" y="252785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A</a:t>
            </a:r>
            <a:endParaRPr lang="nl-NL" sz="2800" dirty="0"/>
          </a:p>
        </p:txBody>
      </p:sp>
      <p:sp>
        <p:nvSpPr>
          <p:cNvPr id="7" name="Oval 6"/>
          <p:cNvSpPr/>
          <p:nvPr/>
        </p:nvSpPr>
        <p:spPr>
          <a:xfrm>
            <a:off x="395536" y="3219450"/>
            <a:ext cx="288032" cy="288032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B</a:t>
            </a:r>
            <a:endParaRPr lang="nl-NL" sz="2800" dirty="0"/>
          </a:p>
        </p:txBody>
      </p:sp>
      <p:sp>
        <p:nvSpPr>
          <p:cNvPr id="8" name="Oval 7"/>
          <p:cNvSpPr/>
          <p:nvPr/>
        </p:nvSpPr>
        <p:spPr>
          <a:xfrm>
            <a:off x="430263" y="4114076"/>
            <a:ext cx="288032" cy="2880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C</a:t>
            </a:r>
            <a:endParaRPr lang="nl-NL" sz="2800" dirty="0"/>
          </a:p>
        </p:txBody>
      </p:sp>
      <p:sp>
        <p:nvSpPr>
          <p:cNvPr id="9" name="Oval 8"/>
          <p:cNvSpPr/>
          <p:nvPr/>
        </p:nvSpPr>
        <p:spPr>
          <a:xfrm>
            <a:off x="430263" y="5014622"/>
            <a:ext cx="288032" cy="288032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D</a:t>
            </a:r>
            <a:endParaRPr lang="nl-NL" sz="280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9826" y="2390462"/>
            <a:ext cx="8274174" cy="67849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nl-NL" dirty="0" smtClean="0">
                <a:solidFill>
                  <a:srgbClr val="376092"/>
                </a:solidFill>
              </a:rPr>
              <a:t>het thermostabiel is en dus de 92°C stap kan weerstaan</a:t>
            </a:r>
            <a:endParaRPr lang="nl-NL" dirty="0">
              <a:solidFill>
                <a:srgbClr val="376092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88877" y="3067541"/>
            <a:ext cx="7931596" cy="65596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 smtClean="0">
                <a:solidFill>
                  <a:srgbClr val="376092"/>
                </a:solidFill>
              </a:rPr>
              <a:t>het beter bindt aan primers dan andere </a:t>
            </a:r>
            <a:r>
              <a:rPr lang="nl-NL" sz="2800" dirty="0" err="1" smtClean="0">
                <a:solidFill>
                  <a:srgbClr val="376092"/>
                </a:solidFill>
              </a:rPr>
              <a:t>polymerases</a:t>
            </a:r>
            <a:endParaRPr lang="nl-NL" sz="2800" dirty="0">
              <a:solidFill>
                <a:srgbClr val="376092"/>
              </a:solidFill>
            </a:endParaRPr>
          </a:p>
          <a:p>
            <a:pPr>
              <a:buFontTx/>
              <a:buNone/>
            </a:pP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899592" y="3723610"/>
            <a:ext cx="3054102" cy="67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99592" y="3801278"/>
            <a:ext cx="7931596" cy="105758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 smtClean="0">
                <a:solidFill>
                  <a:srgbClr val="376092"/>
                </a:solidFill>
              </a:rPr>
              <a:t>het regio’s heeft die complementair zijn aan de primers.</a:t>
            </a: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99592" y="4780756"/>
            <a:ext cx="7931596" cy="105758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>
                <a:solidFill>
                  <a:srgbClr val="376092"/>
                </a:solidFill>
              </a:rPr>
              <a:t>e</a:t>
            </a:r>
            <a:r>
              <a:rPr lang="nl-NL" sz="2800" dirty="0" smtClean="0">
                <a:solidFill>
                  <a:srgbClr val="376092"/>
                </a:solidFill>
              </a:rPr>
              <a:t>r slechts kleine hoeveelheden nodig zijn per PCR cyclus.</a:t>
            </a: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4" name="Oval 5"/>
          <p:cNvSpPr/>
          <p:nvPr/>
        </p:nvSpPr>
        <p:spPr>
          <a:xfrm>
            <a:off x="7732507" y="621699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A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3111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5536" y="260648"/>
            <a:ext cx="8435652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Waarom is het belangrijk om DNA fragmenten te kunnen amplificeren voor het bestuderen van genen?</a:t>
            </a: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5536" y="230878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A</a:t>
            </a:r>
            <a:endParaRPr lang="nl-NL" sz="2800" dirty="0"/>
          </a:p>
        </p:txBody>
      </p:sp>
      <p:sp>
        <p:nvSpPr>
          <p:cNvPr id="7" name="Oval 6"/>
          <p:cNvSpPr/>
          <p:nvPr/>
        </p:nvSpPr>
        <p:spPr>
          <a:xfrm>
            <a:off x="395536" y="3181350"/>
            <a:ext cx="288032" cy="288032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B</a:t>
            </a:r>
            <a:endParaRPr lang="nl-NL" sz="2800" dirty="0"/>
          </a:p>
        </p:txBody>
      </p:sp>
      <p:sp>
        <p:nvSpPr>
          <p:cNvPr id="8" name="Oval 7"/>
          <p:cNvSpPr/>
          <p:nvPr/>
        </p:nvSpPr>
        <p:spPr>
          <a:xfrm>
            <a:off x="395536" y="4313287"/>
            <a:ext cx="288032" cy="2880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C</a:t>
            </a:r>
            <a:endParaRPr lang="nl-NL" sz="2800" dirty="0"/>
          </a:p>
        </p:txBody>
      </p:sp>
      <p:sp>
        <p:nvSpPr>
          <p:cNvPr id="9" name="Oval 8"/>
          <p:cNvSpPr/>
          <p:nvPr/>
        </p:nvSpPr>
        <p:spPr>
          <a:xfrm>
            <a:off x="395536" y="5548436"/>
            <a:ext cx="288032" cy="288032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D</a:t>
            </a:r>
            <a:endParaRPr lang="nl-NL" sz="280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99592" y="2225655"/>
            <a:ext cx="7950646" cy="67849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nl-NL" dirty="0" smtClean="0">
                <a:solidFill>
                  <a:srgbClr val="376092"/>
                </a:solidFill>
              </a:rPr>
              <a:t>Een kloon vereist meerdere </a:t>
            </a:r>
            <a:r>
              <a:rPr lang="nl-NL" dirty="0" err="1" smtClean="0">
                <a:solidFill>
                  <a:srgbClr val="376092"/>
                </a:solidFill>
              </a:rPr>
              <a:t>kopiëen</a:t>
            </a:r>
            <a:r>
              <a:rPr lang="nl-NL" dirty="0" smtClean="0">
                <a:solidFill>
                  <a:srgbClr val="376092"/>
                </a:solidFill>
              </a:rPr>
              <a:t> per kloon</a:t>
            </a:r>
            <a:endParaRPr lang="nl-NL" dirty="0">
              <a:solidFill>
                <a:srgbClr val="376092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88877" y="2813417"/>
            <a:ext cx="7931596" cy="105758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 smtClean="0">
                <a:solidFill>
                  <a:srgbClr val="376092"/>
                </a:solidFill>
              </a:rPr>
              <a:t>Een gen bevat soms slecht 1 miljoenste deel van het DNA van de cel</a:t>
            </a:r>
            <a:endParaRPr lang="nl-NL" sz="2800" dirty="0">
              <a:solidFill>
                <a:srgbClr val="376092"/>
              </a:solidFill>
            </a:endParaRPr>
          </a:p>
          <a:p>
            <a:pPr>
              <a:buFontTx/>
              <a:buNone/>
            </a:pP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899592" y="4237960"/>
            <a:ext cx="3054102" cy="67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99592" y="3883684"/>
            <a:ext cx="7931596" cy="105758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 smtClean="0">
                <a:solidFill>
                  <a:srgbClr val="376092"/>
                </a:solidFill>
              </a:rPr>
              <a:t>Voor DNA amplificatie, DNA fragmenten binden veelal aan RNA en kunnen dan niet meer bestudeerd worden</a:t>
            </a: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99592" y="5281389"/>
            <a:ext cx="7931596" cy="105758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 smtClean="0">
                <a:solidFill>
                  <a:srgbClr val="376092"/>
                </a:solidFill>
              </a:rPr>
              <a:t>Restrictie-enzymen (</a:t>
            </a:r>
            <a:r>
              <a:rPr lang="nl-NL" sz="2800" dirty="0" err="1" smtClean="0">
                <a:solidFill>
                  <a:srgbClr val="376092"/>
                </a:solidFill>
              </a:rPr>
              <a:t>endonucleases</a:t>
            </a:r>
            <a:r>
              <a:rPr lang="nl-NL" sz="2800" dirty="0" smtClean="0">
                <a:solidFill>
                  <a:srgbClr val="376092"/>
                </a:solidFill>
              </a:rPr>
              <a:t>) knippen DNA in fragmenten die te klein zijn</a:t>
            </a: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2" name="Oval 6"/>
          <p:cNvSpPr/>
          <p:nvPr/>
        </p:nvSpPr>
        <p:spPr>
          <a:xfrm>
            <a:off x="7862228" y="6260193"/>
            <a:ext cx="288032" cy="288032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B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02421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560" y="260648"/>
            <a:ext cx="792088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Welk enzym is gebruikt om het </a:t>
            </a:r>
            <a:r>
              <a:rPr lang="nl-NL" sz="3600" b="1" dirty="0" err="1" smtClean="0">
                <a:solidFill>
                  <a:srgbClr val="FF6600"/>
                </a:solidFill>
                <a:latin typeface="+mn-lt"/>
              </a:rPr>
              <a:t>molekuul</a:t>
            </a:r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 in de figuur te maken?</a:t>
            </a: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8378" y="2230863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</a:t>
            </a:r>
            <a:endParaRPr lang="nl-NL" dirty="0"/>
          </a:p>
        </p:txBody>
      </p:sp>
      <p:sp>
        <p:nvSpPr>
          <p:cNvPr id="7" name="Oval 6"/>
          <p:cNvSpPr/>
          <p:nvPr/>
        </p:nvSpPr>
        <p:spPr>
          <a:xfrm>
            <a:off x="438378" y="3029900"/>
            <a:ext cx="288032" cy="288032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nl-NL" dirty="0"/>
          </a:p>
        </p:txBody>
      </p:sp>
      <p:sp>
        <p:nvSpPr>
          <p:cNvPr id="8" name="Oval 7"/>
          <p:cNvSpPr/>
          <p:nvPr/>
        </p:nvSpPr>
        <p:spPr>
          <a:xfrm>
            <a:off x="438378" y="3919577"/>
            <a:ext cx="288032" cy="2880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</a:t>
            </a:r>
            <a:endParaRPr lang="nl-NL" dirty="0"/>
          </a:p>
        </p:txBody>
      </p:sp>
      <p:sp>
        <p:nvSpPr>
          <p:cNvPr id="9" name="Oval 8"/>
          <p:cNvSpPr/>
          <p:nvPr/>
        </p:nvSpPr>
        <p:spPr>
          <a:xfrm>
            <a:off x="438378" y="4684430"/>
            <a:ext cx="288032" cy="288032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</a:t>
            </a:r>
            <a:endParaRPr lang="nl-NL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9826" y="2131821"/>
            <a:ext cx="8274174" cy="67849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nl-NL" sz="2800" dirty="0" smtClean="0">
                <a:solidFill>
                  <a:srgbClr val="376092"/>
                </a:solidFill>
              </a:rPr>
              <a:t>DNA polymerase III</a:t>
            </a:r>
            <a:endParaRPr lang="nl-NL" sz="2800" dirty="0">
              <a:solidFill>
                <a:srgbClr val="376092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69826" y="4567328"/>
            <a:ext cx="7931596" cy="65596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 smtClean="0">
                <a:solidFill>
                  <a:srgbClr val="376092"/>
                </a:solidFill>
              </a:rPr>
              <a:t>een restrictie-enzym (</a:t>
            </a:r>
            <a:r>
              <a:rPr lang="nl-NL" sz="2800" dirty="0" err="1" smtClean="0">
                <a:solidFill>
                  <a:srgbClr val="376092"/>
                </a:solidFill>
              </a:rPr>
              <a:t>endonuclease</a:t>
            </a:r>
            <a:r>
              <a:rPr lang="nl-NL" sz="2800" dirty="0" smtClean="0">
                <a:solidFill>
                  <a:srgbClr val="376092"/>
                </a:solidFill>
              </a:rPr>
              <a:t>)</a:t>
            </a:r>
            <a:endParaRPr lang="nl-NL" sz="2800" dirty="0">
              <a:solidFill>
                <a:srgbClr val="376092"/>
              </a:solidFill>
            </a:endParaRPr>
          </a:p>
          <a:p>
            <a:pPr>
              <a:buFontTx/>
              <a:buNone/>
            </a:pP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899592" y="5145816"/>
            <a:ext cx="3054102" cy="67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nl-NL" b="1" dirty="0">
              <a:solidFill>
                <a:srgbClr val="376092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69826" y="3816225"/>
            <a:ext cx="3384376" cy="6975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 smtClean="0">
                <a:solidFill>
                  <a:srgbClr val="376092"/>
                </a:solidFill>
              </a:rPr>
              <a:t>RNA polymerase II</a:t>
            </a:r>
            <a:endParaRPr lang="nl-NL" sz="2800" b="1" dirty="0">
              <a:solidFill>
                <a:srgbClr val="376092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99592" y="2934251"/>
            <a:ext cx="1368152" cy="57606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dirty="0" err="1" smtClean="0">
                <a:solidFill>
                  <a:srgbClr val="376092"/>
                </a:solidFill>
              </a:rPr>
              <a:t>ligase</a:t>
            </a:r>
            <a:r>
              <a:rPr lang="nl-NL" sz="2800" dirty="0" smtClean="0">
                <a:solidFill>
                  <a:srgbClr val="376092"/>
                </a:solidFill>
              </a:rPr>
              <a:t> </a:t>
            </a:r>
            <a:endParaRPr lang="nl-NL" sz="2800" b="1" dirty="0">
              <a:solidFill>
                <a:srgbClr val="376092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" t="42763" r="77252" b="30052"/>
          <a:stretch/>
        </p:blipFill>
        <p:spPr bwMode="auto">
          <a:xfrm>
            <a:off x="4835624" y="1447945"/>
            <a:ext cx="3465115" cy="2934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8"/>
          <p:cNvSpPr/>
          <p:nvPr/>
        </p:nvSpPr>
        <p:spPr>
          <a:xfrm>
            <a:off x="7601178" y="5995449"/>
            <a:ext cx="288032" cy="288032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95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9552" y="61496"/>
            <a:ext cx="853244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Welk van de volgende sequenties kan waarschijnlijk door een restrictie-enzym geknipt worden? </a:t>
            </a: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0194" y="303539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NL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90058" y="4562822"/>
            <a:ext cx="288032" cy="288032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nl-NL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922937" y="3035398"/>
            <a:ext cx="288032" cy="2880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nl-NL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937398" y="4581128"/>
            <a:ext cx="288032" cy="288032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nl-NL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44620" y="2753638"/>
            <a:ext cx="1787219" cy="67849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nl-NL" b="1" dirty="0" smtClean="0">
                <a:solidFill>
                  <a:srgbClr val="376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AATTCT</a:t>
            </a:r>
          </a:p>
          <a:p>
            <a:pPr>
              <a:buFontTx/>
              <a:buNone/>
            </a:pPr>
            <a:r>
              <a:rPr lang="nl-NL" b="1" dirty="0" smtClean="0">
                <a:solidFill>
                  <a:srgbClr val="376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TTAAGA</a:t>
            </a:r>
            <a:endParaRPr lang="nl-NL" b="1" dirty="0">
              <a:solidFill>
                <a:srgbClr val="37609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899592" y="5126766"/>
            <a:ext cx="3054102" cy="67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nl-NL" sz="2800" b="1" dirty="0">
              <a:solidFill>
                <a:srgbClr val="37609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344620" y="4154564"/>
            <a:ext cx="1685445" cy="1141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800" b="1" dirty="0" smtClean="0">
                <a:solidFill>
                  <a:srgbClr val="376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AAAATT</a:t>
            </a:r>
          </a:p>
          <a:p>
            <a:pPr marL="0" indent="0">
              <a:buNone/>
            </a:pPr>
            <a:r>
              <a:rPr lang="nl-NL" sz="2800" b="1" dirty="0" smtClean="0">
                <a:solidFill>
                  <a:srgbClr val="376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TTTTAA</a:t>
            </a:r>
            <a:endParaRPr lang="nl-NL" sz="2800" b="1" dirty="0">
              <a:solidFill>
                <a:srgbClr val="37609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589637" y="2697725"/>
            <a:ext cx="2011313" cy="121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nl-NL" sz="2800" b="1" dirty="0" smtClean="0">
                <a:solidFill>
                  <a:srgbClr val="376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ACTACT</a:t>
            </a:r>
          </a:p>
          <a:p>
            <a:pPr>
              <a:buFontTx/>
              <a:buNone/>
            </a:pPr>
            <a:r>
              <a:rPr lang="nl-NL" sz="2800" b="1" dirty="0" smtClean="0">
                <a:solidFill>
                  <a:srgbClr val="376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TGATGA</a:t>
            </a:r>
            <a:endParaRPr lang="nl-NL" sz="2800" b="1" dirty="0">
              <a:solidFill>
                <a:srgbClr val="37609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589637" y="4173790"/>
            <a:ext cx="1764051" cy="1263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nl-NL" sz="2800" b="1" dirty="0" smtClean="0">
                <a:solidFill>
                  <a:srgbClr val="376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AATATT</a:t>
            </a:r>
          </a:p>
          <a:p>
            <a:pPr>
              <a:buFontTx/>
              <a:buNone/>
            </a:pPr>
            <a:r>
              <a:rPr lang="nl-NL" sz="2800" b="1" dirty="0" smtClean="0">
                <a:solidFill>
                  <a:srgbClr val="376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TTATAA</a:t>
            </a:r>
            <a:endParaRPr lang="nl-NL" sz="2800" b="1" dirty="0">
              <a:solidFill>
                <a:srgbClr val="37609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8"/>
          <p:cNvSpPr/>
          <p:nvPr/>
        </p:nvSpPr>
        <p:spPr>
          <a:xfrm>
            <a:off x="7578092" y="6019403"/>
            <a:ext cx="288032" cy="288032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nl-NL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4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528" y="726"/>
            <a:ext cx="792088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Welke informatie is </a:t>
            </a:r>
            <a:r>
              <a:rPr lang="nl-NL" sz="3600" b="1" u="sng" dirty="0" smtClean="0">
                <a:solidFill>
                  <a:srgbClr val="FF6600"/>
                </a:solidFill>
                <a:latin typeface="+mn-lt"/>
              </a:rPr>
              <a:t>essentieel</a:t>
            </a:r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 voor het succes van een PCR zelf</a:t>
            </a: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5536" y="185249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A</a:t>
            </a:r>
            <a:endParaRPr lang="nl-NL" sz="2400" dirty="0"/>
          </a:p>
        </p:txBody>
      </p:sp>
      <p:sp>
        <p:nvSpPr>
          <p:cNvPr id="7" name="Oval 6"/>
          <p:cNvSpPr/>
          <p:nvPr/>
        </p:nvSpPr>
        <p:spPr>
          <a:xfrm>
            <a:off x="395536" y="2761015"/>
            <a:ext cx="288032" cy="288032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B</a:t>
            </a:r>
            <a:endParaRPr lang="nl-NL" sz="2400" dirty="0"/>
          </a:p>
        </p:txBody>
      </p:sp>
      <p:sp>
        <p:nvSpPr>
          <p:cNvPr id="8" name="Oval 7"/>
          <p:cNvSpPr/>
          <p:nvPr/>
        </p:nvSpPr>
        <p:spPr>
          <a:xfrm>
            <a:off x="395536" y="3749472"/>
            <a:ext cx="288032" cy="2880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C</a:t>
            </a:r>
            <a:endParaRPr lang="nl-NL" sz="2400" dirty="0"/>
          </a:p>
        </p:txBody>
      </p:sp>
      <p:sp>
        <p:nvSpPr>
          <p:cNvPr id="9" name="Oval 8"/>
          <p:cNvSpPr/>
          <p:nvPr/>
        </p:nvSpPr>
        <p:spPr>
          <a:xfrm>
            <a:off x="395536" y="4737929"/>
            <a:ext cx="288032" cy="288032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D</a:t>
            </a:r>
            <a:endParaRPr lang="nl-NL" sz="240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9826" y="1683772"/>
            <a:ext cx="7931596" cy="678498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nl-NL" sz="2400" dirty="0" smtClean="0">
                <a:solidFill>
                  <a:srgbClr val="376092"/>
                </a:solidFill>
              </a:rPr>
              <a:t>De complete DNA sequenties van het te amplificeren DNA moet bekend zijn.</a:t>
            </a:r>
            <a:endParaRPr lang="nl-NL" sz="2400" dirty="0">
              <a:solidFill>
                <a:srgbClr val="376092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69826" y="2567908"/>
            <a:ext cx="7931596" cy="1008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 smtClean="0">
                <a:solidFill>
                  <a:srgbClr val="376092"/>
                </a:solidFill>
              </a:rPr>
              <a:t>De DNA sequentie van de uiteindes van het te amplificeren DNA moet bekend zijn.</a:t>
            </a:r>
            <a:endParaRPr lang="nl-NL" sz="2400" dirty="0">
              <a:solidFill>
                <a:srgbClr val="376092"/>
              </a:solidFill>
            </a:endParaRPr>
          </a:p>
          <a:p>
            <a:pPr>
              <a:buFontTx/>
              <a:buNone/>
            </a:pPr>
            <a:endParaRPr lang="nl-NL" sz="2400" b="1" dirty="0">
              <a:solidFill>
                <a:srgbClr val="376092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899592" y="3749472"/>
            <a:ext cx="3054102" cy="67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nl-NL" sz="2400" b="1" dirty="0">
              <a:solidFill>
                <a:srgbClr val="376092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69826" y="3518870"/>
            <a:ext cx="7931596" cy="105758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 smtClean="0">
                <a:solidFill>
                  <a:srgbClr val="376092"/>
                </a:solidFill>
              </a:rPr>
              <a:t>De sequenties van de restrictie-enzymen herkenningssites in het te amplificeren DNA moet bekend zijn.</a:t>
            </a:r>
            <a:endParaRPr lang="nl-NL" sz="2400" b="1" dirty="0">
              <a:solidFill>
                <a:srgbClr val="376092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69826" y="4427969"/>
            <a:ext cx="7931596" cy="139180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>
                <a:solidFill>
                  <a:srgbClr val="376092"/>
                </a:solidFill>
              </a:rPr>
              <a:t>De sequenties van de restrictie-enzymen herkenningssites in het te amplificeren DNA </a:t>
            </a:r>
            <a:r>
              <a:rPr lang="nl-NL" sz="2400" dirty="0" smtClean="0">
                <a:solidFill>
                  <a:srgbClr val="376092"/>
                </a:solidFill>
              </a:rPr>
              <a:t>en in het plasmide waar het geamplificeerde DNA in gekloneerd wordt moeten </a:t>
            </a:r>
            <a:r>
              <a:rPr lang="nl-NL" sz="2400" dirty="0">
                <a:solidFill>
                  <a:srgbClr val="376092"/>
                </a:solidFill>
              </a:rPr>
              <a:t>bekend </a:t>
            </a:r>
            <a:r>
              <a:rPr lang="nl-NL" sz="2400" dirty="0" smtClean="0">
                <a:solidFill>
                  <a:srgbClr val="376092"/>
                </a:solidFill>
              </a:rPr>
              <a:t>zijn.</a:t>
            </a:r>
            <a:endParaRPr lang="nl-NL" sz="2400" b="1" dirty="0">
              <a:solidFill>
                <a:srgbClr val="376092"/>
              </a:solidFill>
            </a:endParaRPr>
          </a:p>
        </p:txBody>
      </p:sp>
      <p:sp>
        <p:nvSpPr>
          <p:cNvPr id="12" name="Oval 6"/>
          <p:cNvSpPr/>
          <p:nvPr/>
        </p:nvSpPr>
        <p:spPr>
          <a:xfrm>
            <a:off x="7444036" y="6066190"/>
            <a:ext cx="288032" cy="288032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B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29396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491"/>
            <a:ext cx="6215063" cy="1143000"/>
          </a:xfrm>
        </p:spPr>
        <p:txBody>
          <a:bodyPr>
            <a:noAutofit/>
          </a:bodyPr>
          <a:lstStyle/>
          <a:p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Leerdoelen </a:t>
            </a:r>
            <a:r>
              <a:rPr lang="nl-NL" sz="4000" b="1" dirty="0">
                <a:solidFill>
                  <a:srgbClr val="FF6600"/>
                </a:solidFill>
                <a:latin typeface="+mn-lt"/>
              </a:rPr>
              <a:t>Hoofdstuk </a:t>
            </a:r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19, </a:t>
            </a:r>
            <a:r>
              <a:rPr lang="nl-NL" sz="4000" b="1" dirty="0">
                <a:solidFill>
                  <a:srgbClr val="FF6600"/>
                </a:solidFill>
                <a:latin typeface="+mn-lt"/>
              </a:rPr>
              <a:t>DNA </a:t>
            </a:r>
            <a:r>
              <a:rPr lang="nl-NL" sz="4000" b="1" dirty="0" err="1">
                <a:solidFill>
                  <a:srgbClr val="FF6600"/>
                </a:solidFill>
                <a:latin typeface="+mn-lt"/>
              </a:rPr>
              <a:t>technology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16224"/>
            <a:ext cx="8229600" cy="4277072"/>
          </a:xfrm>
        </p:spPr>
        <p:txBody>
          <a:bodyPr>
            <a:normAutofit/>
          </a:bodyPr>
          <a:lstStyle/>
          <a:p>
            <a:pPr lvl="0"/>
            <a:r>
              <a:rPr lang="nl-NL" sz="2400" dirty="0" smtClean="0"/>
              <a:t>Uitleggen welke technieken er nodig zijn om genen te kloneren en tot expressie te brengen.</a:t>
            </a:r>
          </a:p>
          <a:p>
            <a:pPr lvl="0"/>
            <a:r>
              <a:rPr lang="nl-NL" sz="2400" dirty="0" smtClean="0"/>
              <a:t>Principes van de verschillende kloneringstechnieken gedetailleerd kunnen beschrijven.</a:t>
            </a:r>
          </a:p>
          <a:p>
            <a:pPr lvl="0"/>
            <a:r>
              <a:rPr lang="nl-NL" sz="2400" dirty="0" smtClean="0"/>
              <a:t>Het nut en gebruik van </a:t>
            </a:r>
            <a:r>
              <a:rPr lang="nl-NL" sz="2400" dirty="0" err="1" smtClean="0"/>
              <a:t>plasmides</a:t>
            </a:r>
            <a:r>
              <a:rPr lang="nl-NL" sz="2400" dirty="0" smtClean="0"/>
              <a:t> in </a:t>
            </a:r>
            <a:r>
              <a:rPr lang="nl-NL" sz="2400" dirty="0" err="1" smtClean="0"/>
              <a:t>genklonering</a:t>
            </a:r>
            <a:r>
              <a:rPr lang="nl-NL" sz="2400" dirty="0" smtClean="0"/>
              <a:t> beschrijven.</a:t>
            </a:r>
          </a:p>
          <a:p>
            <a:r>
              <a:rPr lang="nl-NL" sz="2400" dirty="0"/>
              <a:t>Het nut en gebruik van </a:t>
            </a:r>
            <a:r>
              <a:rPr lang="nl-NL" sz="2400" dirty="0" smtClean="0"/>
              <a:t>restrictie-enzymen in </a:t>
            </a:r>
            <a:r>
              <a:rPr lang="nl-NL" sz="2400" dirty="0" err="1"/>
              <a:t>genklonering</a:t>
            </a:r>
            <a:r>
              <a:rPr lang="nl-NL" sz="2400" dirty="0"/>
              <a:t> beschrijven</a:t>
            </a:r>
            <a:r>
              <a:rPr lang="nl-NL" sz="2400" dirty="0" smtClean="0"/>
              <a:t>.</a:t>
            </a:r>
          </a:p>
          <a:p>
            <a:pPr lvl="0"/>
            <a:r>
              <a:rPr lang="nl-NL" sz="2400" dirty="0">
                <a:solidFill>
                  <a:schemeClr val="bg1">
                    <a:lumMod val="65000"/>
                  </a:schemeClr>
                </a:solidFill>
              </a:rPr>
              <a:t>Het principe van DNA </a:t>
            </a:r>
            <a:r>
              <a:rPr lang="nl-NL" sz="2400" dirty="0" err="1">
                <a:solidFill>
                  <a:schemeClr val="bg1">
                    <a:lumMod val="65000"/>
                  </a:schemeClr>
                </a:solidFill>
              </a:rPr>
              <a:t>sequencing</a:t>
            </a:r>
            <a:r>
              <a:rPr lang="nl-NL" sz="2400" dirty="0">
                <a:solidFill>
                  <a:schemeClr val="bg1">
                    <a:lumMod val="65000"/>
                  </a:schemeClr>
                </a:solidFill>
              </a:rPr>
              <a:t> kunnen uitleggen.</a:t>
            </a:r>
          </a:p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</a:rPr>
              <a:t>Beschrijven van principes van technieken nodig voor het bestuderen van genexpressie in organismen</a:t>
            </a:r>
            <a:endParaRPr lang="nl-NL" sz="2400" dirty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endParaRPr lang="nl-NL" sz="2400" dirty="0" smtClean="0"/>
          </a:p>
          <a:p>
            <a:pPr lvl="0"/>
            <a:endParaRPr lang="nl-NL" sz="2400" dirty="0" smtClean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l="18429" t="16917" b="3129"/>
          <a:stretch/>
        </p:blipFill>
        <p:spPr>
          <a:xfrm>
            <a:off x="6782550" y="341784"/>
            <a:ext cx="2132850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rgbClr val="FF6600"/>
                </a:solidFill>
                <a:latin typeface="+mn-lt"/>
              </a:rPr>
              <a:t>DNA technologie</a:t>
            </a:r>
            <a:endParaRPr lang="en-US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726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dirty="0" smtClean="0"/>
              <a:t>Technieken om DNA te manipuleren en te </a:t>
            </a:r>
            <a:r>
              <a:rPr lang="nl-NL" dirty="0" err="1" smtClean="0"/>
              <a:t>sequencen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28650" y="30508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 smtClean="0">
                <a:solidFill>
                  <a:srgbClr val="FF6600"/>
                </a:solidFill>
                <a:latin typeface="+mn-lt"/>
              </a:rPr>
              <a:t>Bio-technologie</a:t>
            </a:r>
            <a:endParaRPr lang="en-US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628650" y="4376427"/>
            <a:ext cx="788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/>
              <a:t>Manipulatie van organismen waardoor ze iets nieuws gaan </a:t>
            </a:r>
            <a:r>
              <a:rPr lang="nl-NL" sz="2800" dirty="0" smtClean="0"/>
              <a:t>maken, bv. insuline, …… etc.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0241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nl-NL" b="1" dirty="0" smtClean="0">
                <a:solidFill>
                  <a:srgbClr val="FF6600"/>
                </a:solidFill>
                <a:latin typeface="+mn-lt"/>
              </a:rPr>
              <a:t>Biotechnologie – Golden Rice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5" name="Picture 5" descr="G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22232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635576" y="6424191"/>
            <a:ext cx="3222675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nl-NL" altLang="nl-NL" sz="1400" dirty="0">
                <a:latin typeface="+mn-lt"/>
              </a:rPr>
              <a:t>http://www.goldenrice.org/Content2-How/how1_sci.php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90035" y="4797152"/>
            <a:ext cx="7222325" cy="8334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nl-NL" sz="2000" kern="0" baseline="0" dirty="0">
                <a:latin typeface="+mn-lt"/>
                <a:ea typeface="+mn-ea"/>
              </a:rPr>
              <a:t>Vitamine A te kort in landen waar veel rijst gegeten wordt, ß-caroteen verrijking </a:t>
            </a:r>
            <a:r>
              <a:rPr lang="nl-NL" sz="2000" kern="0" baseline="0" dirty="0" smtClean="0">
                <a:latin typeface="+mn-lt"/>
                <a:ea typeface="+mn-ea"/>
              </a:rPr>
              <a:t>van rijst helpt </a:t>
            </a:r>
            <a:r>
              <a:rPr lang="nl-NL" sz="2000" kern="0" baseline="0" dirty="0">
                <a:latin typeface="+mn-lt"/>
                <a:ea typeface="+mn-ea"/>
              </a:rPr>
              <a:t>hierbij = </a:t>
            </a:r>
            <a:r>
              <a:rPr lang="nl-NL" sz="2000" kern="0" baseline="0" dirty="0" err="1">
                <a:latin typeface="+mn-lt"/>
                <a:ea typeface="+mn-ea"/>
              </a:rPr>
              <a:t>pro-vitamine</a:t>
            </a:r>
            <a:endParaRPr lang="nl-NL" sz="2000" kern="0" baseline="0" dirty="0">
              <a:latin typeface="+mn-lt"/>
              <a:ea typeface="+mn-ea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11560" y="1331640"/>
            <a:ext cx="3473260" cy="36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Voorbeeld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37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759" y="89410"/>
            <a:ext cx="4126630" cy="1784890"/>
          </a:xfrm>
        </p:spPr>
        <p:txBody>
          <a:bodyPr>
            <a:normAutofit fontScale="90000"/>
          </a:bodyPr>
          <a:lstStyle/>
          <a:p>
            <a:r>
              <a:rPr lang="en-US" sz="4000" b="1" dirty="0" err="1" smtClean="0">
                <a:solidFill>
                  <a:srgbClr val="FF6600"/>
                </a:solidFill>
                <a:latin typeface="+mn-lt"/>
              </a:rPr>
              <a:t>Ook</a:t>
            </a:r>
            <a:r>
              <a:rPr lang="en-US" sz="4000" b="1" dirty="0" smtClean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rgbClr val="FF6600"/>
                </a:solidFill>
                <a:latin typeface="+mn-lt"/>
              </a:rPr>
              <a:t>Biotechnologie</a:t>
            </a:r>
            <a:r>
              <a:rPr lang="en-US" sz="4000" b="1" dirty="0" smtClean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3300" b="1" dirty="0" smtClean="0">
                <a:solidFill>
                  <a:srgbClr val="FF6600"/>
                </a:solidFill>
                <a:latin typeface="+mn-lt"/>
              </a:rPr>
              <a:t>Cloning complete </a:t>
            </a:r>
            <a:r>
              <a:rPr lang="en-US" sz="3300" b="1" dirty="0" smtClean="0">
                <a:solidFill>
                  <a:srgbClr val="FF6600"/>
                </a:solidFill>
                <a:latin typeface="+mn-lt"/>
              </a:rPr>
              <a:t>genome </a:t>
            </a:r>
            <a:r>
              <a:rPr lang="en-US" sz="3300" b="1" dirty="0" smtClean="0">
                <a:solidFill>
                  <a:srgbClr val="FF6600"/>
                </a:solidFill>
                <a:latin typeface="+mn-lt"/>
              </a:rPr>
              <a:t>(Dolly 1996)</a:t>
            </a:r>
            <a:endParaRPr lang="nl-NL" sz="33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4" name="Picture 2" descr="https://upload.wikimedia.org/wikipedia/commons/thumb/8/8c/Dolly_clone.svg/391px-Dolly_clon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389" y="325881"/>
            <a:ext cx="4662894" cy="612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6"/>
          <a:stretch/>
        </p:blipFill>
        <p:spPr>
          <a:xfrm>
            <a:off x="292970" y="2073743"/>
            <a:ext cx="2209003" cy="2138494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12759" y="4701294"/>
            <a:ext cx="3653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Toch is de kloon geen copy qua innerlijk en uiterlijk.</a:t>
            </a:r>
          </a:p>
          <a:p>
            <a:endParaRPr lang="nl-NL" dirty="0"/>
          </a:p>
          <a:p>
            <a:r>
              <a:rPr lang="nl-NL" dirty="0" smtClean="0"/>
              <a:t>Omgevingsfactoren en </a:t>
            </a:r>
            <a:r>
              <a:rPr lang="nl-NL" dirty="0" err="1" smtClean="0"/>
              <a:t>epigenetische</a:t>
            </a:r>
            <a:r>
              <a:rPr lang="nl-NL" dirty="0" smtClean="0"/>
              <a:t> factoren spelen ook een rol tijdens de ontwikkeling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92970" y="4148988"/>
            <a:ext cx="2008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Draagmoeder en Dolly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57255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079" y="473706"/>
            <a:ext cx="7886700" cy="1002061"/>
          </a:xfrm>
        </p:spPr>
        <p:txBody>
          <a:bodyPr>
            <a:normAutofit fontScale="90000"/>
          </a:bodyPr>
          <a:lstStyle/>
          <a:p>
            <a:r>
              <a:rPr lang="nl-NL" b="1" dirty="0" smtClean="0">
                <a:solidFill>
                  <a:srgbClr val="FF6600"/>
                </a:solidFill>
                <a:latin typeface="+mn-lt"/>
              </a:rPr>
              <a:t>Basis voor recombinant DNA werk</a:t>
            </a:r>
            <a:br>
              <a:rPr lang="nl-NL" b="1" dirty="0" smtClean="0">
                <a:solidFill>
                  <a:srgbClr val="FF6600"/>
                </a:solidFill>
                <a:latin typeface="+mn-lt"/>
              </a:rPr>
            </a:br>
            <a:endParaRPr lang="en-US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079" y="1690689"/>
            <a:ext cx="7701558" cy="42940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DNA kun je: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Specifiek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knippen</a:t>
            </a:r>
            <a:r>
              <a:rPr lang="en-US" sz="2800" dirty="0" smtClean="0">
                <a:solidFill>
                  <a:schemeClr val="tx1"/>
                </a:solidFill>
              </a:rPr>
              <a:t> en </a:t>
            </a:r>
            <a:r>
              <a:rPr lang="en-US" sz="2800" dirty="0" err="1" smtClean="0">
                <a:solidFill>
                  <a:schemeClr val="tx1"/>
                </a:solidFill>
              </a:rPr>
              <a:t>plakken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nl-NL" dirty="0"/>
              <a:t>Specifiek kopiëren (PCR</a:t>
            </a:r>
            <a:r>
              <a:rPr lang="nl-NL" dirty="0" smtClean="0"/>
              <a:t>)</a:t>
            </a:r>
            <a:endParaRPr lang="nl-NL" dirty="0"/>
          </a:p>
          <a:p>
            <a:r>
              <a:rPr lang="en-US" sz="2800" dirty="0" err="1" smtClean="0">
                <a:solidFill>
                  <a:schemeClr val="tx1"/>
                </a:solidFill>
              </a:rPr>
              <a:t>Specifiek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hybridiseren</a:t>
            </a:r>
            <a:r>
              <a:rPr lang="en-US" sz="2800" dirty="0" smtClean="0">
                <a:solidFill>
                  <a:schemeClr val="tx1"/>
                </a:solidFill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</a:rPr>
              <a:t>moleculaire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hybridisatie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Sequencen</a:t>
            </a:r>
            <a:r>
              <a:rPr lang="en-US" sz="2800" dirty="0" smtClean="0">
                <a:solidFill>
                  <a:schemeClr val="tx1"/>
                </a:solidFill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</a:rPr>
              <a:t>volgorde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bepalen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nl-NL" dirty="0" smtClean="0"/>
              <a:t>Tot expressie brengen (DNA-transcriptie </a:t>
            </a:r>
            <a:r>
              <a:rPr lang="nl-NL" dirty="0" smtClean="0">
                <a:sym typeface="Wingdings" panose="05000000000000000000" pitchFamily="2" charset="2"/>
              </a:rPr>
              <a:t> mRNA  eiwit</a:t>
            </a:r>
            <a:r>
              <a:rPr lang="nl-NL" dirty="0" smtClean="0"/>
              <a:t>) </a:t>
            </a:r>
            <a:r>
              <a:rPr lang="nl-NL" dirty="0"/>
              <a:t>in een </a:t>
            </a:r>
            <a:r>
              <a:rPr lang="nl-NL" dirty="0" smtClean="0"/>
              <a:t>bacterie of ander organisme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l="4188" r="3529" b="12533"/>
          <a:stretch/>
        </p:blipFill>
        <p:spPr>
          <a:xfrm rot="20079683">
            <a:off x="6515646" y="1207601"/>
            <a:ext cx="2395945" cy="1527187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4"/>
          <a:srcRect l="18926" r="19959"/>
          <a:stretch/>
        </p:blipFill>
        <p:spPr>
          <a:xfrm>
            <a:off x="7545530" y="2420970"/>
            <a:ext cx="877249" cy="10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695" y="236789"/>
            <a:ext cx="8638674" cy="825045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rgbClr val="FF6600"/>
                </a:solidFill>
                <a:latin typeface="+mn-lt"/>
                <a:sym typeface="Wingdings" panose="05000000000000000000" pitchFamily="2" charset="2"/>
              </a:rPr>
              <a:t>Gene cloning – </a:t>
            </a:r>
            <a:r>
              <a:rPr lang="en-US" sz="3800" b="1" dirty="0" err="1" smtClean="0">
                <a:solidFill>
                  <a:srgbClr val="FF6600"/>
                </a:solidFill>
                <a:latin typeface="+mn-lt"/>
                <a:sym typeface="Wingdings" panose="05000000000000000000" pitchFamily="2" charset="2"/>
              </a:rPr>
              <a:t>kloneren</a:t>
            </a:r>
            <a:r>
              <a:rPr lang="en-US" sz="3800" b="1" dirty="0" smtClean="0">
                <a:solidFill>
                  <a:srgbClr val="FF6600"/>
                </a:solidFill>
                <a:latin typeface="+mn-lt"/>
                <a:sym typeface="Wingdings" panose="05000000000000000000" pitchFamily="2" charset="2"/>
              </a:rPr>
              <a:t> van 1 gen – Hoe?</a:t>
            </a:r>
            <a:endParaRPr lang="en-US" sz="3800" dirty="0">
              <a:latin typeface="+mn-lt"/>
            </a:endParaRP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264695" y="1235507"/>
            <a:ext cx="8381069" cy="51251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 smtClean="0"/>
              <a:t>Het </a:t>
            </a:r>
            <a:r>
              <a:rPr lang="en-US" sz="2700" b="1" dirty="0" err="1" smtClean="0"/>
              <a:t>vermenigvuldigen</a:t>
            </a:r>
            <a:r>
              <a:rPr lang="en-US" sz="2700" b="1" dirty="0" smtClean="0"/>
              <a:t> van </a:t>
            </a:r>
            <a:r>
              <a:rPr lang="en-US" sz="2700" b="1" dirty="0" err="1" smtClean="0"/>
              <a:t>een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specifiek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stukje</a:t>
            </a:r>
            <a:r>
              <a:rPr lang="en-US" sz="2700" b="1" dirty="0" smtClean="0"/>
              <a:t> DNA (</a:t>
            </a:r>
            <a:r>
              <a:rPr lang="en-US" sz="2700" b="1" dirty="0" err="1" smtClean="0"/>
              <a:t>bv</a:t>
            </a:r>
            <a:r>
              <a:rPr lang="en-US" sz="2700" b="1" dirty="0" smtClean="0"/>
              <a:t>. </a:t>
            </a:r>
            <a:r>
              <a:rPr lang="en-US" sz="2700" b="1" dirty="0" err="1" smtClean="0"/>
              <a:t>een</a:t>
            </a:r>
            <a:r>
              <a:rPr lang="en-US" sz="2700" b="1" dirty="0" smtClean="0"/>
              <a:t> gen) </a:t>
            </a:r>
            <a:r>
              <a:rPr lang="en-US" sz="2700" b="1" dirty="0" err="1" smtClean="0"/>
              <a:t>m.b.v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een</a:t>
            </a:r>
            <a:r>
              <a:rPr lang="en-US" sz="2700" b="1" dirty="0" smtClean="0"/>
              <a:t> cloning vector  </a:t>
            </a:r>
          </a:p>
          <a:p>
            <a:pPr marL="0" indent="0">
              <a:buNone/>
            </a:pPr>
            <a:endParaRPr lang="en-US" sz="2700" dirty="0"/>
          </a:p>
          <a:p>
            <a:pPr marL="360363" indent="0">
              <a:buNone/>
            </a:pPr>
            <a:r>
              <a:rPr lang="en-US" sz="2700" dirty="0" smtClean="0"/>
              <a:t>Het </a:t>
            </a:r>
            <a:r>
              <a:rPr lang="en-US" sz="2700" dirty="0" err="1" smtClean="0"/>
              <a:t>vreemde</a:t>
            </a:r>
            <a:r>
              <a:rPr lang="en-US" sz="2700" dirty="0" smtClean="0"/>
              <a:t> (</a:t>
            </a:r>
            <a:r>
              <a:rPr lang="en-US" sz="2700" dirty="0" err="1" smtClean="0"/>
              <a:t>recombinante</a:t>
            </a:r>
            <a:r>
              <a:rPr lang="en-US" sz="2700" dirty="0" smtClean="0"/>
              <a:t>) </a:t>
            </a:r>
            <a:r>
              <a:rPr lang="en-US" sz="2700" dirty="0" err="1" smtClean="0"/>
              <a:t>stukje</a:t>
            </a:r>
            <a:r>
              <a:rPr lang="en-US" sz="2700" dirty="0" smtClean="0"/>
              <a:t> DNA </a:t>
            </a:r>
            <a:r>
              <a:rPr lang="en-US" sz="2700" dirty="0" err="1" smtClean="0"/>
              <a:t>kan</a:t>
            </a:r>
            <a:r>
              <a:rPr lang="en-US" sz="2700" dirty="0" smtClean="0"/>
              <a:t> </a:t>
            </a:r>
            <a:r>
              <a:rPr lang="en-US" sz="2700" dirty="0" err="1" smtClean="0"/>
              <a:t>geplaatst</a:t>
            </a:r>
            <a:r>
              <a:rPr lang="en-US" sz="2700" dirty="0" smtClean="0"/>
              <a:t> </a:t>
            </a:r>
            <a:r>
              <a:rPr lang="en-US" sz="2700" dirty="0" err="1" smtClean="0"/>
              <a:t>worden</a:t>
            </a:r>
            <a:r>
              <a:rPr lang="en-US" sz="2700" dirty="0" smtClean="0"/>
              <a:t> in </a:t>
            </a:r>
            <a:r>
              <a:rPr lang="en-US" sz="2700" dirty="0" err="1" smtClean="0"/>
              <a:t>een</a:t>
            </a:r>
            <a:r>
              <a:rPr lang="en-US" sz="2700" dirty="0" smtClean="0"/>
              <a:t> </a:t>
            </a:r>
            <a:r>
              <a:rPr lang="en-US" sz="2700" dirty="0" err="1" smtClean="0"/>
              <a:t>plasmide</a:t>
            </a:r>
            <a:r>
              <a:rPr lang="en-US" sz="2700" dirty="0" smtClean="0"/>
              <a:t> / vector:</a:t>
            </a:r>
          </a:p>
          <a:p>
            <a:pPr marL="360363" indent="0">
              <a:buNone/>
            </a:pPr>
            <a:r>
              <a:rPr lang="en-US" sz="2700" dirty="0">
                <a:sym typeface="Wingdings" panose="05000000000000000000" pitchFamily="2" charset="2"/>
              </a:rPr>
              <a:t>	</a:t>
            </a:r>
            <a:r>
              <a:rPr lang="en-US" sz="2700" dirty="0" smtClean="0">
                <a:sym typeface="Wingdings" panose="05000000000000000000" pitchFamily="2" charset="2"/>
              </a:rPr>
              <a:t> </a:t>
            </a:r>
            <a:r>
              <a:rPr lang="nl-NL" sz="2700" dirty="0" smtClean="0">
                <a:sym typeface="Wingdings" panose="05000000000000000000" pitchFamily="2" charset="2"/>
              </a:rPr>
              <a:t>Recombinant DNA molecuul</a:t>
            </a:r>
          </a:p>
          <a:p>
            <a:pPr marL="360363" indent="0">
              <a:buNone/>
            </a:pPr>
            <a:endParaRPr lang="nl-NL" sz="2700" dirty="0" smtClean="0">
              <a:sym typeface="Wingdings" panose="05000000000000000000" pitchFamily="2" charset="2"/>
            </a:endParaRPr>
          </a:p>
          <a:p>
            <a:pPr marL="360363" indent="0">
              <a:buNone/>
            </a:pPr>
            <a:r>
              <a:rPr lang="nl-NL" sz="2700" dirty="0" smtClean="0">
                <a:sym typeface="Wingdings" panose="05000000000000000000" pitchFamily="2" charset="2"/>
              </a:rPr>
              <a:t>Als deze vector in een gastheer wordt geplaatst en als die zich vermenigvuldigd:</a:t>
            </a:r>
          </a:p>
          <a:p>
            <a:pPr marL="360363" indent="0">
              <a:buNone/>
              <a:tabLst>
                <a:tab pos="914400" algn="l"/>
                <a:tab pos="1320800" algn="l"/>
              </a:tabLst>
            </a:pPr>
            <a:r>
              <a:rPr lang="nl-NL" sz="2700" dirty="0">
                <a:sym typeface="Wingdings" panose="05000000000000000000" pitchFamily="2" charset="2"/>
              </a:rPr>
              <a:t>	</a:t>
            </a:r>
            <a:r>
              <a:rPr lang="nl-NL" sz="2700" dirty="0" smtClean="0">
                <a:sym typeface="Wingdings" panose="05000000000000000000" pitchFamily="2" charset="2"/>
              </a:rPr>
              <a:t> Recombinant organisme, ook wel </a:t>
            </a:r>
            <a:r>
              <a:rPr lang="nl-NL" sz="2700" u="sng" dirty="0" smtClean="0">
                <a:sym typeface="Wingdings" panose="05000000000000000000" pitchFamily="2" charset="2"/>
              </a:rPr>
              <a:t>G</a:t>
            </a:r>
            <a:r>
              <a:rPr lang="nl-NL" sz="2700" dirty="0" smtClean="0">
                <a:sym typeface="Wingdings" panose="05000000000000000000" pitchFamily="2" charset="2"/>
              </a:rPr>
              <a:t>enetisch 		</a:t>
            </a:r>
            <a:r>
              <a:rPr lang="nl-NL" sz="2700" u="sng" dirty="0" smtClean="0">
                <a:sym typeface="Wingdings" panose="05000000000000000000" pitchFamily="2" charset="2"/>
              </a:rPr>
              <a:t>G</a:t>
            </a:r>
            <a:r>
              <a:rPr lang="nl-NL" sz="2700" dirty="0" smtClean="0">
                <a:sym typeface="Wingdings" panose="05000000000000000000" pitchFamily="2" charset="2"/>
              </a:rPr>
              <a:t>emodificeerd </a:t>
            </a:r>
            <a:r>
              <a:rPr lang="nl-NL" sz="2700" u="sng" dirty="0" smtClean="0">
                <a:sym typeface="Wingdings" panose="05000000000000000000" pitchFamily="2" charset="2"/>
              </a:rPr>
              <a:t>O</a:t>
            </a:r>
            <a:r>
              <a:rPr lang="nl-NL" sz="2700" dirty="0" smtClean="0">
                <a:sym typeface="Wingdings" panose="05000000000000000000" pitchFamily="2" charset="2"/>
              </a:rPr>
              <a:t>rganisme (GGO, GMO-engels)</a:t>
            </a:r>
          </a:p>
          <a:p>
            <a:pPr marL="0" indent="0">
              <a:buNone/>
              <a:tabLst>
                <a:tab pos="914400" algn="l"/>
                <a:tab pos="1320800" algn="l"/>
              </a:tabLst>
            </a:pPr>
            <a:endParaRPr lang="nl-NL" sz="2700" dirty="0"/>
          </a:p>
        </p:txBody>
      </p:sp>
    </p:spTree>
    <p:extLst>
      <p:ext uri="{BB962C8B-B14F-4D97-AF65-F5344CB8AC3E}">
        <p14:creationId xmlns:p14="http://schemas.microsoft.com/office/powerpoint/2010/main" val="20598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D179-71FA-C748-A4A4-1845C4F6B48D}"/>
              </a:ext>
            </a:extLst>
          </p:cNvPr>
          <p:cNvSpPr txBox="1">
            <a:spLocks/>
          </p:cNvSpPr>
          <p:nvPr/>
        </p:nvSpPr>
        <p:spPr>
          <a:xfrm>
            <a:off x="334963" y="84917"/>
            <a:ext cx="8591323" cy="7465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Gene </a:t>
            </a:r>
            <a:r>
              <a:rPr lang="nl-NL" sz="3600" b="1" dirty="0" err="1" smtClean="0">
                <a:solidFill>
                  <a:srgbClr val="FF6600"/>
                </a:solidFill>
                <a:latin typeface="+mn-lt"/>
              </a:rPr>
              <a:t>cloning</a:t>
            </a:r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 </a:t>
            </a:r>
            <a:r>
              <a:rPr lang="nl-NL" sz="3600" b="1" dirty="0" smtClean="0">
                <a:solidFill>
                  <a:srgbClr val="FF66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Recombinant DNA </a:t>
            </a:r>
            <a:r>
              <a:rPr lang="nl-NL" sz="3600" b="1" dirty="0" smtClean="0">
                <a:solidFill>
                  <a:srgbClr val="FF6600"/>
                </a:solidFill>
                <a:latin typeface="+mn-lt"/>
                <a:sym typeface="Wingdings" panose="05000000000000000000" pitchFamily="2" charset="2"/>
              </a:rPr>
              <a:t> GGO</a:t>
            </a: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6" name="Picture 5" descr="20_02GeneCloningOverview_L">
            <a:extLst>
              <a:ext uri="{FF2B5EF4-FFF2-40B4-BE49-F238E27FC236}">
                <a16:creationId xmlns:a16="http://schemas.microsoft.com/office/drawing/2014/main" id="{A1E36B6D-C125-D54C-9528-F9588238B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14659" y="943887"/>
            <a:ext cx="4877072" cy="5760323"/>
          </a:xfrm>
          <a:prstGeom prst="rect">
            <a:avLst/>
          </a:prstGeom>
          <a:noFill/>
          <a:ln/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0BC75D8-EDF8-7C46-B499-79E4C15241FD}"/>
              </a:ext>
            </a:extLst>
          </p:cNvPr>
          <p:cNvSpPr txBox="1"/>
          <p:nvPr/>
        </p:nvSpPr>
        <p:spPr>
          <a:xfrm>
            <a:off x="334963" y="943887"/>
            <a:ext cx="29043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Bv. genen kloneren in </a:t>
            </a:r>
            <a:r>
              <a:rPr lang="nl-NL" sz="2000" dirty="0"/>
              <a:t>plasmiden </a:t>
            </a:r>
            <a:r>
              <a:rPr lang="nl-NL" sz="2000" dirty="0" smtClean="0"/>
              <a:t>(vectoren) van bacteriën</a:t>
            </a:r>
          </a:p>
          <a:p>
            <a:endParaRPr lang="nl-NL" sz="2000" dirty="0"/>
          </a:p>
          <a:p>
            <a:r>
              <a:rPr lang="nl-NL" sz="2000" dirty="0" smtClean="0"/>
              <a:t>Eén </a:t>
            </a:r>
            <a:r>
              <a:rPr lang="nl-NL" sz="2000" dirty="0"/>
              <a:t>organisme bevat het </a:t>
            </a:r>
            <a:r>
              <a:rPr lang="nl-NL" sz="2000" dirty="0" smtClean="0"/>
              <a:t>stukje DNA </a:t>
            </a:r>
            <a:r>
              <a:rPr lang="nl-NL" sz="2000" dirty="0"/>
              <a:t>van een ander organisme</a:t>
            </a:r>
            <a:r>
              <a:rPr lang="nl-NL" sz="2000" dirty="0" smtClean="0"/>
              <a:t>.</a:t>
            </a:r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  <p:sp>
        <p:nvSpPr>
          <p:cNvPr id="3" name="Rechthoek 2"/>
          <p:cNvSpPr/>
          <p:nvPr/>
        </p:nvSpPr>
        <p:spPr>
          <a:xfrm>
            <a:off x="334963" y="4950468"/>
            <a:ext cx="29043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b="1" dirty="0"/>
              <a:t>Waarom?</a:t>
            </a:r>
          </a:p>
          <a:p>
            <a:pPr marL="342900" indent="-342900">
              <a:buFont typeface="Courier New" panose="02070309020205020404" pitchFamily="49" charset="0"/>
              <a:buChar char="o"/>
              <a:tabLst>
                <a:tab pos="182563" algn="l"/>
              </a:tabLst>
            </a:pPr>
            <a:r>
              <a:rPr lang="nl-NL" sz="2000" dirty="0" smtClean="0"/>
              <a:t>Onderzoek naar gen</a:t>
            </a:r>
            <a:endParaRPr lang="nl-NL" sz="2000" dirty="0"/>
          </a:p>
          <a:p>
            <a:pPr marL="342900" indent="-342900">
              <a:buFont typeface="Courier New" panose="02070309020205020404" pitchFamily="49" charset="0"/>
              <a:buChar char="o"/>
              <a:tabLst>
                <a:tab pos="182563" algn="l"/>
              </a:tabLst>
            </a:pPr>
            <a:r>
              <a:rPr lang="nl-NL" sz="2000" dirty="0" smtClean="0"/>
              <a:t>Onderzoek </a:t>
            </a:r>
            <a:r>
              <a:rPr lang="nl-NL" sz="2000" dirty="0" smtClean="0"/>
              <a:t>naar </a:t>
            </a:r>
            <a:r>
              <a:rPr lang="nl-NL" sz="2000" dirty="0" smtClean="0"/>
              <a:t>eiwit</a:t>
            </a:r>
          </a:p>
          <a:p>
            <a:pPr marL="342900" indent="-342900">
              <a:buFont typeface="Courier New" panose="02070309020205020404" pitchFamily="49" charset="0"/>
              <a:buChar char="o"/>
              <a:tabLst>
                <a:tab pos="182563" algn="l"/>
              </a:tabLst>
            </a:pPr>
            <a:r>
              <a:rPr lang="nl-NL" sz="2000" dirty="0" smtClean="0"/>
              <a:t>Productie </a:t>
            </a:r>
            <a:r>
              <a:rPr lang="nl-NL" sz="2000" dirty="0" smtClean="0"/>
              <a:t>van eiwit</a:t>
            </a:r>
            <a:endParaRPr lang="nl-NL" sz="2000" dirty="0"/>
          </a:p>
        </p:txBody>
      </p:sp>
      <p:pic>
        <p:nvPicPr>
          <p:cNvPr id="9" name="Picture 5" descr="20_02GeneCloningOverview_L">
            <a:extLst>
              <a:ext uri="{FF2B5EF4-FFF2-40B4-BE49-F238E27FC236}">
                <a16:creationId xmlns:a16="http://schemas.microsoft.com/office/drawing/2014/main" id="{A1E36B6D-C125-D54C-9528-F9588238B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60952"/>
          <a:stretch/>
        </p:blipFill>
        <p:spPr>
          <a:xfrm>
            <a:off x="3919169" y="951145"/>
            <a:ext cx="4877072" cy="2249256"/>
          </a:xfrm>
          <a:prstGeom prst="rect">
            <a:avLst/>
          </a:prstGeom>
          <a:noFill/>
          <a:ln/>
        </p:spPr>
      </p:pic>
      <p:sp>
        <p:nvSpPr>
          <p:cNvPr id="8" name="Afgeronde rechthoek 7"/>
          <p:cNvSpPr/>
          <p:nvPr/>
        </p:nvSpPr>
        <p:spPr>
          <a:xfrm>
            <a:off x="4107305" y="883929"/>
            <a:ext cx="4457258" cy="2368938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4DF52CD1518440A9410417543192CF" ma:contentTypeVersion="13" ma:contentTypeDescription="Een nieuw document maken." ma:contentTypeScope="" ma:versionID="6623810828cf40610afd7850fef94593">
  <xsd:schema xmlns:xsd="http://www.w3.org/2001/XMLSchema" xmlns:xs="http://www.w3.org/2001/XMLSchema" xmlns:p="http://schemas.microsoft.com/office/2006/metadata/properties" xmlns:ns3="d665bda0-32f6-4388-bc96-c7f43a2006b3" xmlns:ns4="41d31240-3f9b-4160-aa9d-7e114304e6cc" targetNamespace="http://schemas.microsoft.com/office/2006/metadata/properties" ma:root="true" ma:fieldsID="d13282a2caa9bf1d53a00b792cf11d15" ns3:_="" ns4:_="">
    <xsd:import namespace="d665bda0-32f6-4388-bc96-c7f43a2006b3"/>
    <xsd:import namespace="41d31240-3f9b-4160-aa9d-7e114304e6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bda0-32f6-4388-bc96-c7f43a200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31240-3f9b-4160-aa9d-7e114304e6c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B45688-63EA-490E-A179-3449AE6C35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65bda0-32f6-4388-bc96-c7f43a2006b3"/>
    <ds:schemaRef ds:uri="41d31240-3f9b-4160-aa9d-7e114304e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C3820D-2D5F-4877-8A39-C05B9DDCC0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EA6D8E-AB2B-414E-B119-FC66AAD9057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d665bda0-32f6-4388-bc96-c7f43a2006b3"/>
    <ds:schemaRef ds:uri="http://schemas.microsoft.com/office/2006/documentManagement/types"/>
    <ds:schemaRef ds:uri="http://schemas.openxmlformats.org/package/2006/metadata/core-properties"/>
    <ds:schemaRef ds:uri="41d31240-3f9b-4160-aa9d-7e114304e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4796</TotalTime>
  <Words>1750</Words>
  <Application>Microsoft Office PowerPoint</Application>
  <PresentationFormat>Diavoorstelling (4:3)</PresentationFormat>
  <Paragraphs>285</Paragraphs>
  <Slides>29</Slides>
  <Notes>22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8" baseType="lpstr">
      <vt:lpstr>ＭＳ Ｐゴシック</vt:lpstr>
      <vt:lpstr>ＭＳ Ｐゴシック</vt:lpstr>
      <vt:lpstr>Arial</vt:lpstr>
      <vt:lpstr>Calibri</vt:lpstr>
      <vt:lpstr>Calibri Light</vt:lpstr>
      <vt:lpstr>Courier New</vt:lpstr>
      <vt:lpstr>Lucida Sans</vt:lpstr>
      <vt:lpstr>Wingdings</vt:lpstr>
      <vt:lpstr>Kantoorthema</vt:lpstr>
      <vt:lpstr>Biologie 3 – les 8</vt:lpstr>
      <vt:lpstr>Lesmateriaal</vt:lpstr>
      <vt:lpstr>Leerdoelen Hoofdstuk 19, DNA technology</vt:lpstr>
      <vt:lpstr>DNA technologie</vt:lpstr>
      <vt:lpstr>Biotechnologie – Golden Rice</vt:lpstr>
      <vt:lpstr>Ook Biotechnologie Cloning complete genome (Dolly 1996)</vt:lpstr>
      <vt:lpstr>Basis voor recombinant DNA werk </vt:lpstr>
      <vt:lpstr>Gene cloning – kloneren van 1 gen – Hoe?</vt:lpstr>
      <vt:lpstr>PowerPoint-presentatie</vt:lpstr>
      <vt:lpstr>Kloneren van DNA in een plasmide</vt:lpstr>
      <vt:lpstr>PowerPoint-presentatie</vt:lpstr>
      <vt:lpstr>PowerPoint-presentatie</vt:lpstr>
      <vt:lpstr>PowerPoint-presentatie</vt:lpstr>
      <vt:lpstr>Kloneren van DNA in een plasmide</vt:lpstr>
      <vt:lpstr>Plasmide (groen) EN insert / DNA van interesse (roze) knippen met restrictie-enzymen   Samenvoegen  </vt:lpstr>
      <vt:lpstr>Kloneren van DNA in een plasmide Transformatie van gastheer</vt:lpstr>
      <vt:lpstr>Kloneren van DNA in een plasmide</vt:lpstr>
      <vt:lpstr>PowerPoint-presentatie</vt:lpstr>
      <vt:lpstr>Kloneren van DNA in een plasmide Restrictie-analyse (selectie juiste kloon)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Biologie 3 – les 2</dc:title>
  <dc:creator>PETER BUMA</dc:creator>
  <cp:lastModifiedBy>Pool WA, Wietske</cp:lastModifiedBy>
  <cp:revision>225</cp:revision>
  <dcterms:created xsi:type="dcterms:W3CDTF">2019-01-24T11:02:25Z</dcterms:created>
  <dcterms:modified xsi:type="dcterms:W3CDTF">2021-03-11T08:23:34Z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0x010100FD4DF52CD1518440A9410417543192CF</vt:lpwstr>
  </property>
</Properties>
</file>