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823" r:id="rId5"/>
    <p:sldId id="82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  <p:sldId id="806" r:id="rId18"/>
    <p:sldId id="807" r:id="rId19"/>
    <p:sldId id="808" r:id="rId20"/>
    <p:sldId id="809" r:id="rId21"/>
    <p:sldId id="810" r:id="rId22"/>
    <p:sldId id="811" r:id="rId23"/>
    <p:sldId id="825" r:id="rId24"/>
    <p:sldId id="826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20" r:id="rId33"/>
    <p:sldId id="82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9" autoAdjust="0"/>
    <p:restoredTop sz="96310" autoAdjust="0"/>
  </p:normalViewPr>
  <p:slideViewPr>
    <p:cSldViewPr snapToGrid="0">
      <p:cViewPr varScale="1">
        <p:scale>
          <a:sx n="109" d="100"/>
          <a:sy n="109" d="100"/>
        </p:scale>
        <p:origin x="1675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E93E5-E9BC-49F9-A94E-E91E68E23AA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FC8E-3A82-48C6-B6C4-BE76ED8641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dirty="0" smtClean="0"/>
              <a:t>TPA: bloedstolling (tissue plasminogen activator)</a:t>
            </a:r>
          </a:p>
          <a:p>
            <a:pPr eaLnBrk="1" hangingPunct="1"/>
            <a:r>
              <a:rPr lang="nl-NL" altLang="nl-NL" dirty="0" smtClean="0"/>
              <a:t>Herhaling domein: b.v. collageen, heeft eindeloze herhaling van bep. domein (dus </a:t>
            </a:r>
            <a:r>
              <a:rPr lang="nl-NL" altLang="nl-NL" dirty="0" err="1" smtClean="0"/>
              <a:t>exon</a:t>
            </a:r>
            <a:r>
              <a:rPr lang="nl-NL" altLang="nl-NL" dirty="0" smtClean="0"/>
              <a:t>). Daardoor vezels.</a:t>
            </a:r>
          </a:p>
          <a:p>
            <a:pPr eaLnBrk="1" hangingPunct="1"/>
            <a:r>
              <a:rPr lang="nl-NL" altLang="nl-NL" dirty="0" smtClean="0"/>
              <a:t>Ook zijde (</a:t>
            </a:r>
            <a:r>
              <a:rPr lang="nl-NL" altLang="nl-NL" dirty="0" err="1" smtClean="0"/>
              <a:t>Gly-Ala-Gly-Ala</a:t>
            </a:r>
            <a:r>
              <a:rPr lang="nl-NL" altLang="nl-NL" dirty="0" smtClean="0"/>
              <a:t>), 80 %, zo lange vezels vormen i.p.v. </a:t>
            </a:r>
            <a:r>
              <a:rPr lang="nl-NL" altLang="nl-NL" dirty="0" err="1" smtClean="0"/>
              <a:t>globulair</a:t>
            </a:r>
            <a:r>
              <a:rPr lang="nl-NL" altLang="nl-NL" dirty="0" smtClean="0"/>
              <a:t>.</a:t>
            </a:r>
          </a:p>
          <a:p>
            <a:pPr eaLnBrk="1" hangingPunct="1"/>
            <a:endParaRPr lang="nl-NL" altLang="nl-NL" dirty="0" smtClean="0"/>
          </a:p>
          <a:p>
            <a:pPr eaLnBrk="1" hangingPunct="1"/>
            <a:r>
              <a:rPr lang="nl-NL" altLang="nl-NL" dirty="0" smtClean="0"/>
              <a:t>Introns geven meer ruimte voor </a:t>
            </a:r>
            <a:r>
              <a:rPr lang="nl-NL" altLang="nl-NL" dirty="0" err="1" smtClean="0"/>
              <a:t>shuffling</a:t>
            </a:r>
            <a:r>
              <a:rPr lang="nl-NL" altLang="nl-NL" dirty="0" smtClean="0"/>
              <a:t>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5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47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7D28A7-3712-49ED-9A0A-B1B67BFB3E83}" type="slidenum">
              <a:rPr lang="nl-NL" altLang="nl-NL" smtClean="0"/>
              <a:pPr eaLnBrk="1" hangingPunct="1"/>
              <a:t>18</a:t>
            </a:fld>
            <a:endParaRPr lang="nl-NL" altLang="nl-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291654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0407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9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3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7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827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7D28A7-3712-49ED-9A0A-B1B67BFB3E83}" type="slidenum">
              <a:rPr lang="nl-NL" altLang="nl-NL" smtClean="0"/>
              <a:pPr eaLnBrk="1" hangingPunct="1"/>
              <a:t>3</a:t>
            </a:fld>
            <a:endParaRPr lang="nl-NL" altLang="nl-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 dirty="0" smtClean="0"/>
              <a:t>Regulatie: wanneer wordt welk eiwit gemaakt.</a:t>
            </a:r>
          </a:p>
        </p:txBody>
      </p:sp>
    </p:spTree>
    <p:extLst>
      <p:ext uri="{BB962C8B-B14F-4D97-AF65-F5344CB8AC3E}">
        <p14:creationId xmlns:p14="http://schemas.microsoft.com/office/powerpoint/2010/main" val="164864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7D28A7-3712-49ED-9A0A-B1B67BFB3E83}" type="slidenum">
              <a:rPr lang="nl-NL" altLang="nl-NL" smtClean="0"/>
              <a:pPr eaLnBrk="1" hangingPunct="1"/>
              <a:t>4</a:t>
            </a:fld>
            <a:endParaRPr lang="nl-NL" altLang="nl-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405220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In de S fase (in de </a:t>
            </a:r>
            <a:r>
              <a:rPr lang="nl-NL" altLang="nl-NL" dirty="0" err="1" smtClean="0"/>
              <a:t>celcyslus</a:t>
            </a:r>
            <a:r>
              <a:rPr lang="nl-NL" altLang="nl-NL" dirty="0" smtClean="0"/>
              <a:t>) repliceert al het DNA, zodat er van</a:t>
            </a:r>
            <a:r>
              <a:rPr lang="nl-NL" altLang="nl-NL" baseline="0" dirty="0" smtClean="0"/>
              <a:t> elk chromosoom 2 (identieke) </a:t>
            </a:r>
            <a:r>
              <a:rPr lang="nl-NL" altLang="nl-NL" baseline="0" dirty="0" err="1" smtClean="0"/>
              <a:t>zusterchromatides</a:t>
            </a:r>
            <a:r>
              <a:rPr lang="nl-NL" altLang="nl-NL" baseline="0" dirty="0" smtClean="0"/>
              <a:t> worden gevormd. Van elk chromosoom heeft elke cel 2 homologe kopieën (1 geërfd van de vader en 1 van de moeder). Bij meiose 1 gaan de homologe chromosomen uit elkaar (dit is de reductiedeling, halvering van informatie) en in meiose II gaat de </a:t>
            </a:r>
            <a:r>
              <a:rPr lang="nl-NL" altLang="nl-NL" baseline="0" dirty="0" err="1" smtClean="0"/>
              <a:t>zusterchromatides</a:t>
            </a:r>
            <a:r>
              <a:rPr lang="nl-NL" altLang="nl-NL" baseline="0" dirty="0" smtClean="0"/>
              <a:t> uit elkaar. In beide stappen kan een fout in verdeling optreden (een non-disjunctie), wat kan leiden tot </a:t>
            </a:r>
            <a:r>
              <a:rPr lang="nl-NL" altLang="nl-NL" baseline="0" dirty="0" err="1" smtClean="0"/>
              <a:t>polyploiditeit</a:t>
            </a:r>
            <a:r>
              <a:rPr lang="nl-NL" altLang="nl-NL" baseline="0" dirty="0" smtClean="0"/>
              <a:t>. </a:t>
            </a:r>
            <a:endParaRPr lang="nl-NL" altLang="nl-NL" dirty="0" smtClean="0"/>
          </a:p>
          <a:p>
            <a:pPr eaLnBrk="1" hangingPunct="1"/>
            <a:endParaRPr lang="nl-NL" altLang="nl-NL" dirty="0" smtClean="0"/>
          </a:p>
          <a:p>
            <a:pPr eaLnBrk="1" hangingPunct="1"/>
            <a:r>
              <a:rPr lang="nl-NL" altLang="nl-NL" dirty="0" err="1" smtClean="0"/>
              <a:t>Polyploïditeit</a:t>
            </a:r>
            <a:r>
              <a:rPr lang="nl-NL" altLang="nl-NL" dirty="0" smtClean="0"/>
              <a:t>: van 1 chromosoom zijn meerdere kopieën aanwezig. 1 zorgt voor de juiste eiwitten, de andere mag gemuteerd worden.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(</a:t>
            </a:r>
            <a:r>
              <a:rPr lang="nl-NL" baseline="0" dirty="0" err="1" smtClean="0"/>
              <a:t>Fig</a:t>
            </a:r>
            <a:r>
              <a:rPr lang="nl-NL" baseline="0" dirty="0" smtClean="0"/>
              <a:t> 13.12 boek)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426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Gunstige effecten door </a:t>
            </a:r>
            <a:r>
              <a:rPr lang="nl-NL" baseline="0" dirty="0" err="1" smtClean="0"/>
              <a:t>polyploiditeit</a:t>
            </a:r>
            <a:r>
              <a:rPr lang="nl-NL" baseline="0" dirty="0" smtClean="0"/>
              <a:t> is meestal alleen bij planten het geval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78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71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Bij de mens zijn uit een vroege voorouder 2 chromosomen gefuseerd tot 1 (chromosoom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88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D7E58D-04D5-4BFD-8E9E-4B9255A000A8}" type="slidenum">
              <a:rPr lang="nl-NL" altLang="nl-NL" smtClean="0"/>
              <a:pPr eaLnBrk="1" hangingPunct="1"/>
              <a:t>11</a:t>
            </a:fld>
            <a:endParaRPr lang="nl-NL" altLang="nl-N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232432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1B07-A4D4-445B-8921-71275A8E045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.a.pool@pl.hanze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963" y="633046"/>
            <a:ext cx="8278837" cy="2581421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rgbClr val="FF6600"/>
                </a:solidFill>
                <a:latin typeface="+mn-lt"/>
              </a:rPr>
              <a:t>Biologie </a:t>
            </a:r>
            <a:r>
              <a:rPr lang="nl-NL" b="1" dirty="0" smtClean="0">
                <a:solidFill>
                  <a:srgbClr val="FF6600"/>
                </a:solidFill>
                <a:latin typeface="+mn-lt"/>
              </a:rPr>
              <a:t>3 – les 11</a:t>
            </a:r>
            <a:br>
              <a:rPr lang="nl-NL" b="1" dirty="0" smtClean="0">
                <a:solidFill>
                  <a:srgbClr val="FF6600"/>
                </a:solidFill>
                <a:latin typeface="+mn-lt"/>
              </a:rPr>
            </a:br>
            <a:r>
              <a:rPr lang="nl-NL" b="1" dirty="0" smtClean="0">
                <a:solidFill>
                  <a:srgbClr val="FF6600"/>
                </a:solidFill>
                <a:latin typeface="+mn-lt"/>
              </a:rPr>
              <a:t/>
            </a:r>
            <a:br>
              <a:rPr lang="nl-NL" b="1" dirty="0" smtClean="0">
                <a:solidFill>
                  <a:srgbClr val="FF6600"/>
                </a:solidFill>
                <a:latin typeface="+mn-lt"/>
              </a:rPr>
            </a:br>
            <a:r>
              <a:rPr lang="nl-NL" sz="4000" b="1" dirty="0" smtClean="0">
                <a:latin typeface="+mn-lt"/>
              </a:rPr>
              <a:t>H20 – The </a:t>
            </a:r>
            <a:r>
              <a:rPr lang="nl-NL" sz="4000" b="1" dirty="0" err="1" smtClean="0">
                <a:latin typeface="+mn-lt"/>
              </a:rPr>
              <a:t>evolution</a:t>
            </a:r>
            <a:r>
              <a:rPr lang="nl-NL" sz="4000" b="1" dirty="0" smtClean="0">
                <a:latin typeface="+mn-lt"/>
              </a:rPr>
              <a:t> of </a:t>
            </a:r>
            <a:r>
              <a:rPr lang="nl-NL" sz="4000" b="1" dirty="0" err="1" smtClean="0">
                <a:latin typeface="+mn-lt"/>
              </a:rPr>
              <a:t>Genomes</a:t>
            </a:r>
            <a:r>
              <a:rPr lang="nl-NL" sz="4000" b="1" dirty="0" smtClean="0">
                <a:latin typeface="+mn-lt"/>
              </a:rPr>
              <a:t> – deel 2</a:t>
            </a:r>
            <a:endParaRPr lang="nl-NL" sz="4000" b="1" dirty="0"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83809" y="4078404"/>
            <a:ext cx="3158197" cy="1655762"/>
          </a:xfrm>
        </p:spPr>
        <p:txBody>
          <a:bodyPr>
            <a:normAutofit/>
          </a:bodyPr>
          <a:lstStyle/>
          <a:p>
            <a:r>
              <a:rPr lang="nl-NL" dirty="0"/>
              <a:t>Wietske Pool</a:t>
            </a:r>
          </a:p>
          <a:p>
            <a:r>
              <a:rPr lang="nl-NL" dirty="0"/>
              <a:t>POWE</a:t>
            </a:r>
          </a:p>
          <a:p>
            <a:r>
              <a:rPr lang="nl-NL" dirty="0" smtClean="0">
                <a:hlinkClick r:id="rId3"/>
              </a:rPr>
              <a:t>w.a.pool@pl.hanze.nl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21" y="3597744"/>
            <a:ext cx="4443442" cy="22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/>
        </p:nvSpPr>
        <p:spPr>
          <a:xfrm>
            <a:off x="213865" y="120011"/>
            <a:ext cx="8672513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3. Duplicatie </a:t>
            </a:r>
            <a:r>
              <a:rPr lang="nl-NL" sz="3600" b="1" dirty="0">
                <a:solidFill>
                  <a:srgbClr val="FF6600"/>
                </a:solidFill>
                <a:sym typeface="Wingdings" panose="05000000000000000000" pitchFamily="2" charset="2"/>
              </a:rPr>
              <a:t>en mutaties van DNA gebieden ter grootte van </a:t>
            </a:r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genen -&gt; Hoe?</a:t>
            </a:r>
          </a:p>
          <a:p>
            <a:endParaRPr lang="nl-NL" sz="2800" dirty="0" smtClean="0">
              <a:sym typeface="Wingdings" panose="05000000000000000000" pitchFamily="2" charset="2"/>
            </a:endParaRPr>
          </a:p>
          <a:p>
            <a:r>
              <a:rPr lang="nl-NL" sz="2400" dirty="0" smtClean="0">
                <a:sym typeface="Wingdings" panose="05000000000000000000" pitchFamily="2" charset="2"/>
              </a:rPr>
              <a:t>Bv. door een crossing-</a:t>
            </a:r>
          </a:p>
          <a:p>
            <a:r>
              <a:rPr lang="nl-NL" sz="2400" dirty="0" smtClean="0">
                <a:sym typeface="Wingdings" panose="05000000000000000000" pitchFamily="2" charset="2"/>
              </a:rPr>
              <a:t>over die </a:t>
            </a:r>
            <a:r>
              <a:rPr lang="nl-NL" sz="2400" u="sng" dirty="0" smtClean="0">
                <a:sym typeface="Wingdings" panose="05000000000000000000" pitchFamily="2" charset="2"/>
              </a:rPr>
              <a:t>niet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</a:p>
          <a:p>
            <a:r>
              <a:rPr lang="nl-NL" sz="2400" dirty="0" smtClean="0">
                <a:sym typeface="Wingdings" panose="05000000000000000000" pitchFamily="2" charset="2"/>
              </a:rPr>
              <a:t>correct verloopt</a:t>
            </a:r>
          </a:p>
          <a:p>
            <a:endParaRPr lang="nl-NL" sz="2400" dirty="0">
              <a:sym typeface="Wingdings" panose="05000000000000000000" pitchFamily="2" charset="2"/>
            </a:endParaRPr>
          </a:p>
          <a:p>
            <a:endParaRPr lang="nl-NL" sz="2400" dirty="0" smtClean="0">
              <a:sym typeface="Wingdings" panose="05000000000000000000" pitchFamily="2" charset="2"/>
            </a:endParaRPr>
          </a:p>
          <a:p>
            <a:endParaRPr lang="nl-NL" sz="2400" dirty="0">
              <a:sym typeface="Wingdings" panose="05000000000000000000" pitchFamily="2" charset="2"/>
            </a:endParaRPr>
          </a:p>
          <a:p>
            <a:endParaRPr lang="nl-NL" sz="2400" dirty="0" smtClean="0">
              <a:sym typeface="Wingdings" panose="05000000000000000000" pitchFamily="2" charset="2"/>
            </a:endParaRPr>
          </a:p>
          <a:p>
            <a:endParaRPr lang="nl-NL" sz="2400" dirty="0" smtClean="0">
              <a:sym typeface="Wingdings" panose="05000000000000000000" pitchFamily="2" charset="2"/>
            </a:endParaRPr>
          </a:p>
          <a:p>
            <a:endParaRPr lang="nl-NL" sz="2400" dirty="0">
              <a:sym typeface="Wingdings" panose="05000000000000000000" pitchFamily="2" charset="2"/>
            </a:endParaRPr>
          </a:p>
          <a:p>
            <a:r>
              <a:rPr lang="nl-NL" sz="2400" dirty="0" smtClean="0">
                <a:sym typeface="Wingdings" panose="05000000000000000000" pitchFamily="2" charset="2"/>
              </a:rPr>
              <a:t>Resultaat hier:</a:t>
            </a:r>
          </a:p>
          <a:p>
            <a:r>
              <a:rPr lang="nl-NL" sz="2400" dirty="0" smtClean="0">
                <a:sym typeface="Wingdings" panose="05000000000000000000" pitchFamily="2" charset="2"/>
              </a:rPr>
              <a:t>Duplicatie in </a:t>
            </a:r>
          </a:p>
          <a:p>
            <a:r>
              <a:rPr lang="nl-NL" sz="2400" dirty="0" smtClean="0">
                <a:sym typeface="Wingdings" panose="05000000000000000000" pitchFamily="2" charset="2"/>
              </a:rPr>
              <a:t>de een en deletie </a:t>
            </a:r>
          </a:p>
          <a:p>
            <a:r>
              <a:rPr lang="nl-NL" sz="2400" dirty="0" smtClean="0">
                <a:sym typeface="Wingdings" panose="05000000000000000000" pitchFamily="2" charset="2"/>
              </a:rPr>
              <a:t>in de ander</a:t>
            </a:r>
            <a:endParaRPr lang="nl-NL" sz="2400" dirty="0">
              <a:sym typeface="Wingdings" panose="05000000000000000000" pitchFamily="2" charset="2"/>
            </a:endParaRPr>
          </a:p>
        </p:txBody>
      </p:sp>
      <p:pic>
        <p:nvPicPr>
          <p:cNvPr id="18" name="Picture 2" descr="D:\Books\Biology_Campbell_Figures\20_labeled_images\20_13GeneDupUnequalXOver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3" y="1365464"/>
            <a:ext cx="5576235" cy="53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5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27933" y="135705"/>
            <a:ext cx="867251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3. Duplicatie </a:t>
            </a:r>
            <a:r>
              <a:rPr lang="nl-NL" sz="3600" b="1" dirty="0">
                <a:solidFill>
                  <a:srgbClr val="FF6600"/>
                </a:solidFill>
                <a:sym typeface="Wingdings" panose="05000000000000000000" pitchFamily="2" charset="2"/>
              </a:rPr>
              <a:t>en mutaties van DNA gebieden ter grootte van </a:t>
            </a:r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genen -&gt; Hoe?</a:t>
            </a:r>
          </a:p>
          <a:p>
            <a:endParaRPr lang="nl-NL" sz="2800" dirty="0" smtClean="0">
              <a:sym typeface="Wingdings" panose="05000000000000000000" pitchFamily="2" charset="2"/>
            </a:endParaRPr>
          </a:p>
          <a:p>
            <a:r>
              <a:rPr lang="nl-NL" sz="2400" dirty="0" smtClean="0">
                <a:sym typeface="Wingdings" panose="05000000000000000000" pitchFamily="2" charset="2"/>
              </a:rPr>
              <a:t>Bv. door </a:t>
            </a:r>
            <a:r>
              <a:rPr lang="nl-NL" sz="2400" dirty="0">
                <a:sym typeface="Wingdings" panose="05000000000000000000" pitchFamily="2" charset="2"/>
              </a:rPr>
              <a:t>‘slippen’ </a:t>
            </a:r>
            <a:endParaRPr lang="nl-NL" sz="2400" dirty="0" smtClean="0">
              <a:sym typeface="Wingdings" panose="05000000000000000000" pitchFamily="2" charset="2"/>
            </a:endParaRPr>
          </a:p>
          <a:p>
            <a:r>
              <a:rPr lang="nl-NL" sz="2400" dirty="0" smtClean="0">
                <a:sym typeface="Wingdings" panose="05000000000000000000" pitchFamily="2" charset="2"/>
              </a:rPr>
              <a:t>tijdens replicatie</a:t>
            </a:r>
          </a:p>
          <a:p>
            <a:endParaRPr lang="nl-NL" sz="2400" dirty="0">
              <a:sym typeface="Wingdings" panose="05000000000000000000" pitchFamily="2" charset="2"/>
            </a:endParaRPr>
          </a:p>
          <a:p>
            <a:r>
              <a:rPr lang="nl-NL" sz="2400" dirty="0" smtClean="0">
                <a:sym typeface="Wingdings" panose="05000000000000000000" pitchFamily="2" charset="2"/>
              </a:rPr>
              <a:t>Vaak bij korte </a:t>
            </a:r>
            <a:r>
              <a:rPr lang="nl-NL" sz="2400" dirty="0" err="1" smtClean="0">
                <a:sym typeface="Wingdings" panose="05000000000000000000" pitchFamily="2" charset="2"/>
              </a:rPr>
              <a:t>repeats</a:t>
            </a:r>
            <a:endParaRPr lang="nl-NL" sz="2400" dirty="0">
              <a:sym typeface="Wingdings" panose="05000000000000000000" pitchFamily="2" charset="2"/>
            </a:endParaRPr>
          </a:p>
          <a:p>
            <a:endParaRPr lang="nl-NL" sz="2400" dirty="0" smtClean="0">
              <a:sym typeface="Wingdings" panose="05000000000000000000" pitchFamily="2" charset="2"/>
            </a:endParaRPr>
          </a:p>
          <a:p>
            <a:r>
              <a:rPr lang="nl-NL" sz="2400" i="1" dirty="0" smtClean="0">
                <a:sym typeface="Wingdings" panose="05000000000000000000" pitchFamily="2" charset="2"/>
              </a:rPr>
              <a:t>Hier wordt gebruik </a:t>
            </a:r>
          </a:p>
          <a:p>
            <a:r>
              <a:rPr lang="nl-NL" sz="2400" i="1" dirty="0" smtClean="0">
                <a:sym typeface="Wingdings" panose="05000000000000000000" pitchFamily="2" charset="2"/>
              </a:rPr>
              <a:t>van gemaakt bij </a:t>
            </a:r>
          </a:p>
          <a:p>
            <a:r>
              <a:rPr lang="nl-NL" sz="2400" i="1" dirty="0" smtClean="0">
                <a:sym typeface="Wingdings" panose="05000000000000000000" pitchFamily="2" charset="2"/>
              </a:rPr>
              <a:t>STR analyses.</a:t>
            </a:r>
          </a:p>
          <a:p>
            <a:r>
              <a:rPr lang="nl-NL" sz="2400" i="1" dirty="0" smtClean="0">
                <a:sym typeface="Wingdings" panose="05000000000000000000" pitchFamily="2" charset="2"/>
              </a:rPr>
              <a:t>(STR = Short </a:t>
            </a:r>
          </a:p>
          <a:p>
            <a:r>
              <a:rPr lang="nl-NL" sz="2400" i="1" dirty="0" smtClean="0">
                <a:sym typeface="Wingdings" panose="05000000000000000000" pitchFamily="2" charset="2"/>
              </a:rPr>
              <a:t>Tandem </a:t>
            </a:r>
            <a:r>
              <a:rPr lang="nl-NL" sz="2400" i="1" dirty="0" err="1" smtClean="0">
                <a:sym typeface="Wingdings" panose="05000000000000000000" pitchFamily="2" charset="2"/>
              </a:rPr>
              <a:t>Repeats</a:t>
            </a:r>
            <a:r>
              <a:rPr lang="nl-NL" sz="2400" i="1" dirty="0" smtClean="0">
                <a:sym typeface="Wingdings" panose="05000000000000000000" pitchFamily="2" charset="2"/>
              </a:rPr>
              <a:t>)</a:t>
            </a:r>
            <a:endParaRPr lang="nl-NL" sz="2400" i="1" dirty="0">
              <a:sym typeface="Wingdings" panose="05000000000000000000" pitchFamily="2" charset="2"/>
            </a:endParaRPr>
          </a:p>
          <a:p>
            <a:endParaRPr lang="nl-NL" sz="28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Afbeeldingsresultaat voor gene replication slip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07" y="1452218"/>
            <a:ext cx="4590839" cy="54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4226564" y="6642556"/>
            <a:ext cx="50159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http://virtuallaboratory.colorado.edu/Biofundamentals-web/lectureNotes-Revision/Topic3-4_Mutation.htm</a:t>
            </a:r>
          </a:p>
        </p:txBody>
      </p:sp>
    </p:spTree>
    <p:extLst>
      <p:ext uri="{BB962C8B-B14F-4D97-AF65-F5344CB8AC3E}">
        <p14:creationId xmlns:p14="http://schemas.microsoft.com/office/powerpoint/2010/main" val="20281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750492" y="1606244"/>
            <a:ext cx="8321946" cy="5037079"/>
            <a:chOff x="288706" y="1027201"/>
            <a:chExt cx="8510914" cy="5037079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26E88BD3-FB54-0847-8430-F9B0CE50370C}"/>
                </a:ext>
              </a:extLst>
            </p:cNvPr>
            <p:cNvSpPr/>
            <p:nvPr/>
          </p:nvSpPr>
          <p:spPr>
            <a:xfrm>
              <a:off x="1619672" y="3814735"/>
              <a:ext cx="1212701" cy="478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2FE1CE49-04CC-8C48-A978-0173AB3E4409}"/>
                </a:ext>
              </a:extLst>
            </p:cNvPr>
            <p:cNvSpPr txBox="1"/>
            <p:nvPr/>
          </p:nvSpPr>
          <p:spPr>
            <a:xfrm>
              <a:off x="334963" y="1027202"/>
              <a:ext cx="1716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Voorouder </a:t>
              </a:r>
            </a:p>
          </p:txBody>
        </p:sp>
        <p:cxnSp>
          <p:nvCxnSpPr>
            <p:cNvPr id="5" name="Rechte verbindingslijn met pijl 4">
              <a:extLst>
                <a:ext uri="{FF2B5EF4-FFF2-40B4-BE49-F238E27FC236}">
                  <a16:creationId xmlns:a16="http://schemas.microsoft.com/office/drawing/2014/main" id="{F36F6DE4-6B83-A847-B176-6FD4E6CB1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3076" y="1546461"/>
              <a:ext cx="648072" cy="12703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A1F1E55F-789E-1644-ACC5-856632882869}"/>
                </a:ext>
              </a:extLst>
            </p:cNvPr>
            <p:cNvCxnSpPr>
              <a:cxnSpLocks/>
            </p:cNvCxnSpPr>
            <p:nvPr/>
          </p:nvCxnSpPr>
          <p:spPr>
            <a:xfrm>
              <a:off x="5234142" y="1560252"/>
              <a:ext cx="545778" cy="13070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02ABB0B-A3A7-3244-AE1D-C9F6A052C186}"/>
                </a:ext>
              </a:extLst>
            </p:cNvPr>
            <p:cNvSpPr txBox="1"/>
            <p:nvPr/>
          </p:nvSpPr>
          <p:spPr>
            <a:xfrm>
              <a:off x="288706" y="2906214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Duplicatie</a:t>
              </a:r>
            </a:p>
          </p:txBody>
        </p:sp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2C1BF92B-82F4-5941-8758-33F513A573E6}"/>
                </a:ext>
              </a:extLst>
            </p:cNvPr>
            <p:cNvGrpSpPr/>
            <p:nvPr/>
          </p:nvGrpSpPr>
          <p:grpSpPr>
            <a:xfrm>
              <a:off x="3900682" y="1027201"/>
              <a:ext cx="1042934" cy="461665"/>
              <a:chOff x="3025010" y="4354930"/>
              <a:chExt cx="1042934" cy="461665"/>
            </a:xfrm>
          </p:grpSpPr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5629FF7E-D8AD-7D49-ABBD-725B371134DA}"/>
                  </a:ext>
                </a:extLst>
              </p:cNvPr>
              <p:cNvSpPr/>
              <p:nvPr/>
            </p:nvSpPr>
            <p:spPr>
              <a:xfrm>
                <a:off x="3025010" y="4386299"/>
                <a:ext cx="1042934" cy="398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3F616157-D700-8046-A542-E141148A0FD8}"/>
                  </a:ext>
                </a:extLst>
              </p:cNvPr>
              <p:cNvSpPr txBox="1"/>
              <p:nvPr/>
            </p:nvSpPr>
            <p:spPr>
              <a:xfrm>
                <a:off x="3060538" y="4354930"/>
                <a:ext cx="1007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b="1" dirty="0"/>
                  <a:t>Gen X</a:t>
                </a:r>
              </a:p>
            </p:txBody>
          </p: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B6065416-D847-F745-AC50-76774B85B303}"/>
                </a:ext>
              </a:extLst>
            </p:cNvPr>
            <p:cNvGrpSpPr/>
            <p:nvPr/>
          </p:nvGrpSpPr>
          <p:grpSpPr>
            <a:xfrm>
              <a:off x="2481609" y="2907292"/>
              <a:ext cx="1042934" cy="461665"/>
              <a:chOff x="3025010" y="4354930"/>
              <a:chExt cx="1042934" cy="461665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E1183B16-C85A-5340-96F9-ACC3A70990A3}"/>
                  </a:ext>
                </a:extLst>
              </p:cNvPr>
              <p:cNvSpPr/>
              <p:nvPr/>
            </p:nvSpPr>
            <p:spPr>
              <a:xfrm>
                <a:off x="3025010" y="4386299"/>
                <a:ext cx="1042934" cy="398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F85E6482-BE9E-4C46-B63C-9A2DE74BDFC6}"/>
                  </a:ext>
                </a:extLst>
              </p:cNvPr>
              <p:cNvSpPr txBox="1"/>
              <p:nvPr/>
            </p:nvSpPr>
            <p:spPr>
              <a:xfrm>
                <a:off x="3060538" y="4354930"/>
                <a:ext cx="1007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b="1" dirty="0"/>
                  <a:t>Gen X</a:t>
                </a:r>
              </a:p>
            </p:txBody>
          </p: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D6629EF7-72E8-7647-A993-5B0C64FEB3B3}"/>
                </a:ext>
              </a:extLst>
            </p:cNvPr>
            <p:cNvGrpSpPr/>
            <p:nvPr/>
          </p:nvGrpSpPr>
          <p:grpSpPr>
            <a:xfrm>
              <a:off x="5258453" y="2938661"/>
              <a:ext cx="1256115" cy="461665"/>
              <a:chOff x="3025010" y="4354930"/>
              <a:chExt cx="1256115" cy="461665"/>
            </a:xfrm>
          </p:grpSpPr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076A2535-D00F-3945-950D-4D0AA8FE1215}"/>
                  </a:ext>
                </a:extLst>
              </p:cNvPr>
              <p:cNvSpPr/>
              <p:nvPr/>
            </p:nvSpPr>
            <p:spPr>
              <a:xfrm>
                <a:off x="3025010" y="4386299"/>
                <a:ext cx="1042934" cy="398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08E21B59-0254-A042-8571-20202506CF43}"/>
                  </a:ext>
                </a:extLst>
              </p:cNvPr>
              <p:cNvSpPr txBox="1"/>
              <p:nvPr/>
            </p:nvSpPr>
            <p:spPr>
              <a:xfrm>
                <a:off x="3060538" y="4354930"/>
                <a:ext cx="12205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b="1" dirty="0"/>
                  <a:t>Gen X</a:t>
                </a:r>
              </a:p>
            </p:txBody>
          </p:sp>
        </p:grpSp>
        <p:cxnSp>
          <p:nvCxnSpPr>
            <p:cNvPr id="11" name="Rechte verbindingslijn met pijl 10">
              <a:extLst>
                <a:ext uri="{FF2B5EF4-FFF2-40B4-BE49-F238E27FC236}">
                  <a16:creationId xmlns:a16="http://schemas.microsoft.com/office/drawing/2014/main" id="{08636922-6B42-EA43-9D05-5D2E6084BDBD}"/>
                </a:ext>
              </a:extLst>
            </p:cNvPr>
            <p:cNvCxnSpPr>
              <a:cxnSpLocks/>
            </p:cNvCxnSpPr>
            <p:nvPr/>
          </p:nvCxnSpPr>
          <p:spPr>
            <a:xfrm>
              <a:off x="2997491" y="3437298"/>
              <a:ext cx="5585" cy="855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E6893686-CA27-AE42-A641-7E403AF3214C}"/>
                </a:ext>
              </a:extLst>
            </p:cNvPr>
            <p:cNvGrpSpPr/>
            <p:nvPr/>
          </p:nvGrpSpPr>
          <p:grpSpPr>
            <a:xfrm>
              <a:off x="2476024" y="4380630"/>
              <a:ext cx="1042934" cy="461665"/>
              <a:chOff x="3025010" y="4354930"/>
              <a:chExt cx="1042934" cy="461665"/>
            </a:xfrm>
          </p:grpSpPr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EBE10A5A-3C35-5443-A747-439E330488CB}"/>
                  </a:ext>
                </a:extLst>
              </p:cNvPr>
              <p:cNvSpPr/>
              <p:nvPr/>
            </p:nvSpPr>
            <p:spPr>
              <a:xfrm>
                <a:off x="3025010" y="4386299"/>
                <a:ext cx="1042934" cy="398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id="{F3E0DEE1-56AC-EF4A-B0F7-B1234AF60E2E}"/>
                  </a:ext>
                </a:extLst>
              </p:cNvPr>
              <p:cNvSpPr txBox="1"/>
              <p:nvPr/>
            </p:nvSpPr>
            <p:spPr>
              <a:xfrm>
                <a:off x="3060538" y="4354930"/>
                <a:ext cx="1007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b="1" dirty="0"/>
                  <a:t>Gen X</a:t>
                </a:r>
              </a:p>
            </p:txBody>
          </p:sp>
        </p:grpSp>
        <p:cxnSp>
          <p:nvCxnSpPr>
            <p:cNvPr id="13" name="Rechte verbindingslijn met pijl 12">
              <a:extLst>
                <a:ext uri="{FF2B5EF4-FFF2-40B4-BE49-F238E27FC236}">
                  <a16:creationId xmlns:a16="http://schemas.microsoft.com/office/drawing/2014/main" id="{2A490E55-12B0-AC48-B149-287A15A7F724}"/>
                </a:ext>
              </a:extLst>
            </p:cNvPr>
            <p:cNvCxnSpPr>
              <a:cxnSpLocks/>
            </p:cNvCxnSpPr>
            <p:nvPr/>
          </p:nvCxnSpPr>
          <p:spPr>
            <a:xfrm>
              <a:off x="5779920" y="3457015"/>
              <a:ext cx="5585" cy="855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AF5B1BFB-0259-A74E-8DA6-370B61D116BE}"/>
                </a:ext>
              </a:extLst>
            </p:cNvPr>
            <p:cNvGrpSpPr/>
            <p:nvPr/>
          </p:nvGrpSpPr>
          <p:grpSpPr>
            <a:xfrm>
              <a:off x="5293982" y="4413793"/>
              <a:ext cx="1383225" cy="461665"/>
              <a:chOff x="3025011" y="4386299"/>
              <a:chExt cx="955203" cy="461665"/>
            </a:xfrm>
          </p:grpSpPr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99845FAD-C555-614E-AF82-19B2F8E56EF1}"/>
                  </a:ext>
                </a:extLst>
              </p:cNvPr>
              <p:cNvSpPr/>
              <p:nvPr/>
            </p:nvSpPr>
            <p:spPr>
              <a:xfrm>
                <a:off x="3025011" y="4386299"/>
                <a:ext cx="794305" cy="3989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816907CD-9E67-9649-89E8-04A888D6AD3F}"/>
                  </a:ext>
                </a:extLst>
              </p:cNvPr>
              <p:cNvSpPr txBox="1"/>
              <p:nvPr/>
            </p:nvSpPr>
            <p:spPr>
              <a:xfrm>
                <a:off x="3060539" y="4386299"/>
                <a:ext cx="919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b="1" dirty="0">
                    <a:solidFill>
                      <a:srgbClr val="FF0000"/>
                    </a:solidFill>
                  </a:rPr>
                  <a:t>Gen X1</a:t>
                </a:r>
              </a:p>
            </p:txBody>
          </p:sp>
        </p:grp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53CB492-6A24-B44D-8E42-034C9FC0A05A}"/>
                </a:ext>
              </a:extLst>
            </p:cNvPr>
            <p:cNvSpPr txBox="1"/>
            <p:nvPr/>
          </p:nvSpPr>
          <p:spPr>
            <a:xfrm>
              <a:off x="368499" y="4396314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Divergentie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A4492670-32FA-3941-B144-91C73BDC4FC7}"/>
                </a:ext>
              </a:extLst>
            </p:cNvPr>
            <p:cNvSpPr txBox="1"/>
            <p:nvPr/>
          </p:nvSpPr>
          <p:spPr>
            <a:xfrm>
              <a:off x="374684" y="5233283"/>
              <a:ext cx="84249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/>
                <a:t>Het ene gen blijft hetzelfde, terwijl de kopie muteert.</a:t>
              </a:r>
            </a:p>
            <a:p>
              <a:pPr algn="ctr"/>
              <a:r>
                <a:rPr lang="nl-NL" sz="2400" dirty="0"/>
                <a:t>Er kunnen nieuwe functies ontstaan.</a:t>
              </a:r>
            </a:p>
          </p:txBody>
        </p:sp>
      </p:grpSp>
      <p:sp>
        <p:nvSpPr>
          <p:cNvPr id="27" name="Rechthoek 26"/>
          <p:cNvSpPr/>
          <p:nvPr/>
        </p:nvSpPr>
        <p:spPr>
          <a:xfrm>
            <a:off x="227933" y="135705"/>
            <a:ext cx="8916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3. Duplicatie </a:t>
            </a:r>
            <a:r>
              <a:rPr lang="nl-NL" sz="3600" b="1" dirty="0">
                <a:solidFill>
                  <a:srgbClr val="FF6600"/>
                </a:solidFill>
                <a:sym typeface="Wingdings" panose="05000000000000000000" pitchFamily="2" charset="2"/>
              </a:rPr>
              <a:t>en mutaties van DNA gebieden ter grootte van </a:t>
            </a:r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genen –&gt; Evolutionair Principe</a:t>
            </a:r>
          </a:p>
        </p:txBody>
      </p:sp>
    </p:spTree>
    <p:extLst>
      <p:ext uri="{BB962C8B-B14F-4D97-AF65-F5344CB8AC3E}">
        <p14:creationId xmlns:p14="http://schemas.microsoft.com/office/powerpoint/2010/main" val="872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27933" y="0"/>
            <a:ext cx="867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3. Duplicatie </a:t>
            </a:r>
            <a:r>
              <a:rPr lang="nl-NL" sz="3600" b="1" dirty="0">
                <a:solidFill>
                  <a:srgbClr val="FF6600"/>
                </a:solidFill>
                <a:sym typeface="Wingdings" panose="05000000000000000000" pitchFamily="2" charset="2"/>
              </a:rPr>
              <a:t>en mutaties van DNA gebieden ter grootte van </a:t>
            </a:r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genen – voorbeeld </a:t>
            </a:r>
            <a:r>
              <a:rPr lang="nl-NL" sz="3600" b="1" u="sng" dirty="0" smtClean="0">
                <a:solidFill>
                  <a:srgbClr val="FF6600"/>
                </a:solidFill>
                <a:sym typeface="Wingdings" panose="05000000000000000000" pitchFamily="2" charset="2"/>
              </a:rPr>
              <a:t>globine</a:t>
            </a:r>
          </a:p>
        </p:txBody>
      </p:sp>
      <p:pic>
        <p:nvPicPr>
          <p:cNvPr id="3" name="Picture 2" descr="D:\Books\Biology_Campbell_Figures\20_labeled_images\20_14GeneFamilyEvolution-L.jpg">
            <a:extLst>
              <a:ext uri="{FF2B5EF4-FFF2-40B4-BE49-F238E27FC236}">
                <a16:creationId xmlns:a16="http://schemas.microsoft.com/office/drawing/2014/main" id="{FA602267-727C-244C-8D7A-F7D0443C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3" y="1289212"/>
            <a:ext cx="8088095" cy="49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1770744" y="6270153"/>
            <a:ext cx="7373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b="1" dirty="0" smtClean="0">
                <a:solidFill>
                  <a:srgbClr val="FF0000"/>
                </a:solidFill>
              </a:rPr>
              <a:t>In dit geval (globine): Nieuwe </a:t>
            </a:r>
            <a:r>
              <a:rPr lang="nl-NL" sz="2200" b="1" dirty="0">
                <a:solidFill>
                  <a:srgbClr val="FF0000"/>
                </a:solidFill>
              </a:rPr>
              <a:t>functie lijkt op de oude functie </a:t>
            </a:r>
          </a:p>
        </p:txBody>
      </p:sp>
    </p:spTree>
    <p:extLst>
      <p:ext uri="{BB962C8B-B14F-4D97-AF65-F5344CB8AC3E}">
        <p14:creationId xmlns:p14="http://schemas.microsoft.com/office/powerpoint/2010/main" val="25471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Books\Biology_Campbell_Figures\20_labeled_images\20_UN01aSkillsExercise-L.jpg">
            <a:extLst>
              <a:ext uri="{FF2B5EF4-FFF2-40B4-BE49-F238E27FC236}">
                <a16:creationId xmlns:a16="http://schemas.microsoft.com/office/drawing/2014/main" id="{8728D348-CFC1-5C48-891E-69A58E17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12" y="1542553"/>
            <a:ext cx="5946779" cy="47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4542DBF9-FC54-8B48-BCA9-FEBAEFCD6FFF}"/>
              </a:ext>
            </a:extLst>
          </p:cNvPr>
          <p:cNvSpPr/>
          <p:nvPr/>
        </p:nvSpPr>
        <p:spPr>
          <a:xfrm>
            <a:off x="279305" y="1550504"/>
            <a:ext cx="2368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>
                <a:sym typeface="Wingdings" panose="05000000000000000000" pitchFamily="2" charset="2"/>
              </a:rPr>
              <a:t>V</a:t>
            </a:r>
            <a:r>
              <a:rPr lang="nl-NL" sz="2400" dirty="0" smtClean="0"/>
              <a:t>erschillend</a:t>
            </a:r>
            <a:r>
              <a:rPr lang="nl-NL" sz="2400" dirty="0"/>
              <a:t>, maar toch </a:t>
            </a:r>
            <a:r>
              <a:rPr lang="nl-NL" sz="2400" dirty="0" smtClean="0"/>
              <a:t>familie;</a:t>
            </a:r>
          </a:p>
          <a:p>
            <a:r>
              <a:rPr lang="nl-NL" sz="2400" dirty="0" smtClean="0"/>
              <a:t>zelfde functie, maar op ander moment in de ontwikkeling actief</a:t>
            </a:r>
            <a:endParaRPr lang="nl-NL" sz="2400" dirty="0"/>
          </a:p>
        </p:txBody>
      </p:sp>
      <p:sp>
        <p:nvSpPr>
          <p:cNvPr id="4" name="Rechthoek 3"/>
          <p:cNvSpPr/>
          <p:nvPr/>
        </p:nvSpPr>
        <p:spPr>
          <a:xfrm>
            <a:off x="279305" y="56385"/>
            <a:ext cx="867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3. Duplicatie </a:t>
            </a:r>
            <a:r>
              <a:rPr lang="nl-NL" sz="3600" b="1" dirty="0">
                <a:solidFill>
                  <a:srgbClr val="FF6600"/>
                </a:solidFill>
                <a:sym typeface="Wingdings" panose="05000000000000000000" pitchFamily="2" charset="2"/>
              </a:rPr>
              <a:t>en mutaties van DNA gebieden ter grootte van </a:t>
            </a:r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genen – voorbeeld </a:t>
            </a:r>
            <a:r>
              <a:rPr lang="nl-NL" sz="3600" b="1" u="sng" dirty="0" smtClean="0">
                <a:solidFill>
                  <a:srgbClr val="FF6600"/>
                </a:solidFill>
                <a:sym typeface="Wingdings" panose="05000000000000000000" pitchFamily="2" charset="2"/>
              </a:rPr>
              <a:t>globine</a:t>
            </a:r>
          </a:p>
        </p:txBody>
      </p:sp>
    </p:spTree>
    <p:extLst>
      <p:ext uri="{BB962C8B-B14F-4D97-AF65-F5344CB8AC3E}">
        <p14:creationId xmlns:p14="http://schemas.microsoft.com/office/powerpoint/2010/main" val="30259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ooks\Biology_Campbell_Figures\20_labeled_images\20_15LysozymeLactalbumin-L.jpg">
            <a:extLst>
              <a:ext uri="{FF2B5EF4-FFF2-40B4-BE49-F238E27FC236}">
                <a16:creationId xmlns:a16="http://schemas.microsoft.com/office/drawing/2014/main" id="{7933F36A-9DA7-284C-A153-F708E5173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120650" y="2481286"/>
            <a:ext cx="6213761" cy="373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E741897-F287-7F4E-B9F5-BD9C737ABED3}"/>
              </a:ext>
            </a:extLst>
          </p:cNvPr>
          <p:cNvSpPr txBox="1"/>
          <p:nvPr/>
        </p:nvSpPr>
        <p:spPr>
          <a:xfrm>
            <a:off x="238539" y="1280957"/>
            <a:ext cx="826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Lysozym</a:t>
            </a:r>
            <a:r>
              <a:rPr lang="nl-NL" sz="2400" dirty="0"/>
              <a:t> </a:t>
            </a:r>
            <a:r>
              <a:rPr lang="nl-NL" sz="2400" dirty="0">
                <a:sym typeface="Wingdings" pitchFamily="2" charset="2"/>
              </a:rPr>
              <a:t> </a:t>
            </a:r>
            <a:r>
              <a:rPr lang="nl-NL" sz="2400" dirty="0" smtClean="0">
                <a:sym typeface="Wingdings" pitchFamily="2" charset="2"/>
              </a:rPr>
              <a:t>α-</a:t>
            </a:r>
            <a:r>
              <a:rPr lang="nl-NL" sz="2400" dirty="0" err="1" smtClean="0">
                <a:sym typeface="Wingdings" pitchFamily="2" charset="2"/>
              </a:rPr>
              <a:t>lactalbumin</a:t>
            </a:r>
            <a:endParaRPr lang="nl-NL" sz="2400" dirty="0">
              <a:sym typeface="Wingdings" pitchFamily="2" charset="2"/>
            </a:endParaRPr>
          </a:p>
          <a:p>
            <a:r>
              <a:rPr lang="nl-NL" sz="2400" dirty="0">
                <a:sym typeface="Wingdings" pitchFamily="2" charset="2"/>
              </a:rPr>
              <a:t>Vergelijkbare structuur en aminozuursequentie.</a:t>
            </a:r>
            <a:endParaRPr lang="nl-NL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23A5E33-9DDD-0443-AC34-30AD9C438F67}"/>
              </a:ext>
            </a:extLst>
          </p:cNvPr>
          <p:cNvSpPr txBox="1"/>
          <p:nvPr/>
        </p:nvSpPr>
        <p:spPr>
          <a:xfrm>
            <a:off x="6695728" y="2302520"/>
            <a:ext cx="24482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Lysozym</a:t>
            </a:r>
            <a:r>
              <a:rPr lang="nl-NL" sz="2400" b="1" dirty="0"/>
              <a:t>:</a:t>
            </a:r>
          </a:p>
          <a:p>
            <a:r>
              <a:rPr lang="nl-NL" sz="2400" dirty="0"/>
              <a:t>- Afbraak celwand</a:t>
            </a:r>
          </a:p>
          <a:p>
            <a:r>
              <a:rPr lang="nl-NL" sz="2400" dirty="0"/>
              <a:t>- Zoogdieren en  </a:t>
            </a:r>
          </a:p>
          <a:p>
            <a:r>
              <a:rPr lang="nl-NL" sz="2400" dirty="0"/>
              <a:t>   vogels</a:t>
            </a:r>
          </a:p>
          <a:p>
            <a:endParaRPr lang="nl-NL" sz="2400" dirty="0"/>
          </a:p>
          <a:p>
            <a:r>
              <a:rPr lang="nl-NL" sz="2400" b="1" dirty="0">
                <a:sym typeface="Wingdings" pitchFamily="2" charset="2"/>
              </a:rPr>
              <a:t>α-</a:t>
            </a:r>
            <a:r>
              <a:rPr lang="nl-NL" sz="2400" b="1" dirty="0" err="1">
                <a:sym typeface="Wingdings" pitchFamily="2" charset="2"/>
              </a:rPr>
              <a:t>lactalbumin</a:t>
            </a:r>
            <a:r>
              <a:rPr lang="nl-NL" sz="2400" b="1" dirty="0">
                <a:sym typeface="Wingdings" pitchFamily="2" charset="2"/>
              </a:rPr>
              <a:t>:</a:t>
            </a:r>
          </a:p>
          <a:p>
            <a:r>
              <a:rPr lang="nl-NL" sz="2400" dirty="0">
                <a:sym typeface="Wingdings" pitchFamily="2" charset="2"/>
              </a:rPr>
              <a:t>- Melkproductie</a:t>
            </a:r>
          </a:p>
          <a:p>
            <a:r>
              <a:rPr lang="nl-NL" sz="2400" dirty="0">
                <a:sym typeface="Wingdings" pitchFamily="2" charset="2"/>
              </a:rPr>
              <a:t>- Zoogdieren</a:t>
            </a:r>
            <a:endParaRPr lang="nl-NL" sz="2400" dirty="0"/>
          </a:p>
          <a:p>
            <a:endParaRPr lang="nl-NL" sz="2400" dirty="0"/>
          </a:p>
          <a:p>
            <a:r>
              <a:rPr lang="nl-NL" sz="2600" b="1" u="sng" dirty="0" smtClean="0">
                <a:solidFill>
                  <a:srgbClr val="FF0000"/>
                </a:solidFill>
              </a:rPr>
              <a:t>In dit geval: Nieuwe functie!</a:t>
            </a:r>
            <a:endParaRPr lang="nl-NL" sz="2600" b="1" u="sng" dirty="0">
              <a:solidFill>
                <a:srgbClr val="FF0000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38539" y="80628"/>
            <a:ext cx="867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3. Duplicatie </a:t>
            </a:r>
            <a:r>
              <a:rPr lang="nl-NL" sz="3600" b="1" dirty="0">
                <a:solidFill>
                  <a:srgbClr val="FF6600"/>
                </a:solidFill>
                <a:sym typeface="Wingdings" panose="05000000000000000000" pitchFamily="2" charset="2"/>
              </a:rPr>
              <a:t>en mutaties van DNA gebieden ter grootte van </a:t>
            </a:r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genen – voorbeeld </a:t>
            </a:r>
            <a:r>
              <a:rPr lang="nl-NL" sz="3600" b="1" u="sng" dirty="0" err="1" smtClean="0">
                <a:solidFill>
                  <a:srgbClr val="FF6600"/>
                </a:solidFill>
                <a:sym typeface="Wingdings" panose="05000000000000000000" pitchFamily="2" charset="2"/>
              </a:rPr>
              <a:t>lysozym</a:t>
            </a:r>
            <a:endParaRPr lang="nl-NL" sz="3600" b="1" u="sng" dirty="0" smtClean="0">
              <a:solidFill>
                <a:srgbClr val="FF66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60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5F53AC7-EE6C-F248-8EE5-BACDB6155DC3}"/>
              </a:ext>
            </a:extLst>
          </p:cNvPr>
          <p:cNvSpPr/>
          <p:nvPr/>
        </p:nvSpPr>
        <p:spPr>
          <a:xfrm>
            <a:off x="334963" y="65249"/>
            <a:ext cx="86295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4. Herindeling delen </a:t>
            </a:r>
            <a:r>
              <a:rPr lang="nl-NL" sz="4000" b="1" dirty="0">
                <a:solidFill>
                  <a:srgbClr val="FF6600"/>
                </a:solidFill>
              </a:rPr>
              <a:t>van </a:t>
            </a:r>
            <a:r>
              <a:rPr lang="nl-NL" sz="4000" b="1" dirty="0" smtClean="0">
                <a:solidFill>
                  <a:srgbClr val="FF6600"/>
                </a:solidFill>
              </a:rPr>
              <a:t>genen</a:t>
            </a:r>
          </a:p>
        </p:txBody>
      </p:sp>
      <p:pic>
        <p:nvPicPr>
          <p:cNvPr id="4" name="Picture 2" descr="D:\Books\Biology_Campbell_Figures\20_labeled_images\20_16ExonShuffling-L.jpg">
            <a:extLst>
              <a:ext uri="{FF2B5EF4-FFF2-40B4-BE49-F238E27FC236}">
                <a16:creationId xmlns:a16="http://schemas.microsoft.com/office/drawing/2014/main" id="{A4A8108B-E77A-934B-A841-B4BBF579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3" y="2523009"/>
            <a:ext cx="5961857" cy="42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E543962-7E19-6E45-837A-AEC4DB18477C}"/>
              </a:ext>
            </a:extLst>
          </p:cNvPr>
          <p:cNvSpPr/>
          <p:nvPr/>
        </p:nvSpPr>
        <p:spPr>
          <a:xfrm>
            <a:off x="334963" y="920193"/>
            <a:ext cx="6472028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 err="1"/>
              <a:t>Exon</a:t>
            </a:r>
            <a:r>
              <a:rPr lang="nl-NL" sz="2400" b="1" dirty="0"/>
              <a:t> </a:t>
            </a:r>
            <a:r>
              <a:rPr lang="nl-NL" sz="2400" b="1" dirty="0" err="1"/>
              <a:t>shuffling</a:t>
            </a:r>
            <a:r>
              <a:rPr lang="nl-NL" sz="2400" b="1" dirty="0"/>
              <a:t>: </a:t>
            </a:r>
            <a:r>
              <a:rPr lang="nl-NL" sz="2400" dirty="0"/>
              <a:t>verschillende </a:t>
            </a:r>
            <a:r>
              <a:rPr lang="nl-NL" sz="2400" dirty="0" err="1"/>
              <a:t>exonen</a:t>
            </a:r>
            <a:r>
              <a:rPr lang="nl-NL" sz="2400" dirty="0"/>
              <a:t> combineren  </a:t>
            </a:r>
          </a:p>
          <a:p>
            <a:r>
              <a:rPr lang="nl-NL" sz="2400" b="1" dirty="0" err="1"/>
              <a:t>Exon</a:t>
            </a:r>
            <a:r>
              <a:rPr lang="nl-NL" sz="2400" b="1" dirty="0"/>
              <a:t> duplicatie: </a:t>
            </a:r>
            <a:r>
              <a:rPr lang="nl-NL" sz="2400" dirty="0"/>
              <a:t>verdubbeling </a:t>
            </a:r>
            <a:r>
              <a:rPr lang="nl-NL" sz="2400" dirty="0" err="1"/>
              <a:t>exonen</a:t>
            </a:r>
            <a:endParaRPr lang="nl-NL" sz="2400" dirty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Evolutie </a:t>
            </a:r>
            <a:r>
              <a:rPr lang="nl-NL" sz="2400" dirty="0"/>
              <a:t>van een </a:t>
            </a:r>
            <a:endParaRPr lang="nl-NL" sz="2400" dirty="0" smtClean="0"/>
          </a:p>
          <a:p>
            <a:r>
              <a:rPr lang="nl-NL" sz="2400" dirty="0" smtClean="0"/>
              <a:t>nieuw </a:t>
            </a:r>
            <a:r>
              <a:rPr lang="nl-NL" sz="2400" dirty="0"/>
              <a:t>gen door </a:t>
            </a:r>
            <a:endParaRPr lang="nl-NL" sz="2400" dirty="0" smtClean="0"/>
          </a:p>
          <a:p>
            <a:r>
              <a:rPr lang="nl-NL" sz="2400" dirty="0" err="1" smtClean="0"/>
              <a:t>exon</a:t>
            </a:r>
            <a:r>
              <a:rPr lang="nl-NL" sz="2400" dirty="0" smtClean="0"/>
              <a:t> </a:t>
            </a:r>
            <a:r>
              <a:rPr lang="nl-NL" sz="2400" dirty="0" err="1" smtClean="0"/>
              <a:t>shuffling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000" dirty="0" smtClean="0"/>
              <a:t>TPA betrokken bij</a:t>
            </a:r>
          </a:p>
          <a:p>
            <a:r>
              <a:rPr lang="nl-NL" sz="2000" dirty="0" smtClean="0"/>
              <a:t>bloedstolling</a:t>
            </a:r>
            <a:endParaRPr lang="nl-NL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623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DDF13B7E-92B6-B948-98B9-08939326E9D1}"/>
              </a:ext>
            </a:extLst>
          </p:cNvPr>
          <p:cNvSpPr txBox="1"/>
          <p:nvPr/>
        </p:nvSpPr>
        <p:spPr>
          <a:xfrm>
            <a:off x="224329" y="113089"/>
            <a:ext cx="867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5. </a:t>
            </a:r>
            <a:r>
              <a:rPr lang="nl-NL" sz="4000" b="1" dirty="0" err="1" smtClean="0">
                <a:solidFill>
                  <a:srgbClr val="FF6600"/>
                </a:solidFill>
              </a:rPr>
              <a:t>Transposons</a:t>
            </a:r>
            <a:r>
              <a:rPr lang="nl-NL" sz="4000" b="1" dirty="0" smtClean="0">
                <a:solidFill>
                  <a:srgbClr val="FF6600"/>
                </a:solidFill>
              </a:rPr>
              <a:t> </a:t>
            </a:r>
            <a:r>
              <a:rPr lang="nl-NL" sz="4000" b="1" dirty="0">
                <a:solidFill>
                  <a:srgbClr val="FF6600"/>
                </a:solidFill>
              </a:rPr>
              <a:t>en genoom evolutie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0495A38-AD91-C640-B053-C3AD642BC179}"/>
              </a:ext>
            </a:extLst>
          </p:cNvPr>
          <p:cNvSpPr txBox="1"/>
          <p:nvPr/>
        </p:nvSpPr>
        <p:spPr>
          <a:xfrm>
            <a:off x="224329" y="1065134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Zie ook eerder dit Hoofdstuk: </a:t>
            </a:r>
          </a:p>
          <a:p>
            <a:r>
              <a:rPr lang="nl-NL" sz="2400" dirty="0" smtClean="0"/>
              <a:t>Door identieke of homologe </a:t>
            </a:r>
            <a:r>
              <a:rPr lang="nl-NL" sz="2400" dirty="0" err="1" smtClean="0"/>
              <a:t>transposons</a:t>
            </a:r>
            <a:r>
              <a:rPr lang="nl-NL" sz="2400" dirty="0" smtClean="0"/>
              <a:t> meer </a:t>
            </a:r>
            <a:r>
              <a:rPr lang="nl-NL" sz="2400" dirty="0"/>
              <a:t>recombinatie mogelijk tussen homologe gebieden.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Vaak </a:t>
            </a:r>
            <a:r>
              <a:rPr lang="nl-NL" sz="2400" dirty="0"/>
              <a:t>schadelijk, soms voordelig</a:t>
            </a:r>
            <a:r>
              <a:rPr lang="nl-NL" sz="2400" dirty="0" smtClean="0"/>
              <a:t>. </a:t>
            </a:r>
          </a:p>
          <a:p>
            <a:r>
              <a:rPr lang="nl-NL" sz="2400" dirty="0" err="1" smtClean="0"/>
              <a:t>Transposon</a:t>
            </a:r>
            <a:r>
              <a:rPr lang="nl-NL" sz="2400" dirty="0" smtClean="0"/>
              <a:t> </a:t>
            </a:r>
            <a:r>
              <a:rPr lang="nl-NL" sz="2400" dirty="0"/>
              <a:t>komt in een gen terecht</a:t>
            </a:r>
          </a:p>
          <a:p>
            <a:pPr marL="715963" indent="-358775">
              <a:buFont typeface="Wingdings" pitchFamily="2" charset="2"/>
              <a:buChar char="à"/>
            </a:pPr>
            <a:r>
              <a:rPr lang="nl-NL" sz="2400" dirty="0">
                <a:sym typeface="Wingdings" pitchFamily="2" charset="2"/>
              </a:rPr>
              <a:t>Verstoring transcriptie</a:t>
            </a:r>
          </a:p>
          <a:p>
            <a:pPr marL="715963" indent="-358775">
              <a:buFont typeface="Wingdings" pitchFamily="2" charset="2"/>
              <a:buChar char="à"/>
            </a:pPr>
            <a:r>
              <a:rPr lang="nl-NL" sz="2400" dirty="0">
                <a:sym typeface="Wingdings" pitchFamily="2" charset="2"/>
              </a:rPr>
              <a:t>Verstoring </a:t>
            </a:r>
            <a:r>
              <a:rPr lang="nl-NL" sz="2400" dirty="0" smtClean="0">
                <a:sym typeface="Wingdings" pitchFamily="2" charset="2"/>
              </a:rPr>
              <a:t>eiwit</a:t>
            </a:r>
          </a:p>
          <a:p>
            <a:pPr marL="342900" indent="-342900">
              <a:buFont typeface="Wingdings" pitchFamily="2" charset="2"/>
              <a:buChar char="à"/>
            </a:pPr>
            <a:endParaRPr lang="nl-NL" sz="2400" dirty="0">
              <a:sym typeface="Wingdings" pitchFamily="2" charset="2"/>
            </a:endParaRPr>
          </a:p>
          <a:p>
            <a:endParaRPr lang="nl-NL" sz="2400" dirty="0" smtClean="0">
              <a:sym typeface="Wingdings" pitchFamily="2" charset="2"/>
            </a:endParaRPr>
          </a:p>
          <a:p>
            <a:endParaRPr lang="nl-NL" sz="2400" dirty="0" smtClean="0">
              <a:sym typeface="Wingdings" pitchFamily="2" charset="2"/>
            </a:endParaRPr>
          </a:p>
          <a:p>
            <a:r>
              <a:rPr lang="nl-NL" sz="2400" dirty="0" smtClean="0">
                <a:sym typeface="Wingdings" pitchFamily="2" charset="2"/>
              </a:rPr>
              <a:t>Meeste </a:t>
            </a:r>
            <a:r>
              <a:rPr lang="nl-NL" sz="2400" dirty="0" err="1" smtClean="0">
                <a:sym typeface="Wingdings" pitchFamily="2" charset="2"/>
              </a:rPr>
              <a:t>transposons</a:t>
            </a:r>
            <a:r>
              <a:rPr lang="nl-NL" sz="2400" dirty="0" smtClean="0">
                <a:sym typeface="Wingdings" pitchFamily="2" charset="2"/>
              </a:rPr>
              <a:t> zijn echter (gelukkig) </a:t>
            </a:r>
            <a:r>
              <a:rPr lang="nl-NL" sz="2400" dirty="0" err="1" smtClean="0">
                <a:sym typeface="Wingdings" pitchFamily="2" charset="2"/>
              </a:rPr>
              <a:t>gesilenced</a:t>
            </a:r>
            <a:r>
              <a:rPr lang="nl-NL" sz="2400" dirty="0" smtClean="0">
                <a:sym typeface="Wingdings" pitchFamily="2" charset="2"/>
              </a:rPr>
              <a:t> door DNA-</a:t>
            </a:r>
            <a:r>
              <a:rPr lang="nl-NL" sz="2400" dirty="0" err="1" smtClean="0">
                <a:sym typeface="Wingdings" pitchFamily="2" charset="2"/>
              </a:rPr>
              <a:t>methylatie</a:t>
            </a:r>
            <a:endParaRPr lang="nl-NL" sz="2400" dirty="0">
              <a:sym typeface="Wingdings" pitchFamily="2" charset="2"/>
            </a:endParaRPr>
          </a:p>
          <a:p>
            <a:endParaRPr lang="nl-NL" sz="24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96" y="2212144"/>
            <a:ext cx="2584175" cy="2407807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5675241" y="4525556"/>
            <a:ext cx="27948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" dirty="0"/>
              <a:t>http://www.tomatonews.com/en/jumping-genes-a-way-to-comply-with-gmo-regulations_2_853.html</a:t>
            </a:r>
          </a:p>
        </p:txBody>
      </p:sp>
    </p:spTree>
    <p:extLst>
      <p:ext uri="{BB962C8B-B14F-4D97-AF65-F5344CB8AC3E}">
        <p14:creationId xmlns:p14="http://schemas.microsoft.com/office/powerpoint/2010/main" val="24549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57187" y="276910"/>
            <a:ext cx="8415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6600"/>
                </a:solidFill>
              </a:rPr>
              <a:t>§20.5 </a:t>
            </a:r>
            <a:r>
              <a:rPr lang="en-US" sz="3600" b="1" dirty="0" err="1">
                <a:solidFill>
                  <a:srgbClr val="FF6600"/>
                </a:solidFill>
              </a:rPr>
              <a:t>Duplicatie</a:t>
            </a:r>
            <a:r>
              <a:rPr lang="en-US" sz="3600" b="1" dirty="0">
                <a:solidFill>
                  <a:srgbClr val="FF6600"/>
                </a:solidFill>
              </a:rPr>
              <a:t>, </a:t>
            </a:r>
            <a:r>
              <a:rPr lang="en-US" sz="3600" b="1" dirty="0" err="1">
                <a:solidFill>
                  <a:srgbClr val="FF6600"/>
                </a:solidFill>
              </a:rPr>
              <a:t>herschikking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en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mutaties</a:t>
            </a:r>
            <a:r>
              <a:rPr lang="en-US" sz="3600" b="1" dirty="0">
                <a:solidFill>
                  <a:srgbClr val="FF6600"/>
                </a:solidFill>
              </a:rPr>
              <a:t> van DNA </a:t>
            </a:r>
            <a:r>
              <a:rPr lang="en-US" sz="3600" b="1" dirty="0" err="1">
                <a:solidFill>
                  <a:srgbClr val="FF6600"/>
                </a:solidFill>
              </a:rPr>
              <a:t>dragen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bij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aan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genoom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evolutie</a:t>
            </a: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57187" y="1771650"/>
            <a:ext cx="82867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smtClean="0"/>
              <a:t>Vroege levensvormen hadden een minimum aantal genen </a:t>
            </a:r>
            <a:r>
              <a:rPr lang="nl-NL" sz="2200" dirty="0" smtClean="0">
                <a:sym typeface="Wingdings" panose="05000000000000000000" pitchFamily="2" charset="2"/>
              </a:rPr>
              <a:t> extra kopieën van (delen van het) genoom  creëert diversiteit  evolutie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u="sng" dirty="0" smtClean="0"/>
              <a:t>Voorbeelden</a:t>
            </a:r>
            <a:r>
              <a:rPr lang="nl-NL" sz="22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/>
              <a:t>Duplicatie van complete chromosomen </a:t>
            </a:r>
            <a:r>
              <a:rPr lang="nl-NL" sz="2200" dirty="0" smtClean="0">
                <a:sym typeface="Wingdings" panose="05000000000000000000" pitchFamily="2" charset="2"/>
              </a:rPr>
              <a:t> </a:t>
            </a:r>
            <a:r>
              <a:rPr lang="nl-NL" sz="2200" dirty="0" err="1" smtClean="0">
                <a:sym typeface="Wingdings" panose="05000000000000000000" pitchFamily="2" charset="2"/>
              </a:rPr>
              <a:t>polyploiditeit</a:t>
            </a:r>
            <a:endParaRPr lang="nl-NL" sz="22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Verandering van chromosoom structuur, chromosoom herschikking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Duplicatie en mutaties van DNA gebieden ter grootte van genen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Herindelen delen van genen (</a:t>
            </a:r>
            <a:r>
              <a:rPr lang="nl-NL" sz="2200" dirty="0" err="1" smtClean="0">
                <a:sym typeface="Wingdings" panose="05000000000000000000" pitchFamily="2" charset="2"/>
              </a:rPr>
              <a:t>exon</a:t>
            </a:r>
            <a:r>
              <a:rPr lang="nl-NL" sz="220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Hoe </a:t>
            </a:r>
            <a:r>
              <a:rPr lang="nl-NL" sz="2200" dirty="0" err="1">
                <a:sym typeface="Wingdings" panose="05000000000000000000" pitchFamily="2" charset="2"/>
              </a:rPr>
              <a:t>t</a:t>
            </a:r>
            <a:r>
              <a:rPr lang="nl-NL" sz="2200" dirty="0" err="1" smtClean="0">
                <a:sym typeface="Wingdings" panose="05000000000000000000" pitchFamily="2" charset="2"/>
              </a:rPr>
              <a:t>ransposons</a:t>
            </a:r>
            <a:r>
              <a:rPr lang="nl-NL" sz="2200" dirty="0" smtClean="0">
                <a:sym typeface="Wingdings" panose="05000000000000000000" pitchFamily="2" charset="2"/>
              </a:rPr>
              <a:t> bijdragen aan genoom evolutie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5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Leerdoelen hoofdstuk 20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77072"/>
          </a:xfrm>
        </p:spPr>
        <p:txBody>
          <a:bodyPr>
            <a:normAutofit/>
          </a:bodyPr>
          <a:lstStyle/>
          <a:p>
            <a:pPr lvl="0"/>
            <a:r>
              <a:rPr lang="nl-NL" sz="2400" dirty="0" smtClean="0"/>
              <a:t>Uitleggen wat een genoom is en welke eigenschappen het bezit.</a:t>
            </a:r>
          </a:p>
          <a:p>
            <a:r>
              <a:rPr lang="nl-NL" sz="2400" dirty="0"/>
              <a:t>Uitleggen hoe genoomdata verkregen wordt en hoe het wordt gebruikt in onderzoek.</a:t>
            </a:r>
          </a:p>
          <a:p>
            <a:pPr lvl="0"/>
            <a:r>
              <a:rPr lang="nl-NL" sz="2400" dirty="0" smtClean="0"/>
              <a:t>Beschrijven uit welke DNA elementen het menselijk genoom is opgebouwd.</a:t>
            </a:r>
          </a:p>
          <a:p>
            <a:pPr lvl="0"/>
            <a:r>
              <a:rPr lang="nl-NL" sz="2400" dirty="0" smtClean="0"/>
              <a:t>Genoomevolutie uitleggen en de rol van verschillende DNA elementen hierin.</a:t>
            </a:r>
          </a:p>
          <a:p>
            <a:pPr lvl="0"/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25936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06" y="303551"/>
            <a:ext cx="7886700" cy="1041643"/>
          </a:xfrm>
        </p:spPr>
        <p:txBody>
          <a:bodyPr/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Lesmateriaal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06" y="1345194"/>
            <a:ext cx="7886700" cy="3024554"/>
          </a:xfrm>
        </p:spPr>
        <p:txBody>
          <a:bodyPr>
            <a:normAutofit/>
          </a:bodyPr>
          <a:lstStyle/>
          <a:p>
            <a:pPr lvl="0"/>
            <a:r>
              <a:rPr lang="nl-NL" sz="2400" dirty="0" smtClean="0"/>
              <a:t>Hoofdstuk 16: </a:t>
            </a:r>
            <a:r>
              <a:rPr lang="nl-NL" sz="2400" dirty="0" err="1" smtClean="0"/>
              <a:t>Nucleic</a:t>
            </a:r>
            <a:r>
              <a:rPr lang="nl-NL" sz="2400" dirty="0" smtClean="0"/>
              <a:t> </a:t>
            </a:r>
            <a:r>
              <a:rPr lang="nl-NL" sz="2400" dirty="0" err="1" smtClean="0"/>
              <a:t>acids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inheritance</a:t>
            </a:r>
            <a:endParaRPr lang="nl-NL" sz="2400" dirty="0" smtClean="0"/>
          </a:p>
          <a:p>
            <a:pPr lvl="0"/>
            <a:r>
              <a:rPr lang="nl-NL" sz="2400" dirty="0" smtClean="0"/>
              <a:t>Hoofdstuk 17: </a:t>
            </a:r>
            <a:r>
              <a:rPr lang="nl-NL" sz="2400" dirty="0" err="1" smtClean="0"/>
              <a:t>Expression</a:t>
            </a:r>
            <a:r>
              <a:rPr lang="nl-NL" sz="2400" dirty="0" smtClean="0"/>
              <a:t> of </a:t>
            </a:r>
            <a:r>
              <a:rPr lang="nl-NL" sz="2400" dirty="0" err="1"/>
              <a:t>g</a:t>
            </a:r>
            <a:r>
              <a:rPr lang="nl-NL" sz="2400" dirty="0" err="1" smtClean="0"/>
              <a:t>enes</a:t>
            </a:r>
            <a:endParaRPr lang="nl-NL" sz="2400" dirty="0" smtClean="0"/>
          </a:p>
          <a:p>
            <a:pPr lvl="0"/>
            <a:r>
              <a:rPr lang="nl-NL" sz="2400" dirty="0" smtClean="0"/>
              <a:t>Hoofdstuk 18: Control of gene </a:t>
            </a:r>
            <a:r>
              <a:rPr lang="nl-NL" sz="2400" dirty="0" err="1" smtClean="0"/>
              <a:t>expression</a:t>
            </a:r>
            <a:r>
              <a:rPr lang="nl-NL" sz="2400" dirty="0" smtClean="0"/>
              <a:t> (t/m 18.3)</a:t>
            </a:r>
          </a:p>
          <a:p>
            <a:pPr lvl="0"/>
            <a:r>
              <a:rPr lang="nl-NL" sz="2400" dirty="0" smtClean="0"/>
              <a:t>Hoofdstuk 19: DNA </a:t>
            </a:r>
            <a:r>
              <a:rPr lang="nl-NL" sz="2400" dirty="0" err="1" smtClean="0"/>
              <a:t>technology</a:t>
            </a:r>
            <a:r>
              <a:rPr lang="nl-NL" sz="2400" dirty="0" smtClean="0"/>
              <a:t> (t/m 19.2)</a:t>
            </a:r>
          </a:p>
          <a:p>
            <a:pPr lvl="0"/>
            <a:r>
              <a:rPr lang="nl-NL" sz="2400" b="1" dirty="0" smtClean="0"/>
              <a:t>Hoofdstuk 20: The </a:t>
            </a:r>
            <a:r>
              <a:rPr lang="nl-NL" sz="2400" b="1" dirty="0" err="1" smtClean="0"/>
              <a:t>evolution</a:t>
            </a:r>
            <a:r>
              <a:rPr lang="nl-NL" sz="2400" b="1" dirty="0" smtClean="0"/>
              <a:t> of </a:t>
            </a:r>
            <a:r>
              <a:rPr lang="nl-NL" sz="2400" b="1" dirty="0" err="1" smtClean="0"/>
              <a:t>genomes</a:t>
            </a:r>
            <a:r>
              <a:rPr lang="nl-NL" sz="2400" b="1" dirty="0" smtClean="0"/>
              <a:t> (t/m 20.5)</a:t>
            </a:r>
          </a:p>
          <a:p>
            <a:pPr lvl="0"/>
            <a:r>
              <a:rPr lang="nl-NL" sz="2400" dirty="0" smtClean="0"/>
              <a:t>Hoofdstuk 26: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viruses</a:t>
            </a:r>
            <a:endParaRPr lang="nl-NL" sz="2400" dirty="0" smtClean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53E03A-0035-9A4A-B50C-9546496CD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9" y="4308172"/>
            <a:ext cx="3793558" cy="220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0" y="2691581"/>
            <a:ext cx="9144000" cy="7374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7374" y="1190912"/>
            <a:ext cx="9143999" cy="492443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600" dirty="0" smtClean="0"/>
              <a:t>Pauze: 5 minuten</a:t>
            </a:r>
            <a:endParaRPr lang="nl-NL" sz="2600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0" y="2278626"/>
            <a:ext cx="9144000" cy="7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374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9126793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1831258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3655142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5479026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7302910" y="2132367"/>
            <a:ext cx="0" cy="28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700549" y="759543"/>
            <a:ext cx="6083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</a:rPr>
              <a:t>Quiz en puzzel Hoofdstuk 20</a:t>
            </a:r>
          </a:p>
          <a:p>
            <a:endParaRPr lang="nl-NL" dirty="0"/>
          </a:p>
          <a:p>
            <a:endParaRPr lang="en-US" sz="2400" dirty="0" smtClean="0"/>
          </a:p>
          <a:p>
            <a:r>
              <a:rPr lang="en-US" sz="2400" dirty="0" smtClean="0"/>
              <a:t>Ga </a:t>
            </a:r>
            <a:r>
              <a:rPr lang="en-US" sz="2400" dirty="0" err="1" smtClean="0"/>
              <a:t>naar</a:t>
            </a:r>
            <a:r>
              <a:rPr lang="en-US" sz="2400" dirty="0" smtClean="0"/>
              <a:t>: join.nearpod.com</a:t>
            </a:r>
          </a:p>
          <a:p>
            <a:endParaRPr lang="nl-NL" sz="2400" dirty="0" smtClean="0"/>
          </a:p>
          <a:p>
            <a:r>
              <a:rPr lang="nl-NL" sz="2400" dirty="0" smtClean="0"/>
              <a:t>Code</a:t>
            </a:r>
            <a:r>
              <a:rPr lang="nl-NL" sz="2400" dirty="0" smtClean="0"/>
              <a:t>: </a:t>
            </a:r>
            <a:r>
              <a:rPr lang="nl-NL" sz="2400" dirty="0" smtClean="0"/>
              <a:t>U7SAY</a:t>
            </a:r>
            <a:endParaRPr lang="nl-NL" sz="2400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576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7819C448-4CDD-5F41-A53D-CB4E201EC543}"/>
              </a:ext>
            </a:extLst>
          </p:cNvPr>
          <p:cNvSpPr/>
          <p:nvPr/>
        </p:nvSpPr>
        <p:spPr>
          <a:xfrm>
            <a:off x="453640" y="1626982"/>
            <a:ext cx="84279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2800" b="1" dirty="0" smtClean="0"/>
          </a:p>
          <a:p>
            <a:r>
              <a:rPr lang="nl-NL" sz="2800" b="1" dirty="0" err="1" smtClean="0"/>
              <a:t>Why</a:t>
            </a:r>
            <a:r>
              <a:rPr lang="nl-NL" sz="2800" b="1" dirty="0" smtClean="0"/>
              <a:t> </a:t>
            </a:r>
            <a:r>
              <a:rPr lang="nl-NL" sz="2800" b="1" dirty="0" err="1"/>
              <a:t>might</a:t>
            </a:r>
            <a:r>
              <a:rPr lang="nl-NL" sz="2800" b="1" dirty="0"/>
              <a:t> </a:t>
            </a:r>
            <a:r>
              <a:rPr lang="nl-NL" sz="2800" b="1" dirty="0" err="1"/>
              <a:t>the</a:t>
            </a:r>
            <a:r>
              <a:rPr lang="nl-NL" sz="2800" b="1" dirty="0"/>
              <a:t> cricket </a:t>
            </a:r>
            <a:r>
              <a:rPr lang="nl-NL" sz="2800" b="1" dirty="0" smtClean="0"/>
              <a:t>(‘krekel’) </a:t>
            </a:r>
            <a:r>
              <a:rPr lang="nl-NL" sz="2800" b="1" dirty="0" err="1" smtClean="0"/>
              <a:t>genome</a:t>
            </a:r>
            <a:r>
              <a:rPr lang="nl-NL" sz="2800" b="1" dirty="0" smtClean="0"/>
              <a:t> </a:t>
            </a:r>
            <a:r>
              <a:rPr lang="nl-NL" sz="2800" b="1" dirty="0"/>
              <a:t>have </a:t>
            </a:r>
            <a:r>
              <a:rPr lang="nl-NL" sz="2800" b="1" dirty="0" err="1"/>
              <a:t>eleven</a:t>
            </a:r>
            <a:r>
              <a:rPr lang="nl-NL" sz="2800" b="1" dirty="0"/>
              <a:t> </a:t>
            </a:r>
            <a:r>
              <a:rPr lang="nl-NL" sz="2800" b="1" dirty="0" err="1"/>
              <a:t>times</a:t>
            </a:r>
            <a:r>
              <a:rPr lang="nl-NL" sz="2800" b="1" dirty="0"/>
              <a:t> as </a:t>
            </a:r>
            <a:r>
              <a:rPr lang="nl-NL" sz="2800" b="1" dirty="0" err="1"/>
              <a:t>many</a:t>
            </a:r>
            <a:r>
              <a:rPr lang="nl-NL" sz="2800" b="1" dirty="0"/>
              <a:t> base </a:t>
            </a:r>
            <a:r>
              <a:rPr lang="nl-NL" sz="2800" b="1" dirty="0" smtClean="0"/>
              <a:t>pairs </a:t>
            </a:r>
            <a:r>
              <a:rPr lang="nl-NL" sz="2800" b="1" dirty="0"/>
              <a:t>as </a:t>
            </a:r>
            <a:r>
              <a:rPr lang="nl-NL" sz="2800" b="1" dirty="0" err="1"/>
              <a:t>that</a:t>
            </a:r>
            <a:r>
              <a:rPr lang="nl-NL" sz="2800" b="1" dirty="0"/>
              <a:t> of </a:t>
            </a:r>
            <a:r>
              <a:rPr lang="nl-NL" sz="2800" b="1" i="1" dirty="0" err="1"/>
              <a:t>Drosophila</a:t>
            </a:r>
            <a:r>
              <a:rPr lang="nl-NL" sz="2800" b="1" i="1" dirty="0"/>
              <a:t> </a:t>
            </a:r>
            <a:r>
              <a:rPr lang="nl-NL" sz="2800" b="1" i="1" dirty="0" err="1"/>
              <a:t>melanogaster</a:t>
            </a:r>
            <a:r>
              <a:rPr lang="nl-NL" sz="2800" b="1" dirty="0"/>
              <a:t>?</a:t>
            </a:r>
          </a:p>
          <a:p>
            <a:r>
              <a:rPr lang="nl-NL" sz="2800" dirty="0"/>
              <a:t/>
            </a:r>
            <a:br>
              <a:rPr lang="nl-NL" sz="2800" dirty="0"/>
            </a:br>
            <a:r>
              <a:rPr lang="nl-NL" sz="2800" dirty="0"/>
              <a:t>     A. </a:t>
            </a:r>
            <a:r>
              <a:rPr lang="nl-NL" sz="2800" dirty="0" err="1"/>
              <a:t>Crickets</a:t>
            </a:r>
            <a:r>
              <a:rPr lang="nl-NL" sz="2800" dirty="0"/>
              <a:t> have </a:t>
            </a:r>
            <a:r>
              <a:rPr lang="nl-NL" sz="2800" dirty="0" err="1"/>
              <a:t>higher</a:t>
            </a:r>
            <a:r>
              <a:rPr lang="nl-NL" sz="2800" dirty="0"/>
              <a:t> gene </a:t>
            </a:r>
            <a:r>
              <a:rPr lang="nl-NL" sz="2800" dirty="0" err="1"/>
              <a:t>density</a:t>
            </a:r>
            <a:r>
              <a:rPr lang="nl-NL" sz="2800" dirty="0"/>
              <a:t>.</a:t>
            </a:r>
          </a:p>
          <a:p>
            <a:r>
              <a:rPr lang="nl-NL" sz="2800" dirty="0"/>
              <a:t>     B. </a:t>
            </a:r>
            <a:r>
              <a:rPr lang="nl-NL" sz="2800" i="1" dirty="0" err="1"/>
              <a:t>Drosophila</a:t>
            </a:r>
            <a:r>
              <a:rPr lang="nl-NL" sz="2800" i="1" dirty="0"/>
              <a:t> </a:t>
            </a:r>
            <a:r>
              <a:rPr lang="nl-NL" sz="2800" dirty="0"/>
              <a:t>are more complex </a:t>
            </a:r>
            <a:r>
              <a:rPr lang="nl-NL" sz="2800" dirty="0" err="1"/>
              <a:t>organisms</a:t>
            </a:r>
            <a:r>
              <a:rPr lang="nl-NL" sz="2800" dirty="0"/>
              <a:t>. </a:t>
            </a:r>
          </a:p>
          <a:p>
            <a:r>
              <a:rPr lang="nl-NL" sz="2800" dirty="0"/>
              <a:t>     C. </a:t>
            </a:r>
            <a:r>
              <a:rPr lang="nl-NL" sz="2800" dirty="0" err="1"/>
              <a:t>Crickets</a:t>
            </a:r>
            <a:r>
              <a:rPr lang="nl-NL" sz="2800" dirty="0"/>
              <a:t> must have more </a:t>
            </a:r>
            <a:r>
              <a:rPr lang="nl-NL" sz="2800" dirty="0" err="1"/>
              <a:t>noncoding</a:t>
            </a:r>
            <a:r>
              <a:rPr lang="nl-NL" sz="2800" dirty="0"/>
              <a:t> DNA. </a:t>
            </a:r>
          </a:p>
          <a:p>
            <a:r>
              <a:rPr lang="nl-NL" sz="2800" dirty="0"/>
              <a:t>     D. </a:t>
            </a:r>
            <a:r>
              <a:rPr lang="nl-NL" sz="2800" dirty="0" err="1"/>
              <a:t>Crickets</a:t>
            </a:r>
            <a:r>
              <a:rPr lang="nl-NL" sz="2800" dirty="0"/>
              <a:t> must make </a:t>
            </a:r>
            <a:r>
              <a:rPr lang="nl-NL" sz="2800" dirty="0" err="1"/>
              <a:t>many</a:t>
            </a:r>
            <a:r>
              <a:rPr lang="nl-NL" sz="2800" dirty="0"/>
              <a:t> more proteins. 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453640" y="108037"/>
            <a:ext cx="81741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600" b="1" dirty="0" smtClean="0"/>
              <a:t>Totaal 7 MC-vragen en 1 puzzel</a:t>
            </a:r>
            <a:endParaRPr lang="nl-NL" b="1" dirty="0" smtClean="0"/>
          </a:p>
          <a:p>
            <a:endParaRPr lang="nl-NL" b="1" dirty="0" smtClean="0">
              <a:solidFill>
                <a:srgbClr val="FF6600"/>
              </a:solidFill>
            </a:endParaRPr>
          </a:p>
          <a:p>
            <a:r>
              <a:rPr lang="nl-NL" sz="4600" b="1" dirty="0" smtClean="0">
                <a:solidFill>
                  <a:srgbClr val="FF6600"/>
                </a:solidFill>
              </a:rPr>
              <a:t>Vraag 1:</a:t>
            </a:r>
            <a:endParaRPr lang="en-US" sz="4600" b="1" dirty="0">
              <a:solidFill>
                <a:srgbClr val="FF660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8011941" y="5947778"/>
            <a:ext cx="543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878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3640" y="449943"/>
            <a:ext cx="7050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600" b="1" dirty="0" smtClean="0">
                <a:solidFill>
                  <a:srgbClr val="FF6600"/>
                </a:solidFill>
              </a:rPr>
              <a:t>Vraag 2:</a:t>
            </a:r>
            <a:endParaRPr lang="en-US" sz="4600" b="1" dirty="0">
              <a:solidFill>
                <a:srgbClr val="FF6600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81A25F4-021B-E042-889E-550760089663}"/>
              </a:ext>
            </a:extLst>
          </p:cNvPr>
          <p:cNvSpPr/>
          <p:nvPr/>
        </p:nvSpPr>
        <p:spPr>
          <a:xfrm>
            <a:off x="339724" y="1651315"/>
            <a:ext cx="83543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b="1" dirty="0" err="1"/>
              <a:t>Biologists</a:t>
            </a:r>
            <a:r>
              <a:rPr lang="nl-NL" sz="2800" b="1" dirty="0"/>
              <a:t> </a:t>
            </a:r>
            <a:r>
              <a:rPr lang="nl-NL" sz="2800" b="1" dirty="0" err="1"/>
              <a:t>now</a:t>
            </a:r>
            <a:r>
              <a:rPr lang="nl-NL" sz="2800" b="1" dirty="0"/>
              <a:t> </a:t>
            </a:r>
            <a:r>
              <a:rPr lang="nl-NL" sz="2800" b="1" dirty="0" err="1"/>
              <a:t>routinely</a:t>
            </a:r>
            <a:r>
              <a:rPr lang="nl-NL" sz="2800" b="1" dirty="0"/>
              <a:t> test </a:t>
            </a:r>
            <a:r>
              <a:rPr lang="nl-NL" sz="2800" b="1" dirty="0" err="1"/>
              <a:t>for</a:t>
            </a:r>
            <a:r>
              <a:rPr lang="nl-NL" sz="2800" b="1" dirty="0"/>
              <a:t> </a:t>
            </a:r>
            <a:r>
              <a:rPr lang="nl-NL" sz="2800" b="1" dirty="0" err="1"/>
              <a:t>homology</a:t>
            </a:r>
            <a:r>
              <a:rPr lang="nl-NL" sz="2800" b="1" dirty="0"/>
              <a:t> </a:t>
            </a:r>
            <a:r>
              <a:rPr lang="nl-NL" sz="2800" b="1" dirty="0" err="1"/>
              <a:t>between</a:t>
            </a:r>
            <a:r>
              <a:rPr lang="nl-NL" sz="2800" b="1" dirty="0"/>
              <a:t> </a:t>
            </a:r>
            <a:r>
              <a:rPr lang="nl-NL" sz="2800" b="1" dirty="0" err="1"/>
              <a:t>genes</a:t>
            </a:r>
            <a:r>
              <a:rPr lang="nl-NL" sz="2800" b="1" dirty="0"/>
              <a:t> in different species. </a:t>
            </a:r>
            <a:r>
              <a:rPr lang="nl-NL" sz="2800" b="1" dirty="0" err="1"/>
              <a:t>If</a:t>
            </a:r>
            <a:r>
              <a:rPr lang="nl-NL" sz="2800" b="1" dirty="0"/>
              <a:t> </a:t>
            </a:r>
            <a:r>
              <a:rPr lang="nl-NL" sz="2800" b="1" dirty="0" err="1"/>
              <a:t>genes</a:t>
            </a:r>
            <a:r>
              <a:rPr lang="nl-NL" sz="2800" b="1" dirty="0"/>
              <a:t> are </a:t>
            </a:r>
            <a:r>
              <a:rPr lang="nl-NL" sz="2800" b="1" dirty="0" err="1"/>
              <a:t>determined</a:t>
            </a:r>
            <a:r>
              <a:rPr lang="nl-NL" sz="2800" b="1" dirty="0"/>
              <a:t> </a:t>
            </a:r>
            <a:r>
              <a:rPr lang="nl-NL" sz="2800" b="1" dirty="0" err="1"/>
              <a:t>to</a:t>
            </a:r>
            <a:r>
              <a:rPr lang="nl-NL" sz="2800" b="1" dirty="0"/>
              <a:t> </a:t>
            </a:r>
            <a:r>
              <a:rPr lang="nl-NL" sz="2800" b="1" dirty="0" err="1"/>
              <a:t>be</a:t>
            </a:r>
            <a:r>
              <a:rPr lang="nl-NL" sz="2800" b="1" dirty="0"/>
              <a:t> </a:t>
            </a:r>
            <a:r>
              <a:rPr lang="nl-NL" sz="2800" b="1" dirty="0" err="1"/>
              <a:t>homologous</a:t>
            </a:r>
            <a:r>
              <a:rPr lang="nl-NL" sz="2800" b="1" dirty="0"/>
              <a:t>, </a:t>
            </a:r>
            <a:r>
              <a:rPr lang="nl-NL" sz="2800" b="1" dirty="0" err="1"/>
              <a:t>how</a:t>
            </a:r>
            <a:r>
              <a:rPr lang="nl-NL" sz="2800" b="1" dirty="0"/>
              <a:t> are </a:t>
            </a:r>
            <a:r>
              <a:rPr lang="nl-NL" sz="2800" b="1" dirty="0" err="1"/>
              <a:t>they</a:t>
            </a:r>
            <a:r>
              <a:rPr lang="nl-NL" sz="2800" b="1" dirty="0"/>
              <a:t> </a:t>
            </a:r>
            <a:r>
              <a:rPr lang="nl-NL" sz="2800" b="1" dirty="0" err="1"/>
              <a:t>related</a:t>
            </a:r>
            <a:r>
              <a:rPr lang="nl-NL" sz="2800" b="1" dirty="0"/>
              <a:t> </a:t>
            </a:r>
            <a:r>
              <a:rPr lang="nl-NL" sz="2800" b="1" dirty="0" err="1"/>
              <a:t>to</a:t>
            </a:r>
            <a:r>
              <a:rPr lang="nl-NL" sz="2800" b="1" dirty="0"/>
              <a:t> </a:t>
            </a:r>
            <a:r>
              <a:rPr lang="nl-NL" sz="2800" b="1" dirty="0" err="1"/>
              <a:t>each</a:t>
            </a:r>
            <a:r>
              <a:rPr lang="nl-NL" sz="2800" b="1" dirty="0"/>
              <a:t> </a:t>
            </a:r>
            <a:r>
              <a:rPr lang="nl-NL" sz="2800" b="1" dirty="0" err="1"/>
              <a:t>other</a:t>
            </a:r>
            <a:r>
              <a:rPr lang="nl-NL" sz="2800" b="1" dirty="0"/>
              <a:t>?</a:t>
            </a:r>
          </a:p>
          <a:p>
            <a:r>
              <a:rPr lang="nl-NL" sz="2800" dirty="0"/>
              <a:t/>
            </a:r>
            <a:br>
              <a:rPr lang="nl-NL" sz="2800" dirty="0"/>
            </a:br>
            <a:r>
              <a:rPr lang="nl-NL" sz="2800" b="1" dirty="0">
                <a:solidFill>
                  <a:srgbClr val="FF0000"/>
                </a:solidFill>
              </a:rPr>
              <a:t>       </a:t>
            </a:r>
            <a:r>
              <a:rPr lang="nl-NL" sz="2800" dirty="0"/>
              <a:t>A. </a:t>
            </a:r>
            <a:r>
              <a:rPr lang="nl-NL" sz="2800" dirty="0" err="1"/>
              <a:t>by</a:t>
            </a:r>
            <a:r>
              <a:rPr lang="nl-NL" sz="2800" dirty="0"/>
              <a:t> </a:t>
            </a:r>
            <a:r>
              <a:rPr lang="nl-NL" sz="2800" dirty="0" err="1"/>
              <a:t>descent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a common </a:t>
            </a:r>
            <a:r>
              <a:rPr lang="nl-NL" sz="2800" dirty="0" err="1"/>
              <a:t>ancestor</a:t>
            </a:r>
            <a:endParaRPr lang="nl-NL" sz="2800" dirty="0"/>
          </a:p>
          <a:p>
            <a:r>
              <a:rPr lang="nl-NL" sz="2800" dirty="0"/>
              <a:t>       B. </a:t>
            </a:r>
            <a:r>
              <a:rPr lang="nl-NL" sz="2800" dirty="0" err="1"/>
              <a:t>because</a:t>
            </a:r>
            <a:r>
              <a:rPr lang="nl-NL" sz="2800" dirty="0"/>
              <a:t> of convergent </a:t>
            </a:r>
            <a:r>
              <a:rPr lang="nl-NL" sz="2800" dirty="0" err="1"/>
              <a:t>evolution</a:t>
            </a:r>
            <a:r>
              <a:rPr lang="nl-NL" sz="2800" dirty="0"/>
              <a:t> </a:t>
            </a:r>
          </a:p>
          <a:p>
            <a:r>
              <a:rPr lang="nl-NL" sz="2800" dirty="0"/>
              <a:t>       C. </a:t>
            </a:r>
            <a:r>
              <a:rPr lang="nl-NL" sz="2800" dirty="0" err="1"/>
              <a:t>by</a:t>
            </a:r>
            <a:r>
              <a:rPr lang="nl-NL" sz="2800" dirty="0"/>
              <a:t> chance </a:t>
            </a:r>
            <a:r>
              <a:rPr lang="nl-NL" sz="2800" dirty="0" err="1"/>
              <a:t>mutations</a:t>
            </a:r>
            <a:r>
              <a:rPr lang="nl-NL" sz="2800" dirty="0"/>
              <a:t/>
            </a:r>
            <a:br>
              <a:rPr lang="nl-NL" sz="2800" dirty="0"/>
            </a:br>
            <a:r>
              <a:rPr lang="nl-NL" sz="2800" dirty="0"/>
              <a:t>       D. in </a:t>
            </a:r>
            <a:r>
              <a:rPr lang="nl-NL" sz="2800" dirty="0" err="1"/>
              <a:t>function</a:t>
            </a:r>
            <a:r>
              <a:rPr lang="nl-NL" sz="2800" dirty="0"/>
              <a:t> but </a:t>
            </a:r>
            <a:r>
              <a:rPr lang="nl-NL" sz="2800" dirty="0" err="1"/>
              <a:t>not</a:t>
            </a:r>
            <a:r>
              <a:rPr lang="nl-NL" sz="2800" dirty="0"/>
              <a:t> </a:t>
            </a:r>
            <a:r>
              <a:rPr lang="nl-NL" sz="2800" dirty="0" err="1"/>
              <a:t>structure</a:t>
            </a:r>
            <a:r>
              <a:rPr lang="nl-NL" sz="2800" dirty="0"/>
              <a:t/>
            </a:r>
            <a:br>
              <a:rPr lang="nl-NL" sz="2800" dirty="0"/>
            </a:br>
            <a:endParaRPr lang="nl-NL" sz="2800" dirty="0"/>
          </a:p>
        </p:txBody>
      </p:sp>
      <p:sp>
        <p:nvSpPr>
          <p:cNvPr id="4" name="Rechthoek 3"/>
          <p:cNvSpPr/>
          <p:nvPr/>
        </p:nvSpPr>
        <p:spPr>
          <a:xfrm>
            <a:off x="8011941" y="5947778"/>
            <a:ext cx="543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76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3640" y="449943"/>
            <a:ext cx="7050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600" b="1" dirty="0" smtClean="0">
                <a:solidFill>
                  <a:srgbClr val="FF6600"/>
                </a:solidFill>
              </a:rPr>
              <a:t>Vraag 3:</a:t>
            </a:r>
            <a:endParaRPr lang="en-US" sz="4600" b="1" dirty="0">
              <a:solidFill>
                <a:srgbClr val="FF66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979" y="2965144"/>
            <a:ext cx="8136592" cy="1800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A. introns.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B. repeats of DNA sections.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C. </a:t>
            </a:r>
            <a:r>
              <a:rPr lang="en-US" altLang="en-US" dirty="0" err="1" smtClean="0"/>
              <a:t>nonrepeated</a:t>
            </a:r>
            <a:r>
              <a:rPr lang="en-US" altLang="en-US" dirty="0" smtClean="0"/>
              <a:t> noncoding DNA.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D. promoters and regulatory sequences such as enhancers.</a:t>
            </a:r>
            <a:endParaRPr lang="en-US" alt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18795F5-6719-7F4A-9FF3-7CF305B7BE65}"/>
              </a:ext>
            </a:extLst>
          </p:cNvPr>
          <p:cNvSpPr txBox="1"/>
          <p:nvPr/>
        </p:nvSpPr>
        <p:spPr>
          <a:xfrm>
            <a:off x="453640" y="2126107"/>
            <a:ext cx="825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/>
              <a:t>Most </a:t>
            </a:r>
            <a:r>
              <a:rPr lang="en-US" altLang="en-US" sz="2800" b="1" dirty="0"/>
              <a:t>of the human genome is made up of…</a:t>
            </a:r>
            <a:endParaRPr lang="nl-NL" sz="2800" b="1" dirty="0"/>
          </a:p>
        </p:txBody>
      </p:sp>
      <p:sp>
        <p:nvSpPr>
          <p:cNvPr id="5" name="Rechthoek 4"/>
          <p:cNvSpPr/>
          <p:nvPr/>
        </p:nvSpPr>
        <p:spPr>
          <a:xfrm>
            <a:off x="8011941" y="5947778"/>
            <a:ext cx="543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4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3640" y="188691"/>
            <a:ext cx="7050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600" b="1" dirty="0" smtClean="0">
                <a:solidFill>
                  <a:srgbClr val="FF6600"/>
                </a:solidFill>
              </a:rPr>
              <a:t>Vraag 4:</a:t>
            </a:r>
            <a:endParaRPr lang="en-US" sz="4600" b="1" dirty="0">
              <a:solidFill>
                <a:srgbClr val="FF6600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F55021E-97B7-E34E-958A-1454ACFC6B12}"/>
              </a:ext>
            </a:extLst>
          </p:cNvPr>
          <p:cNvSpPr/>
          <p:nvPr/>
        </p:nvSpPr>
        <p:spPr>
          <a:xfrm>
            <a:off x="453640" y="1180416"/>
            <a:ext cx="81533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b="1" dirty="0" smtClean="0"/>
              <a:t>How </a:t>
            </a:r>
            <a:r>
              <a:rPr lang="nl-NL" sz="2800" b="1" dirty="0"/>
              <a:t>do </a:t>
            </a:r>
            <a:r>
              <a:rPr lang="nl-NL" sz="2800" b="1" dirty="0" err="1"/>
              <a:t>transposable</a:t>
            </a:r>
            <a:r>
              <a:rPr lang="nl-NL" sz="2800" b="1" dirty="0"/>
              <a:t> </a:t>
            </a:r>
            <a:r>
              <a:rPr lang="nl-NL" sz="2800" b="1" dirty="0" err="1"/>
              <a:t>elements</a:t>
            </a:r>
            <a:r>
              <a:rPr lang="nl-NL" sz="2800" b="1" dirty="0"/>
              <a:t> </a:t>
            </a:r>
            <a:r>
              <a:rPr lang="nl-NL" sz="2800" b="1" dirty="0" err="1"/>
              <a:t>and</a:t>
            </a:r>
            <a:r>
              <a:rPr lang="nl-NL" sz="2800" b="1" dirty="0"/>
              <a:t> short tandem </a:t>
            </a:r>
            <a:r>
              <a:rPr lang="nl-NL" sz="2800" b="1" dirty="0" err="1"/>
              <a:t>repeats</a:t>
            </a:r>
            <a:r>
              <a:rPr lang="nl-NL" sz="2800" b="1" dirty="0"/>
              <a:t> (</a:t>
            </a:r>
            <a:r>
              <a:rPr lang="nl-NL" sz="2800" b="1" dirty="0" err="1"/>
              <a:t>STRs</a:t>
            </a:r>
            <a:r>
              <a:rPr lang="nl-NL" sz="2800" b="1" dirty="0" smtClean="0"/>
              <a:t>) </a:t>
            </a:r>
            <a:r>
              <a:rPr lang="nl-NL" sz="2800" b="1" dirty="0" err="1"/>
              <a:t>differ</a:t>
            </a:r>
            <a:r>
              <a:rPr lang="nl-NL" sz="2800" b="1" dirty="0"/>
              <a:t>?</a:t>
            </a:r>
          </a:p>
          <a:p>
            <a:pPr marL="406400" indent="-406400"/>
            <a:endParaRPr lang="nl-NL" sz="2800" dirty="0"/>
          </a:p>
          <a:p>
            <a:pPr marL="514350" indent="-514350">
              <a:buAutoNum type="alphaUcPeriod"/>
            </a:pPr>
            <a:r>
              <a:rPr lang="nl-NL" sz="2800" dirty="0" err="1" smtClean="0"/>
              <a:t>STRs</a:t>
            </a:r>
            <a:r>
              <a:rPr lang="nl-NL" sz="2800" dirty="0" smtClean="0"/>
              <a:t> </a:t>
            </a:r>
            <a:r>
              <a:rPr lang="nl-NL" sz="2800" dirty="0" err="1"/>
              <a:t>occur</a:t>
            </a:r>
            <a:r>
              <a:rPr lang="nl-NL" sz="2800" dirty="0"/>
              <a:t> </a:t>
            </a:r>
            <a:r>
              <a:rPr lang="nl-NL" sz="2800" dirty="0" err="1"/>
              <a:t>within</a:t>
            </a:r>
            <a:r>
              <a:rPr lang="nl-NL" sz="2800" dirty="0"/>
              <a:t> </a:t>
            </a:r>
            <a:r>
              <a:rPr lang="nl-NL" sz="2800" dirty="0" err="1"/>
              <a:t>exons</a:t>
            </a:r>
            <a:r>
              <a:rPr lang="nl-NL" sz="2800" dirty="0"/>
              <a:t>, </a:t>
            </a:r>
            <a:r>
              <a:rPr lang="nl-NL" sz="2800" dirty="0" err="1"/>
              <a:t>transposable</a:t>
            </a:r>
            <a:r>
              <a:rPr lang="nl-NL" sz="2800" dirty="0"/>
              <a:t> </a:t>
            </a:r>
            <a:r>
              <a:rPr lang="nl-NL" sz="2800" dirty="0" err="1"/>
              <a:t>elements</a:t>
            </a:r>
            <a:r>
              <a:rPr lang="nl-NL" sz="2800" dirty="0"/>
              <a:t> </a:t>
            </a:r>
            <a:r>
              <a:rPr lang="nl-NL" sz="2800" dirty="0" err="1"/>
              <a:t>occur</a:t>
            </a:r>
            <a:r>
              <a:rPr lang="nl-NL" sz="2800" dirty="0"/>
              <a:t> </a:t>
            </a:r>
            <a:r>
              <a:rPr lang="nl-NL" sz="2800" dirty="0" err="1"/>
              <a:t>within</a:t>
            </a:r>
            <a:r>
              <a:rPr lang="nl-NL" sz="2800" dirty="0"/>
              <a:t> </a:t>
            </a:r>
            <a:r>
              <a:rPr lang="nl-NL" sz="2800" dirty="0" smtClean="0"/>
              <a:t>introns.</a:t>
            </a:r>
          </a:p>
          <a:p>
            <a:pPr marL="514350" indent="-514350">
              <a:buAutoNum type="alphaUcPeriod"/>
            </a:pPr>
            <a:r>
              <a:rPr lang="nl-NL" sz="2800" dirty="0" err="1" smtClean="0"/>
              <a:t>STRs</a:t>
            </a:r>
            <a:r>
              <a:rPr lang="nl-NL" sz="2800" dirty="0" smtClean="0"/>
              <a:t> </a:t>
            </a:r>
            <a:r>
              <a:rPr lang="nl-NL" sz="2800" dirty="0" err="1"/>
              <a:t>occur</a:t>
            </a:r>
            <a:r>
              <a:rPr lang="nl-NL" sz="2800" dirty="0"/>
              <a:t> </a:t>
            </a:r>
            <a:r>
              <a:rPr lang="nl-NL" sz="2800" dirty="0" err="1"/>
              <a:t>within</a:t>
            </a:r>
            <a:r>
              <a:rPr lang="nl-NL" sz="2800" dirty="0"/>
              <a:t> introns, </a:t>
            </a:r>
            <a:r>
              <a:rPr lang="nl-NL" sz="2800" dirty="0" err="1"/>
              <a:t>transposable</a:t>
            </a:r>
            <a:r>
              <a:rPr lang="nl-NL" sz="2800" dirty="0"/>
              <a:t> </a:t>
            </a:r>
            <a:r>
              <a:rPr lang="nl-NL" sz="2800" dirty="0" err="1"/>
              <a:t>elements</a:t>
            </a:r>
            <a:r>
              <a:rPr lang="nl-NL" sz="2800" dirty="0"/>
              <a:t> </a:t>
            </a:r>
            <a:r>
              <a:rPr lang="nl-NL" sz="2800" dirty="0" err="1"/>
              <a:t>occur</a:t>
            </a:r>
            <a:r>
              <a:rPr lang="nl-NL" sz="2800" dirty="0"/>
              <a:t> </a:t>
            </a:r>
            <a:r>
              <a:rPr lang="nl-NL" sz="2800" dirty="0" err="1"/>
              <a:t>within</a:t>
            </a:r>
            <a:r>
              <a:rPr lang="nl-NL" sz="2800" dirty="0"/>
              <a:t> </a:t>
            </a:r>
            <a:r>
              <a:rPr lang="nl-NL" sz="2800" dirty="0" err="1" smtClean="0"/>
              <a:t>exons</a:t>
            </a:r>
            <a:r>
              <a:rPr lang="nl-NL" sz="2800" dirty="0" smtClean="0"/>
              <a:t>.</a:t>
            </a:r>
          </a:p>
          <a:p>
            <a:pPr marL="514350" indent="-514350">
              <a:buAutoNum type="alphaUcPeriod"/>
            </a:pPr>
            <a:r>
              <a:rPr lang="nl-NL" sz="2800" dirty="0" err="1" smtClean="0"/>
              <a:t>STRs</a:t>
            </a:r>
            <a:r>
              <a:rPr lang="nl-NL" sz="2800" dirty="0" smtClean="0"/>
              <a:t> </a:t>
            </a:r>
            <a:r>
              <a:rPr lang="nl-NL" sz="2800" dirty="0"/>
              <a:t>make up a small part of a </a:t>
            </a:r>
            <a:r>
              <a:rPr lang="nl-NL" sz="2800" dirty="0" err="1"/>
              <a:t>given</a:t>
            </a:r>
            <a:r>
              <a:rPr lang="nl-NL" sz="2800" dirty="0"/>
              <a:t> </a:t>
            </a:r>
            <a:r>
              <a:rPr lang="nl-NL" sz="2800" dirty="0" err="1"/>
              <a:t>genome</a:t>
            </a:r>
            <a:r>
              <a:rPr lang="nl-NL" sz="2800" dirty="0"/>
              <a:t> </a:t>
            </a:r>
            <a:r>
              <a:rPr lang="nl-NL" sz="2800" dirty="0" err="1"/>
              <a:t>while</a:t>
            </a:r>
            <a:r>
              <a:rPr lang="nl-NL" sz="2800" dirty="0"/>
              <a:t> </a:t>
            </a:r>
            <a:r>
              <a:rPr lang="nl-NL" sz="2800" dirty="0" err="1"/>
              <a:t>transposable</a:t>
            </a:r>
            <a:r>
              <a:rPr lang="nl-NL" sz="2800" dirty="0"/>
              <a:t> </a:t>
            </a:r>
            <a:r>
              <a:rPr lang="nl-NL" sz="2800" dirty="0" err="1" smtClean="0"/>
              <a:t>elements</a:t>
            </a:r>
            <a:r>
              <a:rPr lang="nl-NL" sz="2800" dirty="0" smtClean="0"/>
              <a:t> </a:t>
            </a:r>
            <a:r>
              <a:rPr lang="nl-NL" sz="2800" dirty="0" err="1"/>
              <a:t>often</a:t>
            </a:r>
            <a:r>
              <a:rPr lang="nl-NL" sz="2800" dirty="0"/>
              <a:t> make up </a:t>
            </a:r>
            <a:r>
              <a:rPr lang="nl-NL" sz="2800" dirty="0" err="1"/>
              <a:t>larger</a:t>
            </a:r>
            <a:r>
              <a:rPr lang="nl-NL" sz="2800" dirty="0"/>
              <a:t> </a:t>
            </a:r>
            <a:r>
              <a:rPr lang="nl-NL" sz="2800" dirty="0" err="1"/>
              <a:t>parts</a:t>
            </a:r>
            <a:r>
              <a:rPr lang="nl-NL" sz="2800" dirty="0"/>
              <a:t> of a </a:t>
            </a:r>
            <a:r>
              <a:rPr lang="nl-NL" sz="2800" dirty="0" err="1"/>
              <a:t>given</a:t>
            </a:r>
            <a:r>
              <a:rPr lang="nl-NL" sz="2800" dirty="0"/>
              <a:t> </a:t>
            </a:r>
            <a:r>
              <a:rPr lang="nl-NL" sz="2800" dirty="0" err="1"/>
              <a:t>genome</a:t>
            </a:r>
            <a:r>
              <a:rPr lang="nl-NL" sz="2800" dirty="0"/>
              <a:t>. </a:t>
            </a:r>
            <a:endParaRPr lang="nl-NL" sz="2800" dirty="0" smtClean="0"/>
          </a:p>
          <a:p>
            <a:pPr marL="514350" indent="-514350">
              <a:buAutoNum type="alphaUcPeriod"/>
            </a:pPr>
            <a:r>
              <a:rPr lang="nl-NL" sz="2800" dirty="0" smtClean="0"/>
              <a:t>The </a:t>
            </a:r>
            <a:r>
              <a:rPr lang="nl-NL" sz="2800" dirty="0" err="1"/>
              <a:t>repeated</a:t>
            </a:r>
            <a:r>
              <a:rPr lang="nl-NL" sz="2800" dirty="0"/>
              <a:t> unit in </a:t>
            </a:r>
            <a:r>
              <a:rPr lang="nl-NL" sz="2800" dirty="0" err="1"/>
              <a:t>STRs</a:t>
            </a:r>
            <a:r>
              <a:rPr lang="nl-NL" sz="2800" dirty="0"/>
              <a:t> is </a:t>
            </a:r>
            <a:r>
              <a:rPr lang="nl-NL" sz="2800" dirty="0" err="1"/>
              <a:t>much</a:t>
            </a:r>
            <a:r>
              <a:rPr lang="nl-NL" sz="2800" dirty="0"/>
              <a:t> </a:t>
            </a:r>
            <a:r>
              <a:rPr lang="nl-NL" sz="2800" dirty="0" err="1"/>
              <a:t>larger</a:t>
            </a:r>
            <a:r>
              <a:rPr lang="nl-NL" sz="2800" dirty="0"/>
              <a:t> </a:t>
            </a:r>
            <a:r>
              <a:rPr lang="nl-NL" sz="2800" dirty="0" err="1"/>
              <a:t>than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repeated</a:t>
            </a:r>
            <a:r>
              <a:rPr lang="nl-NL" sz="2800" dirty="0"/>
              <a:t> unit of </a:t>
            </a:r>
            <a:r>
              <a:rPr lang="nl-NL" sz="2800" dirty="0" err="1" smtClean="0"/>
              <a:t>transposable</a:t>
            </a:r>
            <a:r>
              <a:rPr lang="nl-NL" sz="2800" dirty="0" smtClean="0"/>
              <a:t> </a:t>
            </a:r>
            <a:r>
              <a:rPr lang="nl-NL" sz="2800" dirty="0" err="1"/>
              <a:t>elements</a:t>
            </a:r>
            <a:r>
              <a:rPr lang="nl-NL" sz="2800" dirty="0"/>
              <a:t>. </a:t>
            </a:r>
          </a:p>
        </p:txBody>
      </p:sp>
      <p:sp>
        <p:nvSpPr>
          <p:cNvPr id="4" name="Rechthoek 3"/>
          <p:cNvSpPr/>
          <p:nvPr/>
        </p:nvSpPr>
        <p:spPr>
          <a:xfrm>
            <a:off x="8011941" y="5947778"/>
            <a:ext cx="543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48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3640" y="449943"/>
            <a:ext cx="7050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600" b="1" dirty="0" smtClean="0">
                <a:solidFill>
                  <a:srgbClr val="FF6600"/>
                </a:solidFill>
              </a:rPr>
              <a:t>Vraag 5:</a:t>
            </a:r>
            <a:endParaRPr lang="en-US" sz="4600" b="1" dirty="0">
              <a:solidFill>
                <a:srgbClr val="FF6600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058E9A6-C091-5B4C-B2EE-E4F46B4D9587}"/>
              </a:ext>
            </a:extLst>
          </p:cNvPr>
          <p:cNvSpPr/>
          <p:nvPr/>
        </p:nvSpPr>
        <p:spPr>
          <a:xfrm>
            <a:off x="453640" y="1486265"/>
            <a:ext cx="83565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b="1" dirty="0" err="1" smtClean="0"/>
              <a:t>Which</a:t>
            </a:r>
            <a:r>
              <a:rPr lang="nl-NL" sz="2800" b="1" dirty="0" smtClean="0"/>
              <a:t> </a:t>
            </a:r>
            <a:r>
              <a:rPr lang="nl-NL" sz="2800" b="1" dirty="0"/>
              <a:t>of </a:t>
            </a:r>
            <a:r>
              <a:rPr lang="nl-NL" sz="2800" b="1" dirty="0" err="1"/>
              <a:t>the</a:t>
            </a:r>
            <a:r>
              <a:rPr lang="nl-NL" sz="2800" b="1" dirty="0"/>
              <a:t> </a:t>
            </a:r>
            <a:r>
              <a:rPr lang="nl-NL" sz="2800" b="1" dirty="0" err="1"/>
              <a:t>following</a:t>
            </a:r>
            <a:r>
              <a:rPr lang="nl-NL" sz="2800" b="1" dirty="0"/>
              <a:t> statements </a:t>
            </a:r>
            <a:r>
              <a:rPr lang="nl-NL" sz="2800" b="1" dirty="0" err="1"/>
              <a:t>correctly</a:t>
            </a:r>
            <a:r>
              <a:rPr lang="nl-NL" sz="2800" b="1" dirty="0"/>
              <a:t> </a:t>
            </a:r>
            <a:r>
              <a:rPr lang="nl-NL" sz="2800" b="1" dirty="0" err="1"/>
              <a:t>describes</a:t>
            </a:r>
            <a:r>
              <a:rPr lang="nl-NL" sz="2800" b="1" dirty="0"/>
              <a:t> a </a:t>
            </a:r>
            <a:r>
              <a:rPr lang="nl-NL" sz="2800" b="1" dirty="0" err="1" smtClean="0"/>
              <a:t>characteristic</a:t>
            </a:r>
            <a:r>
              <a:rPr lang="nl-NL" sz="2800" b="1" dirty="0" smtClean="0"/>
              <a:t> </a:t>
            </a:r>
            <a:r>
              <a:rPr lang="nl-NL" sz="2800" b="1" dirty="0"/>
              <a:t>of a </a:t>
            </a:r>
            <a:r>
              <a:rPr lang="nl-NL" sz="2800" b="1" dirty="0" err="1"/>
              <a:t>multigene</a:t>
            </a:r>
            <a:r>
              <a:rPr lang="nl-NL" sz="2800" b="1" dirty="0"/>
              <a:t> family?</a:t>
            </a:r>
          </a:p>
          <a:p>
            <a:pPr marL="406400" indent="-406400"/>
            <a:endParaRPr lang="nl-NL" sz="2800" dirty="0"/>
          </a:p>
          <a:p>
            <a:pPr marL="406400" indent="-406400"/>
            <a:r>
              <a:rPr lang="nl-NL" sz="2800" dirty="0" smtClean="0"/>
              <a:t>A</a:t>
            </a:r>
            <a:r>
              <a:rPr lang="nl-NL" sz="2800" dirty="0"/>
              <a:t>. Multiple </a:t>
            </a:r>
            <a:r>
              <a:rPr lang="nl-NL" sz="2800" dirty="0" err="1"/>
              <a:t>genes</a:t>
            </a:r>
            <a:r>
              <a:rPr lang="nl-NL" sz="2800" dirty="0"/>
              <a:t> </a:t>
            </a:r>
            <a:r>
              <a:rPr lang="nl-NL" sz="2800" dirty="0" err="1"/>
              <a:t>whose</a:t>
            </a:r>
            <a:r>
              <a:rPr lang="nl-NL" sz="2800" dirty="0"/>
              <a:t> </a:t>
            </a:r>
            <a:r>
              <a:rPr lang="nl-NL" sz="2800" dirty="0" err="1"/>
              <a:t>products</a:t>
            </a:r>
            <a:r>
              <a:rPr lang="nl-NL" sz="2800" dirty="0"/>
              <a:t> must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coordinately</a:t>
            </a:r>
            <a:r>
              <a:rPr lang="nl-NL" sz="2800" dirty="0"/>
              <a:t> </a:t>
            </a:r>
            <a:r>
              <a:rPr lang="nl-NL" sz="2800" dirty="0" err="1"/>
              <a:t>expressed</a:t>
            </a:r>
            <a:r>
              <a:rPr lang="nl-NL" sz="2800" dirty="0"/>
              <a:t>. </a:t>
            </a:r>
          </a:p>
          <a:p>
            <a:pPr marL="406400" indent="-406400"/>
            <a:r>
              <a:rPr lang="nl-NL" sz="2800" dirty="0"/>
              <a:t>B. </a:t>
            </a:r>
            <a:r>
              <a:rPr lang="nl-NL" sz="2800" dirty="0" err="1"/>
              <a:t>Genes</a:t>
            </a:r>
            <a:r>
              <a:rPr lang="nl-NL" sz="2800" dirty="0"/>
              <a:t> </a:t>
            </a:r>
            <a:r>
              <a:rPr lang="nl-NL" sz="2800" dirty="0" err="1"/>
              <a:t>whose</a:t>
            </a:r>
            <a:r>
              <a:rPr lang="nl-NL" sz="2800" dirty="0"/>
              <a:t> </a:t>
            </a:r>
            <a:r>
              <a:rPr lang="nl-NL" sz="2800" dirty="0" err="1"/>
              <a:t>sequences</a:t>
            </a:r>
            <a:r>
              <a:rPr lang="nl-NL" sz="2800" dirty="0"/>
              <a:t> are </a:t>
            </a:r>
            <a:r>
              <a:rPr lang="nl-NL" sz="2800" dirty="0" err="1"/>
              <a:t>very</a:t>
            </a:r>
            <a:r>
              <a:rPr lang="nl-NL" sz="2800" dirty="0"/>
              <a:t> </a:t>
            </a:r>
            <a:r>
              <a:rPr lang="nl-NL" sz="2800" dirty="0" err="1"/>
              <a:t>similar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that</a:t>
            </a:r>
            <a:r>
              <a:rPr lang="nl-NL" sz="2800" dirty="0"/>
              <a:t> </a:t>
            </a:r>
            <a:r>
              <a:rPr lang="nl-NL" sz="2800" dirty="0" err="1"/>
              <a:t>probably</a:t>
            </a:r>
            <a:r>
              <a:rPr lang="nl-NL" sz="2800" dirty="0"/>
              <a:t> </a:t>
            </a:r>
            <a:r>
              <a:rPr lang="nl-NL" sz="2800" dirty="0" err="1"/>
              <a:t>arose</a:t>
            </a:r>
            <a:r>
              <a:rPr lang="nl-NL" sz="2800" dirty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duplication</a:t>
            </a:r>
            <a:r>
              <a:rPr lang="nl-NL" sz="2800" dirty="0" smtClean="0"/>
              <a:t>.</a:t>
            </a:r>
            <a:endParaRPr lang="nl-NL" sz="2800" dirty="0"/>
          </a:p>
          <a:p>
            <a:pPr marL="406400" indent="-406400"/>
            <a:r>
              <a:rPr lang="nl-NL" sz="2800" dirty="0" smtClean="0"/>
              <a:t>C</a:t>
            </a:r>
            <a:r>
              <a:rPr lang="nl-NL" sz="2800" dirty="0"/>
              <a:t>. A gene </a:t>
            </a:r>
            <a:r>
              <a:rPr lang="nl-NL" sz="2800" dirty="0" err="1"/>
              <a:t>whose</a:t>
            </a:r>
            <a:r>
              <a:rPr lang="nl-NL" sz="2800" dirty="0"/>
              <a:t> </a:t>
            </a:r>
            <a:r>
              <a:rPr lang="nl-NL" sz="2800" dirty="0" err="1"/>
              <a:t>exons</a:t>
            </a:r>
            <a:r>
              <a:rPr lang="nl-NL" sz="2800" dirty="0"/>
              <a:t>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spliced</a:t>
            </a:r>
            <a:r>
              <a:rPr lang="nl-NL" sz="2800" dirty="0"/>
              <a:t> in a </a:t>
            </a:r>
            <a:r>
              <a:rPr lang="nl-NL" sz="2800" dirty="0" err="1"/>
              <a:t>number</a:t>
            </a:r>
            <a:r>
              <a:rPr lang="nl-NL" sz="2800" dirty="0"/>
              <a:t> of different </a:t>
            </a:r>
            <a:r>
              <a:rPr lang="nl-NL" sz="2800" dirty="0" err="1" smtClean="0"/>
              <a:t>ways</a:t>
            </a:r>
            <a:r>
              <a:rPr lang="nl-NL" sz="2800" dirty="0" smtClean="0"/>
              <a:t>.</a:t>
            </a:r>
          </a:p>
          <a:p>
            <a:pPr marL="406400" indent="-406400"/>
            <a:r>
              <a:rPr lang="nl-NL" sz="2800" dirty="0" smtClean="0"/>
              <a:t>D</a:t>
            </a:r>
            <a:r>
              <a:rPr lang="nl-NL" sz="2800" dirty="0"/>
              <a:t>. A </a:t>
            </a:r>
            <a:r>
              <a:rPr lang="nl-NL" sz="2800" dirty="0" err="1"/>
              <a:t>highly</a:t>
            </a:r>
            <a:r>
              <a:rPr lang="nl-NL" sz="2800" dirty="0"/>
              <a:t> </a:t>
            </a:r>
            <a:r>
              <a:rPr lang="nl-NL" sz="2800" dirty="0" err="1"/>
              <a:t>conserved</a:t>
            </a:r>
            <a:r>
              <a:rPr lang="nl-NL" sz="2800" dirty="0"/>
              <a:t> gene found in a </a:t>
            </a:r>
            <a:r>
              <a:rPr lang="nl-NL" sz="2800" dirty="0" err="1"/>
              <a:t>number</a:t>
            </a:r>
            <a:r>
              <a:rPr lang="nl-NL" sz="2800" dirty="0"/>
              <a:t> of different species. </a:t>
            </a:r>
          </a:p>
        </p:txBody>
      </p:sp>
      <p:sp>
        <p:nvSpPr>
          <p:cNvPr id="4" name="Rechthoek 3"/>
          <p:cNvSpPr/>
          <p:nvPr/>
        </p:nvSpPr>
        <p:spPr>
          <a:xfrm>
            <a:off x="8011941" y="5947778"/>
            <a:ext cx="543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56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3640" y="449943"/>
            <a:ext cx="7050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600" b="1" dirty="0" smtClean="0">
                <a:solidFill>
                  <a:srgbClr val="FF6600"/>
                </a:solidFill>
              </a:rPr>
              <a:t>Vraag 6:</a:t>
            </a:r>
            <a:endParaRPr lang="en-US" sz="4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12"/>
          <p:cNvSpPr txBox="1">
            <a:spLocks/>
          </p:cNvSpPr>
          <p:nvPr/>
        </p:nvSpPr>
        <p:spPr>
          <a:xfrm>
            <a:off x="849085" y="2921001"/>
            <a:ext cx="6045200" cy="24057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altLang="en-US" dirty="0" smtClean="0"/>
              <a:t>translocations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altLang="en-US" dirty="0" smtClean="0"/>
              <a:t>transposons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altLang="en-US" dirty="0" smtClean="0"/>
              <a:t>deletions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altLang="en-US" dirty="0" smtClean="0"/>
              <a:t>duplications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E17EFF5-B34F-574A-993F-95D0A812C7C4}"/>
              </a:ext>
            </a:extLst>
          </p:cNvPr>
          <p:cNvSpPr/>
          <p:nvPr/>
        </p:nvSpPr>
        <p:spPr>
          <a:xfrm>
            <a:off x="453640" y="1623916"/>
            <a:ext cx="83275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/>
              <a:t>Mistakes </a:t>
            </a:r>
            <a:r>
              <a:rPr lang="en-US" altLang="en-US" sz="2800" b="1" dirty="0"/>
              <a:t>in recombination can produce all of the following except…</a:t>
            </a:r>
            <a:endParaRPr lang="nl-NL" sz="2800" b="1" dirty="0"/>
          </a:p>
        </p:txBody>
      </p:sp>
      <p:sp>
        <p:nvSpPr>
          <p:cNvPr id="5" name="Rechthoek 4"/>
          <p:cNvSpPr/>
          <p:nvPr/>
        </p:nvSpPr>
        <p:spPr>
          <a:xfrm>
            <a:off x="8011941" y="5947778"/>
            <a:ext cx="543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0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3640" y="449943"/>
            <a:ext cx="7050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600" b="1" dirty="0" smtClean="0">
                <a:solidFill>
                  <a:srgbClr val="FF6600"/>
                </a:solidFill>
              </a:rPr>
              <a:t>Vraag 7:</a:t>
            </a:r>
            <a:endParaRPr lang="en-US" sz="4600" b="1" dirty="0">
              <a:solidFill>
                <a:srgbClr val="FF6600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7462803-7B6F-2340-8558-3825757E5B0B}"/>
              </a:ext>
            </a:extLst>
          </p:cNvPr>
          <p:cNvSpPr/>
          <p:nvPr/>
        </p:nvSpPr>
        <p:spPr>
          <a:xfrm>
            <a:off x="453641" y="1470136"/>
            <a:ext cx="85742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/>
              <a:t>If </a:t>
            </a:r>
            <a:r>
              <a:rPr lang="en-US" altLang="en-US" sz="2800" b="1" dirty="0"/>
              <a:t>gene 1 has exons 1A-1B-1C-1D and gene 2 has exons 2A-2B-2C-2D, </a:t>
            </a:r>
            <a:r>
              <a:rPr lang="en-US" altLang="en-US" sz="2800" b="1" dirty="0" smtClean="0"/>
              <a:t>what </a:t>
            </a:r>
            <a:r>
              <a:rPr lang="en-US" altLang="en-US" sz="2800" b="1" dirty="0"/>
              <a:t>process could give rise to a gene with exons 1A-2A-1B-1C-1D?</a:t>
            </a:r>
            <a:br>
              <a:rPr lang="en-US" altLang="en-US" sz="2800" b="1" dirty="0"/>
            </a:br>
            <a:endParaRPr lang="nl-NL" sz="2800" b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E88A547-0AE5-A046-9141-AE107FAB3DD1}"/>
              </a:ext>
            </a:extLst>
          </p:cNvPr>
          <p:cNvSpPr/>
          <p:nvPr/>
        </p:nvSpPr>
        <p:spPr>
          <a:xfrm>
            <a:off x="453640" y="318232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lphaUcPeriod"/>
            </a:pPr>
            <a:r>
              <a:rPr lang="en-US" altLang="en-US" sz="2800" dirty="0"/>
              <a:t>exon deletion</a:t>
            </a:r>
          </a:p>
          <a:p>
            <a:pPr marL="342900" indent="-342900">
              <a:buAutoNum type="alphaUcPeriod"/>
            </a:pPr>
            <a:r>
              <a:rPr lang="en-US" altLang="en-US" sz="2800" dirty="0"/>
              <a:t>exon duplication</a:t>
            </a:r>
          </a:p>
          <a:p>
            <a:pPr marL="342900" indent="-342900">
              <a:buAutoNum type="alphaUcPeriod"/>
            </a:pPr>
            <a:r>
              <a:rPr lang="en-US" altLang="en-US" sz="2800" dirty="0"/>
              <a:t>exon shuffling</a:t>
            </a:r>
          </a:p>
          <a:p>
            <a:pPr marL="342900" indent="-342900">
              <a:buAutoNum type="alphaUcPeriod"/>
            </a:pPr>
            <a:r>
              <a:rPr lang="en-US" altLang="en-US" sz="2800" dirty="0"/>
              <a:t>exon inversion</a:t>
            </a:r>
          </a:p>
        </p:txBody>
      </p:sp>
      <p:sp>
        <p:nvSpPr>
          <p:cNvPr id="5" name="Rechthoek 4"/>
          <p:cNvSpPr/>
          <p:nvPr/>
        </p:nvSpPr>
        <p:spPr>
          <a:xfrm>
            <a:off x="8011941" y="5947778"/>
            <a:ext cx="543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/>
              <a:t>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2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07818" y="384244"/>
            <a:ext cx="359525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/>
            <a:r>
              <a:rPr lang="nl-NL" sz="1400" b="1" dirty="0"/>
              <a:t>Horizontaal</a:t>
            </a:r>
          </a:p>
          <a:p>
            <a:pPr marL="179388" indent="-179388"/>
            <a:r>
              <a:rPr lang="nl-NL" sz="1400" dirty="0"/>
              <a:t>4. Een verandering in chromosoomstructuur, waarbij een stuk chromosoom is omgedraaid</a:t>
            </a:r>
          </a:p>
          <a:p>
            <a:pPr marL="179388" indent="-179388"/>
            <a:r>
              <a:rPr lang="nl-NL" sz="1400" dirty="0"/>
              <a:t>5. Het </a:t>
            </a:r>
            <a:r>
              <a:rPr lang="nl-NL" sz="1400" dirty="0" err="1"/>
              <a:t>sequencen</a:t>
            </a:r>
            <a:r>
              <a:rPr lang="nl-NL" sz="1400" dirty="0"/>
              <a:t> van het DNA van een groep verschillende organismen uit 1 omgeving</a:t>
            </a:r>
          </a:p>
          <a:p>
            <a:pPr marL="179388" indent="-179388"/>
            <a:r>
              <a:rPr lang="nl-NL" sz="1400" dirty="0"/>
              <a:t>7. In </a:t>
            </a:r>
            <a:r>
              <a:rPr lang="nl-NL" sz="1400" dirty="0" err="1"/>
              <a:t>ncDNA</a:t>
            </a:r>
            <a:r>
              <a:rPr lang="nl-NL" sz="1400" dirty="0"/>
              <a:t> staan </a:t>
            </a:r>
            <a:r>
              <a:rPr lang="nl-NL" sz="1400" dirty="0" err="1"/>
              <a:t>nc</a:t>
            </a:r>
            <a:r>
              <a:rPr lang="nl-NL" sz="1400" dirty="0"/>
              <a:t> voor ….?</a:t>
            </a:r>
          </a:p>
          <a:p>
            <a:pPr marL="179388" indent="-179388"/>
            <a:r>
              <a:rPr lang="nl-NL" sz="1400" dirty="0"/>
              <a:t>9. De </a:t>
            </a:r>
            <a:r>
              <a:rPr lang="nl-NL" sz="1400" dirty="0" err="1"/>
              <a:t>sequencing</a:t>
            </a:r>
            <a:r>
              <a:rPr lang="nl-NL" sz="1400" dirty="0"/>
              <a:t> strategie die </a:t>
            </a:r>
            <a:r>
              <a:rPr lang="nl-NL" sz="1400" dirty="0" err="1"/>
              <a:t>Craig</a:t>
            </a:r>
            <a:r>
              <a:rPr lang="nl-NL" sz="1400" dirty="0"/>
              <a:t> Venter gebruikte om het humane genoom te </a:t>
            </a:r>
            <a:r>
              <a:rPr lang="nl-NL" sz="1400" dirty="0" err="1"/>
              <a:t>sequencen</a:t>
            </a:r>
            <a:endParaRPr lang="nl-NL" sz="1400" dirty="0"/>
          </a:p>
          <a:p>
            <a:pPr marL="179388" indent="-179388"/>
            <a:endParaRPr lang="nl-NL" sz="1400" dirty="0" smtClean="0"/>
          </a:p>
          <a:p>
            <a:pPr marL="179388" indent="-179388"/>
            <a:endParaRPr lang="nl-NL" sz="1400" dirty="0"/>
          </a:p>
          <a:p>
            <a:pPr marL="179388" indent="-179388"/>
            <a:r>
              <a:rPr lang="nl-NL" sz="1400" b="1" dirty="0" smtClean="0"/>
              <a:t>Verticaal</a:t>
            </a:r>
            <a:endParaRPr lang="nl-NL" sz="1400" b="1" dirty="0"/>
          </a:p>
          <a:p>
            <a:pPr marL="179388" indent="-179388"/>
            <a:r>
              <a:rPr lang="nl-NL" sz="1400" dirty="0"/>
              <a:t>1. Genetisch materiaal dat zichzelf kan verplaatsen</a:t>
            </a:r>
          </a:p>
          <a:p>
            <a:pPr marL="179388" indent="-179388"/>
            <a:r>
              <a:rPr lang="nl-NL" sz="1400" dirty="0"/>
              <a:t>2. Een fout tijdens de meiose waarbij chromosomen niet evenredig worden verdeeld</a:t>
            </a:r>
          </a:p>
          <a:p>
            <a:pPr marL="179388" indent="-179388"/>
            <a:r>
              <a:rPr lang="nl-NL" sz="1400" dirty="0"/>
              <a:t>3. Identieke of bijna identieke genen vaak tot dezelfde ….. familie</a:t>
            </a:r>
          </a:p>
          <a:p>
            <a:pPr marL="179388" indent="-179388"/>
            <a:r>
              <a:rPr lang="nl-NL" sz="1400" dirty="0"/>
              <a:t>6. Hoeveel genen er in een bepaalde hoeveelheid </a:t>
            </a:r>
            <a:r>
              <a:rPr lang="nl-NL" sz="1400" dirty="0" err="1"/>
              <a:t>nucleotides</a:t>
            </a:r>
            <a:r>
              <a:rPr lang="nl-NL" sz="1400" dirty="0"/>
              <a:t> zitten</a:t>
            </a:r>
          </a:p>
          <a:p>
            <a:pPr marL="179388" indent="-179388"/>
            <a:r>
              <a:rPr lang="nl-NL" sz="1400" dirty="0"/>
              <a:t>8. Het online Amerikaanse platform waar je o.a. </a:t>
            </a:r>
            <a:r>
              <a:rPr lang="nl-NL" sz="1400" dirty="0" err="1"/>
              <a:t>sequence</a:t>
            </a:r>
            <a:r>
              <a:rPr lang="nl-NL" sz="1400" dirty="0"/>
              <a:t>-data en BLAST tools kunt </a:t>
            </a:r>
            <a:r>
              <a:rPr lang="nl-NL" sz="1400" dirty="0" smtClean="0"/>
              <a:t>vinden</a:t>
            </a:r>
          </a:p>
          <a:p>
            <a:pPr marL="179388" indent="-179388"/>
            <a:endParaRPr lang="nl-NL" sz="1400" dirty="0"/>
          </a:p>
        </p:txBody>
      </p:sp>
      <p:sp>
        <p:nvSpPr>
          <p:cNvPr id="4" name="Tekstvak 3"/>
          <p:cNvSpPr txBox="1"/>
          <p:nvPr/>
        </p:nvSpPr>
        <p:spPr>
          <a:xfrm>
            <a:off x="4986796" y="86719"/>
            <a:ext cx="399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2"/>
                </a:solidFill>
              </a:rPr>
              <a:t>Puzzel – Hoofdstuk 20 </a:t>
            </a:r>
          </a:p>
        </p:txBody>
      </p:sp>
      <p:sp>
        <p:nvSpPr>
          <p:cNvPr id="5" name="Rechthoek 4"/>
          <p:cNvSpPr/>
          <p:nvPr/>
        </p:nvSpPr>
        <p:spPr>
          <a:xfrm>
            <a:off x="5415880" y="6584845"/>
            <a:ext cx="32709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000" dirty="0"/>
              <a:t>https://</a:t>
            </a:r>
            <a:r>
              <a:rPr lang="nl-NL" sz="1000" dirty="0" smtClean="0"/>
              <a:t>www.woordzoekers.org/kruiswoordpuzzel-maken</a:t>
            </a:r>
            <a:endParaRPr lang="nl-NL" sz="1000" dirty="0"/>
          </a:p>
        </p:txBody>
      </p:sp>
      <p:grpSp>
        <p:nvGrpSpPr>
          <p:cNvPr id="18" name="Groep 17"/>
          <p:cNvGrpSpPr/>
          <p:nvPr/>
        </p:nvGrpSpPr>
        <p:grpSpPr>
          <a:xfrm>
            <a:off x="3642814" y="602672"/>
            <a:ext cx="5450960" cy="5411932"/>
            <a:chOff x="3559690" y="817418"/>
            <a:chExt cx="5450960" cy="5411932"/>
          </a:xfrm>
        </p:grpSpPr>
        <p:pic>
          <p:nvPicPr>
            <p:cNvPr id="3" name="Afbeelding 2"/>
            <p:cNvPicPr>
              <a:picLocks noChangeAspect="1"/>
            </p:cNvPicPr>
            <p:nvPr/>
          </p:nvPicPr>
          <p:blipFill rotWithShape="1">
            <a:blip r:embed="rId2"/>
            <a:srcRect l="64010" t="11481" r="14167" b="11481"/>
            <a:stretch/>
          </p:blipFill>
          <p:spPr>
            <a:xfrm>
              <a:off x="3559690" y="817418"/>
              <a:ext cx="5450960" cy="5411932"/>
            </a:xfrm>
            <a:prstGeom prst="rect">
              <a:avLst/>
            </a:prstGeom>
          </p:spPr>
        </p:pic>
        <p:sp>
          <p:nvSpPr>
            <p:cNvPr id="6" name="Tekstvak 5"/>
            <p:cNvSpPr txBox="1"/>
            <p:nvPr/>
          </p:nvSpPr>
          <p:spPr>
            <a:xfrm>
              <a:off x="4004078" y="2587467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a)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7215620" y="1719264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b)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5769145" y="2587467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c)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285072" y="2292817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d)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6929871" y="3175724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e)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8097086" y="4638174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g)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5489436" y="4350589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f)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4871169" y="5229892"/>
              <a:ext cx="38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000" b="1" dirty="0" smtClean="0">
                  <a:solidFill>
                    <a:srgbClr val="FF0000"/>
                  </a:solidFill>
                </a:rPr>
                <a:t>h)</a:t>
              </a:r>
              <a:endParaRPr lang="nl-NL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chthoek 27"/>
          <p:cNvSpPr/>
          <p:nvPr/>
        </p:nvSpPr>
        <p:spPr>
          <a:xfrm>
            <a:off x="348900" y="6120369"/>
            <a:ext cx="5364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Vul de letters in de vakjes a) t/m h) in, welk woord krijg je dan</a:t>
            </a:r>
            <a:r>
              <a:rPr lang="nl-NL" sz="1400" dirty="0" smtClean="0"/>
              <a:t>?</a:t>
            </a:r>
          </a:p>
          <a:p>
            <a:r>
              <a:rPr lang="nl-NL" sz="1400" dirty="0" smtClean="0"/>
              <a:t>Stuur je antwoord in een privé-chat naar de moderator (naar mij dus)</a:t>
            </a:r>
            <a:endParaRPr lang="nl-NL" sz="1400" dirty="0"/>
          </a:p>
        </p:txBody>
      </p:sp>
      <p:grpSp>
        <p:nvGrpSpPr>
          <p:cNvPr id="30" name="Groep 29"/>
          <p:cNvGrpSpPr/>
          <p:nvPr/>
        </p:nvGrpSpPr>
        <p:grpSpPr>
          <a:xfrm>
            <a:off x="5683814" y="5956033"/>
            <a:ext cx="2793436" cy="547529"/>
            <a:chOff x="5683814" y="5956033"/>
            <a:chExt cx="2793436" cy="547529"/>
          </a:xfrm>
        </p:grpSpPr>
        <p:grpSp>
          <p:nvGrpSpPr>
            <p:cNvPr id="27" name="Groep 26"/>
            <p:cNvGrpSpPr/>
            <p:nvPr/>
          </p:nvGrpSpPr>
          <p:grpSpPr>
            <a:xfrm>
              <a:off x="5683814" y="6211888"/>
              <a:ext cx="2686896" cy="291674"/>
              <a:chOff x="4277702" y="6143762"/>
              <a:chExt cx="2686896" cy="291674"/>
            </a:xfrm>
          </p:grpSpPr>
          <p:sp>
            <p:nvSpPr>
              <p:cNvPr id="19" name="Rechthoek 18"/>
              <p:cNvSpPr/>
              <p:nvPr/>
            </p:nvSpPr>
            <p:spPr>
              <a:xfrm>
                <a:off x="4277702" y="6144491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/>
              <p:cNvSpPr/>
              <p:nvPr/>
            </p:nvSpPr>
            <p:spPr>
              <a:xfrm>
                <a:off x="4613564" y="6144379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hthoek 20"/>
              <p:cNvSpPr/>
              <p:nvPr/>
            </p:nvSpPr>
            <p:spPr>
              <a:xfrm>
                <a:off x="4949426" y="6143943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hthoek 21"/>
              <p:cNvSpPr/>
              <p:nvPr/>
            </p:nvSpPr>
            <p:spPr>
              <a:xfrm>
                <a:off x="5285288" y="6143831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hthoek 22"/>
              <p:cNvSpPr/>
              <p:nvPr/>
            </p:nvSpPr>
            <p:spPr>
              <a:xfrm>
                <a:off x="5621150" y="6144422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hthoek 23"/>
              <p:cNvSpPr/>
              <p:nvPr/>
            </p:nvSpPr>
            <p:spPr>
              <a:xfrm>
                <a:off x="5957012" y="6144310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hthoek 24"/>
              <p:cNvSpPr/>
              <p:nvPr/>
            </p:nvSpPr>
            <p:spPr>
              <a:xfrm>
                <a:off x="6292874" y="6143874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hthoek 25"/>
              <p:cNvSpPr/>
              <p:nvPr/>
            </p:nvSpPr>
            <p:spPr>
              <a:xfrm>
                <a:off x="6628736" y="6143762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9" name="Rechthoek 28"/>
            <p:cNvSpPr/>
            <p:nvPr/>
          </p:nvSpPr>
          <p:spPr>
            <a:xfrm>
              <a:off x="5713850" y="5956033"/>
              <a:ext cx="27634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1200" dirty="0" smtClean="0"/>
                <a:t>a)      b)       c)      d)      e)      f)       g)      h)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5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352425" y="1766346"/>
            <a:ext cx="8343900" cy="3491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0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5350" indent="-895350">
              <a:defRPr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§ 20.3 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Genomen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variëren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grootte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aantal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genen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gen-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dichtheid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895350" indent="-895350"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§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20.4 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Meercellige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eukaryoten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hebben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veel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niet-coderend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DNA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vele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multigene families</a:t>
            </a:r>
          </a:p>
          <a:p>
            <a:pPr marL="895350" indent="-895350">
              <a:defRPr/>
            </a:pPr>
            <a:r>
              <a:rPr lang="en-US" sz="2400" dirty="0">
                <a:solidFill>
                  <a:schemeClr val="tx1"/>
                </a:solidFill>
              </a:rPr>
              <a:t>§ </a:t>
            </a:r>
            <a:r>
              <a:rPr lang="en-US" sz="2400" dirty="0" smtClean="0">
                <a:solidFill>
                  <a:schemeClr val="tx1"/>
                </a:solidFill>
              </a:rPr>
              <a:t>20.5 	</a:t>
            </a:r>
            <a:r>
              <a:rPr lang="en-US" sz="2400" dirty="0" err="1" smtClean="0">
                <a:solidFill>
                  <a:schemeClr val="tx1"/>
                </a:solidFill>
              </a:rPr>
              <a:t>Duplicatie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herschikking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mutaties</a:t>
            </a:r>
            <a:r>
              <a:rPr lang="en-US" sz="2400" dirty="0" smtClean="0">
                <a:solidFill>
                  <a:schemeClr val="tx1"/>
                </a:solidFill>
              </a:rPr>
              <a:t> van DNA </a:t>
            </a:r>
            <a:r>
              <a:rPr lang="en-US" sz="2400" dirty="0" err="1" smtClean="0">
                <a:solidFill>
                  <a:schemeClr val="tx1"/>
                </a:solidFill>
              </a:rPr>
              <a:t>dragen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genoom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evolutie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95350" indent="-895350"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§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20.6	(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hoort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niet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bij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stof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  Het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vergelijken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van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genoom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sequenties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geeft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inzicht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evolutie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ontwikkeling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52425" y="279402"/>
            <a:ext cx="7886700" cy="1082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Wat </a:t>
            </a:r>
            <a:r>
              <a:rPr lang="en-US" sz="4000" b="1" dirty="0" err="1" smtClean="0">
                <a:solidFill>
                  <a:srgbClr val="FF6600"/>
                </a:solidFill>
                <a:latin typeface="+mn-lt"/>
              </a:rPr>
              <a:t>hebben</a:t>
            </a:r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 we </a:t>
            </a:r>
            <a:r>
              <a:rPr lang="en-US" sz="4000" b="1" dirty="0" err="1" smtClean="0">
                <a:solidFill>
                  <a:srgbClr val="FF6600"/>
                </a:solidFill>
                <a:latin typeface="+mn-lt"/>
              </a:rPr>
              <a:t>geleerd</a:t>
            </a:r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 van al die </a:t>
            </a:r>
            <a:r>
              <a:rPr lang="en-US" sz="4000" b="1" dirty="0" err="1" smtClean="0">
                <a:solidFill>
                  <a:srgbClr val="FF6600"/>
                </a:solidFill>
                <a:latin typeface="+mn-lt"/>
              </a:rPr>
              <a:t>genoom</a:t>
            </a:r>
            <a:r>
              <a:rPr lang="en-US" sz="4000" b="1" dirty="0" smtClean="0">
                <a:solidFill>
                  <a:srgbClr val="FF6600"/>
                </a:solidFill>
                <a:latin typeface="+mn-lt"/>
              </a:rPr>
              <a:t> studies?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7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63906" t="15001" r="14115" b="7963"/>
          <a:stretch/>
        </p:blipFill>
        <p:spPr>
          <a:xfrm>
            <a:off x="2637764" y="232821"/>
            <a:ext cx="6450773" cy="6359056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103910" y="127163"/>
            <a:ext cx="455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2"/>
                </a:solidFill>
              </a:rPr>
              <a:t>Puzzel – Hoofdstuk 20 Oplossing</a:t>
            </a:r>
            <a:endParaRPr lang="nl-NL" sz="2400" b="1" dirty="0">
              <a:solidFill>
                <a:schemeClr val="accent2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03910" y="941324"/>
            <a:ext cx="2743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/>
            <a:r>
              <a:rPr lang="nl-NL" sz="1200" b="1" dirty="0"/>
              <a:t>Horizontaal</a:t>
            </a:r>
          </a:p>
          <a:p>
            <a:pPr marL="179388" indent="-179388"/>
            <a:r>
              <a:rPr lang="nl-NL" sz="1200" dirty="0"/>
              <a:t>4. Een verandering in chromosoomstructuur, waarbij een stuk chromosoom is omgedraaid</a:t>
            </a:r>
          </a:p>
          <a:p>
            <a:pPr marL="179388" indent="-179388"/>
            <a:r>
              <a:rPr lang="nl-NL" sz="1200" dirty="0"/>
              <a:t>5. Het </a:t>
            </a:r>
            <a:r>
              <a:rPr lang="nl-NL" sz="1200" dirty="0" err="1"/>
              <a:t>sequencen</a:t>
            </a:r>
            <a:r>
              <a:rPr lang="nl-NL" sz="1200" dirty="0"/>
              <a:t> van het DNA van een groep verschillende organismen uit 1 omgeving</a:t>
            </a:r>
          </a:p>
          <a:p>
            <a:pPr marL="179388" indent="-179388"/>
            <a:r>
              <a:rPr lang="nl-NL" sz="1200" dirty="0"/>
              <a:t>7. In </a:t>
            </a:r>
            <a:r>
              <a:rPr lang="nl-NL" sz="1200" dirty="0" err="1"/>
              <a:t>ncDNA</a:t>
            </a:r>
            <a:r>
              <a:rPr lang="nl-NL" sz="1200" dirty="0"/>
              <a:t> staan </a:t>
            </a:r>
            <a:r>
              <a:rPr lang="nl-NL" sz="1200" dirty="0" err="1"/>
              <a:t>nc</a:t>
            </a:r>
            <a:r>
              <a:rPr lang="nl-NL" sz="1200" dirty="0"/>
              <a:t> voor ….?</a:t>
            </a:r>
          </a:p>
          <a:p>
            <a:pPr marL="179388" indent="-179388"/>
            <a:r>
              <a:rPr lang="nl-NL" sz="1200" dirty="0"/>
              <a:t>9. De </a:t>
            </a:r>
            <a:r>
              <a:rPr lang="nl-NL" sz="1200" dirty="0" err="1"/>
              <a:t>sequencing</a:t>
            </a:r>
            <a:r>
              <a:rPr lang="nl-NL" sz="1200" dirty="0"/>
              <a:t> strategie die </a:t>
            </a:r>
            <a:r>
              <a:rPr lang="nl-NL" sz="1200" dirty="0" err="1"/>
              <a:t>Craig</a:t>
            </a:r>
            <a:r>
              <a:rPr lang="nl-NL" sz="1200" dirty="0"/>
              <a:t> Venter gebruikte om het humane genoom te </a:t>
            </a:r>
            <a:r>
              <a:rPr lang="nl-NL" sz="1200" dirty="0" err="1"/>
              <a:t>sequencen</a:t>
            </a:r>
            <a:endParaRPr lang="nl-NL" sz="1200" dirty="0"/>
          </a:p>
          <a:p>
            <a:pPr marL="179388" indent="-179388"/>
            <a:endParaRPr lang="nl-NL" sz="1200" dirty="0" smtClean="0"/>
          </a:p>
          <a:p>
            <a:pPr marL="179388" indent="-179388"/>
            <a:endParaRPr lang="nl-NL" sz="1200" dirty="0"/>
          </a:p>
          <a:p>
            <a:pPr marL="179388" indent="-179388"/>
            <a:endParaRPr lang="nl-NL" sz="1200" b="1" dirty="0" smtClean="0"/>
          </a:p>
          <a:p>
            <a:pPr marL="179388" indent="-179388"/>
            <a:endParaRPr lang="nl-NL" sz="1200" b="1" dirty="0"/>
          </a:p>
          <a:p>
            <a:pPr marL="179388" indent="-179388"/>
            <a:endParaRPr lang="nl-NL" sz="1200" b="1" dirty="0" smtClean="0"/>
          </a:p>
          <a:p>
            <a:pPr marL="179388" indent="-179388"/>
            <a:r>
              <a:rPr lang="nl-NL" sz="1200" b="1" dirty="0" smtClean="0"/>
              <a:t>Verticaal</a:t>
            </a:r>
            <a:endParaRPr lang="nl-NL" sz="1200" b="1" dirty="0"/>
          </a:p>
          <a:p>
            <a:pPr marL="179388" indent="-179388"/>
            <a:r>
              <a:rPr lang="nl-NL" sz="1200" dirty="0"/>
              <a:t>1. Genetisch materiaal dat zichzelf kan verplaatsen</a:t>
            </a:r>
          </a:p>
          <a:p>
            <a:pPr marL="179388" indent="-179388"/>
            <a:r>
              <a:rPr lang="nl-NL" sz="1200" dirty="0"/>
              <a:t>2. Een fout tijdens de meiose waarbij chromosomen niet evenredig worden verdeeld</a:t>
            </a:r>
          </a:p>
          <a:p>
            <a:pPr marL="179388" indent="-179388"/>
            <a:r>
              <a:rPr lang="nl-NL" sz="1200" dirty="0"/>
              <a:t>3. Identieke of bijna identieke genen vaak tot dezelfde ….. familie</a:t>
            </a:r>
          </a:p>
          <a:p>
            <a:pPr marL="179388" indent="-179388"/>
            <a:r>
              <a:rPr lang="nl-NL" sz="1200" dirty="0"/>
              <a:t>6. Hoeveel genen er in een bepaalde hoeveelheid </a:t>
            </a:r>
            <a:r>
              <a:rPr lang="nl-NL" sz="1200" dirty="0" err="1"/>
              <a:t>nucleotides</a:t>
            </a:r>
            <a:r>
              <a:rPr lang="nl-NL" sz="1200" dirty="0"/>
              <a:t> zitten</a:t>
            </a:r>
          </a:p>
          <a:p>
            <a:pPr marL="179388" indent="-179388"/>
            <a:r>
              <a:rPr lang="nl-NL" sz="1200" dirty="0"/>
              <a:t>8. Het online Amerikaanse platform waar je o.a. </a:t>
            </a:r>
            <a:r>
              <a:rPr lang="nl-NL" sz="1200" dirty="0" err="1"/>
              <a:t>sequence</a:t>
            </a:r>
            <a:r>
              <a:rPr lang="nl-NL" sz="1200" dirty="0"/>
              <a:t>-data en BLAST tools kunt vinden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5695950" y="6201881"/>
            <a:ext cx="2800351" cy="307777"/>
            <a:chOff x="5683814" y="6211888"/>
            <a:chExt cx="2812570" cy="297569"/>
          </a:xfrm>
        </p:grpSpPr>
        <p:grpSp>
          <p:nvGrpSpPr>
            <p:cNvPr id="6" name="Groep 5"/>
            <p:cNvGrpSpPr/>
            <p:nvPr/>
          </p:nvGrpSpPr>
          <p:grpSpPr>
            <a:xfrm>
              <a:off x="5683814" y="6211888"/>
              <a:ext cx="2686896" cy="291674"/>
              <a:chOff x="4277702" y="6143762"/>
              <a:chExt cx="2686896" cy="291674"/>
            </a:xfrm>
          </p:grpSpPr>
          <p:sp>
            <p:nvSpPr>
              <p:cNvPr id="8" name="Rechthoek 7"/>
              <p:cNvSpPr/>
              <p:nvPr/>
            </p:nvSpPr>
            <p:spPr>
              <a:xfrm>
                <a:off x="4277702" y="6144491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4613564" y="6144379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4949426" y="6143943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5285288" y="6143831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hthoek 11"/>
              <p:cNvSpPr/>
              <p:nvPr/>
            </p:nvSpPr>
            <p:spPr>
              <a:xfrm>
                <a:off x="5621150" y="6144422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hthoek 12"/>
              <p:cNvSpPr/>
              <p:nvPr/>
            </p:nvSpPr>
            <p:spPr>
              <a:xfrm>
                <a:off x="5957012" y="6144310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Rechthoek 13"/>
              <p:cNvSpPr/>
              <p:nvPr/>
            </p:nvSpPr>
            <p:spPr>
              <a:xfrm>
                <a:off x="6292874" y="6143874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Rechthoek 14"/>
              <p:cNvSpPr/>
              <p:nvPr/>
            </p:nvSpPr>
            <p:spPr>
              <a:xfrm>
                <a:off x="6628736" y="6143762"/>
                <a:ext cx="335862" cy="290945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" name="Rechthoek 6"/>
            <p:cNvSpPr/>
            <p:nvPr/>
          </p:nvSpPr>
          <p:spPr>
            <a:xfrm>
              <a:off x="5732984" y="6211888"/>
              <a:ext cx="2763400" cy="29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1400" dirty="0" smtClean="0"/>
                <a:t>E      v      o      l       u       t       i       e</a:t>
              </a:r>
              <a:endParaRPr lang="nl-NL" sz="1400" dirty="0"/>
            </a:p>
          </p:txBody>
        </p:sp>
      </p:grpSp>
      <p:sp>
        <p:nvSpPr>
          <p:cNvPr id="16" name="Tekstvak 15"/>
          <p:cNvSpPr txBox="1"/>
          <p:nvPr/>
        </p:nvSpPr>
        <p:spPr>
          <a:xfrm>
            <a:off x="5609151" y="5825769"/>
            <a:ext cx="234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Oplossing: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84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57187" y="276910"/>
            <a:ext cx="8415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FF6600"/>
                </a:solidFill>
              </a:rPr>
              <a:t>§20.5 </a:t>
            </a:r>
            <a:r>
              <a:rPr lang="en-US" sz="3600" b="1" dirty="0" err="1" smtClean="0">
                <a:solidFill>
                  <a:srgbClr val="FF6600"/>
                </a:solidFill>
              </a:rPr>
              <a:t>Duplicatie</a:t>
            </a:r>
            <a:r>
              <a:rPr lang="en-US" sz="3600" b="1" dirty="0">
                <a:solidFill>
                  <a:srgbClr val="FF6600"/>
                </a:solidFill>
              </a:rPr>
              <a:t>, </a:t>
            </a:r>
            <a:r>
              <a:rPr lang="en-US" sz="3600" b="1" dirty="0" err="1">
                <a:solidFill>
                  <a:srgbClr val="FF6600"/>
                </a:solidFill>
              </a:rPr>
              <a:t>herschikking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en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mutaties</a:t>
            </a:r>
            <a:r>
              <a:rPr lang="en-US" sz="3600" b="1" dirty="0">
                <a:solidFill>
                  <a:srgbClr val="FF6600"/>
                </a:solidFill>
              </a:rPr>
              <a:t> van DNA </a:t>
            </a:r>
            <a:r>
              <a:rPr lang="en-US" sz="3600" b="1" dirty="0" err="1">
                <a:solidFill>
                  <a:srgbClr val="FF6600"/>
                </a:solidFill>
              </a:rPr>
              <a:t>dragen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bij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aan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genoom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3600" b="1" dirty="0" err="1">
                <a:solidFill>
                  <a:srgbClr val="FF6600"/>
                </a:solidFill>
              </a:rPr>
              <a:t>evolutie</a:t>
            </a: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57187" y="1771650"/>
            <a:ext cx="82867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smtClean="0"/>
              <a:t>Vroege levensvormen hadden een minimum aantal genen </a:t>
            </a:r>
            <a:r>
              <a:rPr lang="nl-NL" sz="2200" dirty="0" smtClean="0">
                <a:sym typeface="Wingdings" panose="05000000000000000000" pitchFamily="2" charset="2"/>
              </a:rPr>
              <a:t> extra kopieën van (delen van het) genoom  creëert diversiteit  evolutie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u="sng" dirty="0" smtClean="0"/>
              <a:t>Voorbeelden</a:t>
            </a:r>
            <a:r>
              <a:rPr lang="nl-NL" sz="2200" dirty="0" smtClean="0"/>
              <a:t> (in de slides hierna uitgelegd):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/>
              <a:t>Duplicatie van complete chromosomen </a:t>
            </a:r>
            <a:r>
              <a:rPr lang="nl-NL" sz="2200" dirty="0" smtClean="0">
                <a:sym typeface="Wingdings" panose="05000000000000000000" pitchFamily="2" charset="2"/>
              </a:rPr>
              <a:t> </a:t>
            </a:r>
            <a:r>
              <a:rPr lang="nl-NL" sz="2200" dirty="0" err="1" smtClean="0">
                <a:sym typeface="Wingdings" panose="05000000000000000000" pitchFamily="2" charset="2"/>
              </a:rPr>
              <a:t>polyploïditeit</a:t>
            </a:r>
            <a:endParaRPr lang="nl-NL" sz="22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Verandering van chromosoom structuur, chromosoom herschikking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Duplicatie en mutaties van DNA gebieden ter grootte van genen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Herindelen delen van genen (</a:t>
            </a:r>
            <a:r>
              <a:rPr lang="nl-NL" sz="2200" dirty="0" err="1" smtClean="0">
                <a:sym typeface="Wingdings" panose="05000000000000000000" pitchFamily="2" charset="2"/>
              </a:rPr>
              <a:t>exon</a:t>
            </a:r>
            <a:r>
              <a:rPr lang="nl-NL" sz="220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smtClean="0">
                <a:sym typeface="Wingdings" panose="05000000000000000000" pitchFamily="2" charset="2"/>
              </a:rPr>
              <a:t>Hoe </a:t>
            </a:r>
            <a:r>
              <a:rPr lang="nl-NL" sz="2200" dirty="0" err="1">
                <a:sym typeface="Wingdings" panose="05000000000000000000" pitchFamily="2" charset="2"/>
              </a:rPr>
              <a:t>t</a:t>
            </a:r>
            <a:r>
              <a:rPr lang="nl-NL" sz="2200" dirty="0" err="1" smtClean="0">
                <a:sym typeface="Wingdings" panose="05000000000000000000" pitchFamily="2" charset="2"/>
              </a:rPr>
              <a:t>ransposons</a:t>
            </a:r>
            <a:r>
              <a:rPr lang="nl-NL" sz="2200" dirty="0" smtClean="0">
                <a:sym typeface="Wingdings" panose="05000000000000000000" pitchFamily="2" charset="2"/>
              </a:rPr>
              <a:t> bijdragen aan genoom evolutie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00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fbeeldingsresultaat voor c. elegans"/>
          <p:cNvSpPr>
            <a:spLocks noChangeAspect="1" noChangeArrowheads="1"/>
          </p:cNvSpPr>
          <p:nvPr/>
        </p:nvSpPr>
        <p:spPr bwMode="auto">
          <a:xfrm>
            <a:off x="117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 descr="D:\Books\Biology_Campbell\Biology_Campbell_Figures\13_unlabeled_images\13_08_Meiosis-U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6" b="5172"/>
          <a:stretch/>
        </p:blipFill>
        <p:spPr bwMode="auto">
          <a:xfrm>
            <a:off x="322238" y="2398839"/>
            <a:ext cx="8547100" cy="27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Books\Biology_Campbell\Biology_Campbell_Figures\13_labeled_images\13_08_Meiosis-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16"/>
          <a:stretch/>
        </p:blipFill>
        <p:spPr bwMode="auto">
          <a:xfrm>
            <a:off x="137654" y="1429088"/>
            <a:ext cx="8547100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986365" y="4055023"/>
            <a:ext cx="0" cy="90448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2051720" y="5423175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altLang="nl-NL" sz="2400" b="1" dirty="0" smtClean="0"/>
              <a:t>Homologe</a:t>
            </a:r>
            <a:r>
              <a:rPr lang="nl-NL" altLang="nl-NL" sz="2400" dirty="0" smtClean="0"/>
              <a:t> </a:t>
            </a:r>
            <a:r>
              <a:rPr lang="nl-NL" altLang="nl-NL" sz="2400" b="1" dirty="0" smtClean="0"/>
              <a:t>chromosomen</a:t>
            </a:r>
            <a:r>
              <a:rPr lang="nl-NL" altLang="nl-NL" sz="2400" dirty="0" smtClean="0"/>
              <a:t> uit elkaar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80312" y="5247540"/>
            <a:ext cx="0" cy="36176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6407132" y="5612900"/>
            <a:ext cx="1981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altLang="nl-NL" sz="2400" b="1" dirty="0" smtClean="0"/>
              <a:t>Zuster</a:t>
            </a:r>
            <a:r>
              <a:rPr lang="nl-NL" altLang="nl-NL" sz="2400" dirty="0" smtClean="0"/>
              <a:t> </a:t>
            </a:r>
            <a:r>
              <a:rPr lang="nl-NL" altLang="nl-NL" sz="2400" b="1" dirty="0" err="1" smtClean="0"/>
              <a:t>chromatides</a:t>
            </a:r>
            <a:r>
              <a:rPr lang="nl-NL" altLang="nl-NL" sz="2400" dirty="0" smtClean="0"/>
              <a:t> uit elkaar</a:t>
            </a:r>
          </a:p>
        </p:txBody>
      </p:sp>
      <p:sp>
        <p:nvSpPr>
          <p:cNvPr id="2" name="Rechthoek 1"/>
          <p:cNvSpPr/>
          <p:nvPr/>
        </p:nvSpPr>
        <p:spPr>
          <a:xfrm>
            <a:off x="117474" y="86827"/>
            <a:ext cx="90265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1.Duplicatie </a:t>
            </a:r>
            <a:r>
              <a:rPr lang="nl-NL" sz="4000" b="1" dirty="0">
                <a:solidFill>
                  <a:srgbClr val="FF6600"/>
                </a:solidFill>
              </a:rPr>
              <a:t>van complete </a:t>
            </a:r>
            <a:r>
              <a:rPr lang="nl-NL" sz="4000" b="1" dirty="0" smtClean="0">
                <a:solidFill>
                  <a:srgbClr val="FF6600"/>
                </a:solidFill>
              </a:rPr>
              <a:t>chromosomen</a:t>
            </a:r>
          </a:p>
          <a:p>
            <a:r>
              <a:rPr lang="nl-NL" sz="2800" dirty="0" smtClean="0"/>
              <a:t>Door een fout tijdens de meiose (productie van gameten) </a:t>
            </a:r>
            <a:endParaRPr lang="nl-NL" sz="2800" dirty="0">
              <a:sym typeface="Wingdings" panose="05000000000000000000" pitchFamily="2" charset="2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215141" y="4591077"/>
            <a:ext cx="14779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 smtClean="0"/>
              <a:t>Zoals het hoort te gaan tijdens de meiose …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7227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fbeeldingsresultaat voor c. elegans"/>
          <p:cNvSpPr>
            <a:spLocks noChangeAspect="1" noChangeArrowheads="1"/>
          </p:cNvSpPr>
          <p:nvPr/>
        </p:nvSpPr>
        <p:spPr bwMode="auto">
          <a:xfrm>
            <a:off x="117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122" name="Picture 2" descr="D:\Books\Biology_Campbell_Figures\15_labeled_images\15_13Nondisjunction_3-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18" y="1584797"/>
            <a:ext cx="5209208" cy="5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08943" y="1500776"/>
            <a:ext cx="27899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2400" dirty="0" smtClean="0"/>
              <a:t>Een fout in meiose waarbij homologe chromosomen (in meiose I) of  </a:t>
            </a:r>
            <a:r>
              <a:rPr lang="nl-NL" altLang="nl-NL" sz="2400" dirty="0" err="1" smtClean="0"/>
              <a:t>zusterchromatides</a:t>
            </a:r>
            <a:r>
              <a:rPr lang="nl-NL" altLang="nl-NL" sz="2400" dirty="0" smtClean="0"/>
              <a:t> (in meiose II) niet van elkaar scheiden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088" y="4294800"/>
            <a:ext cx="29065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2400" dirty="0" smtClean="0"/>
              <a:t>Bijv. </a:t>
            </a:r>
            <a:r>
              <a:rPr lang="nl-NL" altLang="nl-NL" sz="2400" dirty="0"/>
              <a:t>Down syndroom: </a:t>
            </a:r>
            <a:r>
              <a:rPr lang="nl-NL" altLang="nl-NL" sz="2400" dirty="0" smtClean="0"/>
              <a:t>(= trisomie 21)</a:t>
            </a:r>
          </a:p>
          <a:p>
            <a:endParaRPr lang="nl-NL" altLang="nl-NL" sz="2400" dirty="0"/>
          </a:p>
          <a:p>
            <a:r>
              <a:rPr lang="nl-NL" altLang="nl-NL" sz="2400" dirty="0" err="1" smtClean="0"/>
              <a:t>polyploïditeit</a:t>
            </a:r>
            <a:r>
              <a:rPr lang="nl-NL" altLang="nl-NL" sz="2400" dirty="0" smtClean="0"/>
              <a:t> kan soms wellicht gunstig zijn </a:t>
            </a:r>
            <a:r>
              <a:rPr lang="nl-NL" altLang="nl-NL" sz="2400" dirty="0" smtClean="0">
                <a:sym typeface="Wingdings" panose="05000000000000000000" pitchFamily="2" charset="2"/>
              </a:rPr>
              <a:t> evolutie</a:t>
            </a:r>
            <a:endParaRPr lang="nl-NL" altLang="nl-NL" sz="2400" dirty="0"/>
          </a:p>
        </p:txBody>
      </p:sp>
      <p:sp>
        <p:nvSpPr>
          <p:cNvPr id="8" name="Rechthoek 7"/>
          <p:cNvSpPr/>
          <p:nvPr/>
        </p:nvSpPr>
        <p:spPr>
          <a:xfrm>
            <a:off x="179512" y="90939"/>
            <a:ext cx="89644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1.Duplicatie </a:t>
            </a:r>
            <a:r>
              <a:rPr lang="nl-NL" sz="4000" b="1" dirty="0">
                <a:solidFill>
                  <a:srgbClr val="FF6600"/>
                </a:solidFill>
              </a:rPr>
              <a:t>van complete </a:t>
            </a:r>
            <a:r>
              <a:rPr lang="nl-NL" sz="4000" b="1" dirty="0" smtClean="0">
                <a:solidFill>
                  <a:srgbClr val="FF6600"/>
                </a:solidFill>
              </a:rPr>
              <a:t>chromosomen</a:t>
            </a:r>
          </a:p>
          <a:p>
            <a:r>
              <a:rPr lang="nl-NL" sz="2800" dirty="0" smtClean="0"/>
              <a:t>Door een fout tijdens de meiose </a:t>
            </a:r>
            <a:r>
              <a:rPr lang="nl-NL" sz="2800" dirty="0" smtClean="0">
                <a:sym typeface="Wingdings" panose="05000000000000000000" pitchFamily="2" charset="2"/>
              </a:rPr>
              <a:t> </a:t>
            </a:r>
            <a:r>
              <a:rPr lang="nl-NL" sz="2800" dirty="0" err="1" smtClean="0">
                <a:sym typeface="Wingdings" panose="05000000000000000000" pitchFamily="2" charset="2"/>
              </a:rPr>
              <a:t>nondisjunction</a:t>
            </a:r>
            <a:r>
              <a:rPr lang="nl-NL" sz="2800" dirty="0" smtClean="0"/>
              <a:t> </a:t>
            </a:r>
            <a:endParaRPr lang="nl-NL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08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fbeeldingsresultaat voor c. elegans"/>
          <p:cNvSpPr>
            <a:spLocks noChangeAspect="1" noChangeArrowheads="1"/>
          </p:cNvSpPr>
          <p:nvPr/>
        </p:nvSpPr>
        <p:spPr bwMode="auto">
          <a:xfrm>
            <a:off x="117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0338"/>
            <a:ext cx="9144000" cy="99218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2.Veranderingen in chromosoom structuur</a:t>
            </a:r>
            <a:br>
              <a:rPr lang="nl-NL" sz="4000" b="1" dirty="0" smtClean="0">
                <a:solidFill>
                  <a:srgbClr val="FF6600"/>
                </a:solidFill>
                <a:latin typeface="+mn-lt"/>
              </a:rPr>
            </a:br>
            <a:r>
              <a:rPr lang="nl-NL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Door een </a:t>
            </a:r>
            <a:r>
              <a:rPr lang="nl-NL" sz="28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deletie, duplicatie, inversie of translocatie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7170" name="Picture 2" descr="D:\Books\Biology_Campbell_Figures\15_labeled_images\15_14_ChromoAlterations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860" b="60922"/>
          <a:stretch/>
        </p:blipFill>
        <p:spPr bwMode="auto">
          <a:xfrm>
            <a:off x="368256" y="1671638"/>
            <a:ext cx="3798163" cy="17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Books\Biology_Campbell_Figures\15_labeled_images\15_14_ChromoAlterations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3" r="56338"/>
          <a:stretch/>
        </p:blipFill>
        <p:spPr bwMode="auto">
          <a:xfrm>
            <a:off x="368256" y="3933364"/>
            <a:ext cx="3594144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Books\Biology_Campbell_Figures\15_labeled_images\15_14_ChromoAlterations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7" b="59811"/>
          <a:stretch/>
        </p:blipFill>
        <p:spPr bwMode="auto">
          <a:xfrm>
            <a:off x="4572000" y="1671638"/>
            <a:ext cx="4377046" cy="1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Books\Biology_Campbell_Figures\15_labeled_images\15_14_ChromoAlterations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6" t="44080"/>
          <a:stretch/>
        </p:blipFill>
        <p:spPr bwMode="auto">
          <a:xfrm>
            <a:off x="4587977" y="3939508"/>
            <a:ext cx="4345091" cy="247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Books\Biology_Campbell_Figures\15_labeled_images\15_14_ChromoAlterations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50" b="-1324"/>
          <a:stretch/>
        </p:blipFill>
        <p:spPr bwMode="auto">
          <a:xfrm>
            <a:off x="173681" y="1671638"/>
            <a:ext cx="8759387" cy="478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fbeeldingsresultaat voor c. elegans"/>
          <p:cNvSpPr>
            <a:spLocks noChangeAspect="1" noChangeArrowheads="1"/>
          </p:cNvSpPr>
          <p:nvPr/>
        </p:nvSpPr>
        <p:spPr bwMode="auto">
          <a:xfrm>
            <a:off x="117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160338"/>
            <a:ext cx="9143999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2.Veranderingen in chromosoom structuur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69875" y="4860074"/>
            <a:ext cx="85169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Bestuderen van deze chromosomale herschikkingen in vele soorten leidt tot reconstructie van de evolutionaire stamboom (geschiedenis)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Deze </a:t>
            </a:r>
            <a:r>
              <a:rPr lang="nl-NL" sz="2000" dirty="0" err="1" smtClean="0"/>
              <a:t>duplicaties</a:t>
            </a:r>
            <a:r>
              <a:rPr lang="nl-NL" sz="2000" dirty="0" smtClean="0"/>
              <a:t>, inversies, translocaties hebben een breekpunt nodig </a:t>
            </a:r>
            <a:r>
              <a:rPr lang="nl-NL" sz="2000" dirty="0" smtClean="0">
                <a:sym typeface="Wingdings" panose="05000000000000000000" pitchFamily="2" charset="2"/>
              </a:rPr>
              <a:t> recombinatie ‘hot spots’ werden bepaald  sommige hiervan zijn ook ziekte-gerelateerd.</a:t>
            </a:r>
            <a:endParaRPr lang="en-US" sz="2000" dirty="0"/>
          </a:p>
        </p:txBody>
      </p:sp>
      <p:grpSp>
        <p:nvGrpSpPr>
          <p:cNvPr id="14" name="Groep 13"/>
          <p:cNvGrpSpPr/>
          <p:nvPr/>
        </p:nvGrpSpPr>
        <p:grpSpPr>
          <a:xfrm>
            <a:off x="176981" y="1118871"/>
            <a:ext cx="8819534" cy="3372011"/>
            <a:chOff x="176981" y="1008261"/>
            <a:chExt cx="8819534" cy="3372011"/>
          </a:xfrm>
        </p:grpSpPr>
        <p:sp>
          <p:nvSpPr>
            <p:cNvPr id="11" name="TextBox 3"/>
            <p:cNvSpPr txBox="1"/>
            <p:nvPr/>
          </p:nvSpPr>
          <p:spPr>
            <a:xfrm>
              <a:off x="4353959" y="1008261"/>
              <a:ext cx="46425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8138" indent="-338138"/>
              <a:r>
                <a:rPr lang="nl-NL" sz="2000" dirty="0" smtClean="0">
                  <a:sym typeface="Wingdings" panose="05000000000000000000" pitchFamily="2" charset="2"/>
                </a:rPr>
                <a:t> 	</a:t>
              </a:r>
              <a:r>
                <a:rPr lang="nl-NL" sz="2000" dirty="0" smtClean="0"/>
                <a:t>Fuseren </a:t>
              </a:r>
              <a:r>
                <a:rPr lang="nl-NL" sz="2000" dirty="0"/>
                <a:t>van (delen van) chromosomen</a:t>
              </a:r>
              <a:r>
                <a:rPr lang="nl-NL" sz="2000" dirty="0" smtClean="0"/>
                <a:t>.</a:t>
              </a:r>
            </a:p>
            <a:p>
              <a:pPr marL="338138" indent="-338138"/>
              <a:r>
                <a:rPr lang="nl-NL" sz="2000" dirty="0" smtClean="0">
                  <a:sym typeface="Wingdings" panose="05000000000000000000" pitchFamily="2" charset="2"/>
                </a:rPr>
                <a:t> 	</a:t>
              </a:r>
              <a:r>
                <a:rPr lang="nl-NL" sz="2000" dirty="0" smtClean="0"/>
                <a:t>Ontstaan </a:t>
              </a:r>
              <a:r>
                <a:rPr lang="nl-NL" sz="2000" dirty="0"/>
                <a:t>van verschillende soorten </a:t>
              </a:r>
              <a:r>
                <a:rPr lang="nl-NL" sz="2000" dirty="0">
                  <a:sym typeface="Wingdings" panose="05000000000000000000" pitchFamily="2" charset="2"/>
                </a:rPr>
                <a:t>vanuit dezelfde voorouder.</a:t>
              </a:r>
              <a:endParaRPr lang="en-GB" sz="2000" dirty="0"/>
            </a:p>
            <a:p>
              <a:endParaRPr lang="nl-NL" sz="2000" dirty="0"/>
            </a:p>
          </p:txBody>
        </p:sp>
        <p:pic>
          <p:nvPicPr>
            <p:cNvPr id="6" name="Afbeelding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46"/>
            <a:stretch/>
          </p:blipFill>
          <p:spPr>
            <a:xfrm>
              <a:off x="269875" y="1167193"/>
              <a:ext cx="2001377" cy="3131961"/>
            </a:xfrm>
            <a:prstGeom prst="rect">
              <a:avLst/>
            </a:prstGeom>
          </p:spPr>
        </p:pic>
        <p:pic>
          <p:nvPicPr>
            <p:cNvPr id="13" name="Afbeelding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43" r="-819"/>
            <a:stretch/>
          </p:blipFill>
          <p:spPr>
            <a:xfrm>
              <a:off x="2361335" y="1167193"/>
              <a:ext cx="1858297" cy="3131961"/>
            </a:xfrm>
            <a:prstGeom prst="rect">
              <a:avLst/>
            </a:prstGeom>
          </p:spPr>
        </p:pic>
        <p:sp>
          <p:nvSpPr>
            <p:cNvPr id="10" name="Afgeronde rechthoek 9"/>
            <p:cNvSpPr/>
            <p:nvPr/>
          </p:nvSpPr>
          <p:spPr>
            <a:xfrm>
              <a:off x="176981" y="1047136"/>
              <a:ext cx="4042651" cy="3333136"/>
            </a:xfrm>
            <a:prstGeom prst="roundRect">
              <a:avLst>
                <a:gd name="adj" fmla="val 314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4448232" y="2270939"/>
            <a:ext cx="4594122" cy="2219943"/>
            <a:chOff x="4439265" y="2765492"/>
            <a:chExt cx="4594122" cy="2219943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344" y="2960552"/>
              <a:ext cx="4378638" cy="1867264"/>
            </a:xfrm>
            <a:prstGeom prst="rect">
              <a:avLst/>
            </a:prstGeom>
          </p:spPr>
        </p:pic>
        <p:sp>
          <p:nvSpPr>
            <p:cNvPr id="17" name="Afgeronde rechthoek 16"/>
            <p:cNvSpPr/>
            <p:nvPr/>
          </p:nvSpPr>
          <p:spPr>
            <a:xfrm>
              <a:off x="4439265" y="2765492"/>
              <a:ext cx="4594122" cy="2219943"/>
            </a:xfrm>
            <a:prstGeom prst="roundRect">
              <a:avLst>
                <a:gd name="adj" fmla="val 40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860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14311" y="234047"/>
            <a:ext cx="86725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3. Duplicatie </a:t>
            </a:r>
            <a:r>
              <a:rPr lang="nl-NL" sz="3600" b="1" dirty="0">
                <a:solidFill>
                  <a:srgbClr val="FF6600"/>
                </a:solidFill>
                <a:sym typeface="Wingdings" panose="05000000000000000000" pitchFamily="2" charset="2"/>
              </a:rPr>
              <a:t>en mutaties van DNA gebieden ter grootte van </a:t>
            </a:r>
            <a:r>
              <a:rPr lang="nl-NL" sz="36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genen -&gt; Hoe?</a:t>
            </a:r>
          </a:p>
          <a:p>
            <a:r>
              <a:rPr lang="nl-NL" sz="2800" dirty="0" smtClean="0">
                <a:sym typeface="Wingdings" panose="05000000000000000000" pitchFamily="2" charset="2"/>
              </a:rPr>
              <a:t>Door een crossing-over (homologe recombinatie) die niet correct verloopt</a:t>
            </a:r>
            <a:endParaRPr lang="nl-NL" sz="2800" dirty="0">
              <a:sym typeface="Wingdings" panose="05000000000000000000" pitchFamily="2" charset="2"/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797119" y="2556273"/>
            <a:ext cx="7747482" cy="4076754"/>
            <a:chOff x="753577" y="2454675"/>
            <a:chExt cx="7747482" cy="407675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5" b="9443"/>
            <a:stretch/>
          </p:blipFill>
          <p:spPr bwMode="auto">
            <a:xfrm>
              <a:off x="753577" y="2454675"/>
              <a:ext cx="7593980" cy="407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kstvak 3"/>
            <p:cNvSpPr txBox="1"/>
            <p:nvPr/>
          </p:nvSpPr>
          <p:spPr>
            <a:xfrm>
              <a:off x="753577" y="2454675"/>
              <a:ext cx="77474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200" dirty="0" smtClean="0"/>
                <a:t>Hieronder een </a:t>
              </a:r>
              <a:r>
                <a:rPr lang="nl-NL" sz="2200" u="sng" dirty="0" smtClean="0"/>
                <a:t>correcte</a:t>
              </a:r>
              <a:r>
                <a:rPr lang="nl-NL" sz="2200" dirty="0" smtClean="0"/>
                <a:t> crossing-over (in </a:t>
              </a:r>
              <a:r>
                <a:rPr lang="nl-NL" sz="2200" dirty="0" err="1" smtClean="0"/>
                <a:t>Profase</a:t>
              </a:r>
              <a:r>
                <a:rPr lang="nl-NL" sz="2200" dirty="0" smtClean="0"/>
                <a:t> I van meiose)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5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DF52CD1518440A9410417543192CF" ma:contentTypeVersion="13" ma:contentTypeDescription="Een nieuw document maken." ma:contentTypeScope="" ma:versionID="6623810828cf40610afd7850fef94593">
  <xsd:schema xmlns:xsd="http://www.w3.org/2001/XMLSchema" xmlns:xs="http://www.w3.org/2001/XMLSchema" xmlns:p="http://schemas.microsoft.com/office/2006/metadata/properties" xmlns:ns3="d665bda0-32f6-4388-bc96-c7f43a2006b3" xmlns:ns4="41d31240-3f9b-4160-aa9d-7e114304e6cc" targetNamespace="http://schemas.microsoft.com/office/2006/metadata/properties" ma:root="true" ma:fieldsID="d13282a2caa9bf1d53a00b792cf11d15" ns3:_="" ns4:_="">
    <xsd:import namespace="d665bda0-32f6-4388-bc96-c7f43a2006b3"/>
    <xsd:import namespace="41d31240-3f9b-4160-aa9d-7e114304e6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bda0-32f6-4388-bc96-c7f43a200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1240-3f9b-4160-aa9d-7e114304e6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5053A-2491-4100-A9C3-A4EC0E1BAE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0F91A0-2AE1-45B3-89A1-133328201EE8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1d31240-3f9b-4160-aa9d-7e114304e6cc"/>
    <ds:schemaRef ds:uri="d665bda0-32f6-4388-bc96-c7f43a2006b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40123F-0E45-408A-BA77-8393C201F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5bda0-32f6-4388-bc96-c7f43a2006b3"/>
    <ds:schemaRef ds:uri="41d31240-3f9b-4160-aa9d-7e114304e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4898</TotalTime>
  <Words>1816</Words>
  <Application>Microsoft Office PowerPoint</Application>
  <PresentationFormat>Diavoorstelling (4:3)</PresentationFormat>
  <Paragraphs>287</Paragraphs>
  <Slides>30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Wingdings 2</vt:lpstr>
      <vt:lpstr>Kantoorthema</vt:lpstr>
      <vt:lpstr>Biologie 3 – les 11  H20 – The evolution of Genomes – deel 2</vt:lpstr>
      <vt:lpstr>Lesmateriaal</vt:lpstr>
      <vt:lpstr>PowerPoint-presentatie</vt:lpstr>
      <vt:lpstr>PowerPoint-presentatie</vt:lpstr>
      <vt:lpstr>PowerPoint-presentatie</vt:lpstr>
      <vt:lpstr>PowerPoint-presentatie</vt:lpstr>
      <vt:lpstr>2.Veranderingen in chromosoom structuur Door een deletie, duplicatie, inversie of translocatie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Leerdoelen hoofdstuk 20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3 – les 2</dc:title>
  <dc:creator>PETER BUMA</dc:creator>
  <cp:lastModifiedBy>Pool WA, Wietske</cp:lastModifiedBy>
  <cp:revision>315</cp:revision>
  <dcterms:created xsi:type="dcterms:W3CDTF">2019-01-24T11:02:25Z</dcterms:created>
  <dcterms:modified xsi:type="dcterms:W3CDTF">2021-03-24T09:09:39Z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0x010100FD4DF52CD1518440A9410417543192CF</vt:lpwstr>
  </property>
</Properties>
</file>