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69" r:id="rId3"/>
    <p:sldId id="285" r:id="rId4"/>
    <p:sldId id="366" r:id="rId5"/>
    <p:sldId id="693" r:id="rId6"/>
    <p:sldId id="696" r:id="rId7"/>
    <p:sldId id="259" r:id="rId8"/>
    <p:sldId id="352" r:id="rId9"/>
    <p:sldId id="260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82" r:id="rId20"/>
    <p:sldId id="276" r:id="rId21"/>
    <p:sldId id="339" r:id="rId22"/>
    <p:sldId id="700" r:id="rId23"/>
    <p:sldId id="698" r:id="rId24"/>
    <p:sldId id="329" r:id="rId25"/>
    <p:sldId id="277" r:id="rId26"/>
    <p:sldId id="286" r:id="rId27"/>
    <p:sldId id="694" r:id="rId28"/>
    <p:sldId id="695" r:id="rId29"/>
    <p:sldId id="363" r:id="rId30"/>
    <p:sldId id="364" r:id="rId31"/>
    <p:sldId id="365" r:id="rId32"/>
    <p:sldId id="360" r:id="rId33"/>
    <p:sldId id="361" r:id="rId34"/>
    <p:sldId id="345" r:id="rId35"/>
    <p:sldId id="346" r:id="rId36"/>
    <p:sldId id="347" r:id="rId37"/>
    <p:sldId id="348" r:id="rId38"/>
    <p:sldId id="349" r:id="rId39"/>
    <p:sldId id="292" r:id="rId40"/>
    <p:sldId id="701" r:id="rId41"/>
    <p:sldId id="1042" r:id="rId42"/>
    <p:sldId id="371" r:id="rId43"/>
    <p:sldId id="279" r:id="rId44"/>
    <p:sldId id="293" r:id="rId45"/>
    <p:sldId id="280" r:id="rId46"/>
    <p:sldId id="1040" r:id="rId47"/>
    <p:sldId id="367" r:id="rId48"/>
    <p:sldId id="368" r:id="rId49"/>
    <p:sldId id="314" r:id="rId50"/>
    <p:sldId id="315" r:id="rId51"/>
    <p:sldId id="316" r:id="rId52"/>
    <p:sldId id="317" r:id="rId53"/>
    <p:sldId id="1041" r:id="rId54"/>
    <p:sldId id="865" r:id="rId55"/>
    <p:sldId id="866" r:id="rId56"/>
    <p:sldId id="867" r:id="rId57"/>
    <p:sldId id="1039" r:id="rId58"/>
    <p:sldId id="703" r:id="rId59"/>
    <p:sldId id="300" r:id="rId60"/>
    <p:sldId id="301" r:id="rId61"/>
    <p:sldId id="302" r:id="rId62"/>
    <p:sldId id="319" r:id="rId63"/>
    <p:sldId id="1038" r:id="rId64"/>
    <p:sldId id="326" r:id="rId6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>
      <p:cViewPr varScale="1">
        <p:scale>
          <a:sx n="68" d="100"/>
          <a:sy n="68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4C28DE-C677-4F63-9EE6-1C079078CA4F}" type="datetimeFigureOut">
              <a:rPr lang="nl-NL" smtClean="0"/>
              <a:pPr/>
              <a:t>10-12-2020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9F12D0-3F38-49BB-B455-965362ADA1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J5xs2ukk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7H59o-7PD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7H59o-7PD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bpEmq6OkJ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.f.lurvink@pl.hanze.n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tc0U2WAz4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3WWTaxgFj4?feature=oembed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tc0U2WAz4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khFXoWAmA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Hoorcollege</a:t>
            </a:r>
            <a:br>
              <a:rPr lang="nl-NL" dirty="0"/>
            </a:br>
            <a:r>
              <a:rPr lang="nl-NL" dirty="0"/>
              <a:t>Presenteren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6158448"/>
            <a:ext cx="6705600" cy="685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nl-NL" dirty="0"/>
              <a:t>			</a:t>
            </a:r>
          </a:p>
          <a:p>
            <a:pPr algn="l"/>
            <a:r>
              <a:rPr lang="nl-NL" dirty="0"/>
              <a:t>			drs. M. Lurvink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78E2A-F228-4902-B72D-B8632E031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31" y="990600"/>
            <a:ext cx="3600400" cy="3375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Presenteren kun je leren!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buNone/>
              <a:defRPr/>
            </a:pPr>
            <a:r>
              <a:rPr lang="nl-NL" sz="3200" b="1" dirty="0">
                <a:cs typeface="Arial" pitchFamily="34" charset="0"/>
              </a:rPr>
              <a:t>Succesfactoren</a:t>
            </a:r>
          </a:p>
          <a:p>
            <a:pPr marL="457200" indent="-457200" eaLnBrk="0" hangingPunct="0">
              <a:defRPr/>
            </a:pPr>
            <a:endParaRPr lang="nl-NL" sz="3200" dirty="0">
              <a:cs typeface="Arial" pitchFamily="34" charset="0"/>
            </a:endParaRPr>
          </a:p>
          <a:p>
            <a:pPr marL="457200" indent="-457200" eaLnBrk="0" hangingPunct="0">
              <a:defRPr/>
            </a:pPr>
            <a:r>
              <a:rPr lang="nl-NL" sz="2800" dirty="0">
                <a:cs typeface="Arial" pitchFamily="34" charset="0"/>
              </a:rPr>
              <a:t>Goede voorbereiding</a:t>
            </a:r>
          </a:p>
          <a:p>
            <a:pPr marL="457200" indent="-457200" eaLnBrk="0" hangingPunct="0">
              <a:defRPr/>
            </a:pPr>
            <a:r>
              <a:rPr lang="nl-NL" sz="2800" dirty="0">
                <a:cs typeface="Arial" pitchFamily="34" charset="0"/>
              </a:rPr>
              <a:t>Duidelijke opbouw in de presentatie</a:t>
            </a:r>
          </a:p>
          <a:p>
            <a:pPr marL="457200" indent="-457200" eaLnBrk="0" hangingPunct="0">
              <a:defRPr/>
            </a:pPr>
            <a:r>
              <a:rPr lang="nl-NL" sz="2800" dirty="0">
                <a:cs typeface="Arial" pitchFamily="34" charset="0"/>
              </a:rPr>
              <a:t>Passende hulpmiddelen</a:t>
            </a:r>
          </a:p>
          <a:p>
            <a:pPr marL="457200" indent="-457200" eaLnBrk="0" hangingPunct="0">
              <a:defRPr/>
            </a:pPr>
            <a:r>
              <a:rPr lang="nl-NL" sz="2800" dirty="0">
                <a:cs typeface="Arial" pitchFamily="34" charset="0"/>
              </a:rPr>
              <a:t>Aandacht voor non-verbale communicatie</a:t>
            </a:r>
          </a:p>
          <a:p>
            <a:pPr marL="457200" indent="-457200" eaLnBrk="0" hangingPunct="0">
              <a:defRPr/>
            </a:pPr>
            <a:r>
              <a:rPr lang="nl-NL" sz="2800" dirty="0">
                <a:cs typeface="Arial" pitchFamily="34" charset="0"/>
              </a:rPr>
              <a:t>Kunnen omgaan met ‘lastige’ situaties</a:t>
            </a:r>
          </a:p>
          <a:p>
            <a:pPr marL="457200" indent="-457200" eaLnBrk="0" hangingPunct="0">
              <a:buAutoNum type="arabicPeriod" startAt="3"/>
              <a:defRPr/>
            </a:pPr>
            <a:endParaRPr lang="nl-NL" sz="3200" dirty="0">
              <a:cs typeface="Arial" pitchFamily="34" charset="0"/>
            </a:endParaRPr>
          </a:p>
          <a:p>
            <a:pPr marL="457200" indent="-457200" eaLnBrk="0" hangingPunct="0">
              <a:defRPr/>
            </a:pPr>
            <a:endParaRPr lang="nl-NL" sz="3200" dirty="0">
              <a:cs typeface="Arial" pitchFamily="34" charset="0"/>
            </a:endParaRPr>
          </a:p>
          <a:p>
            <a:endParaRPr lang="nl-NL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voorbereiding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Doel ( wat wil je bereiken/wat ga je vertellen)</a:t>
            </a:r>
          </a:p>
          <a:p>
            <a:r>
              <a:rPr lang="nl-NL" dirty="0"/>
              <a:t>Publiek  (wie krijg je voor je neus)</a:t>
            </a:r>
          </a:p>
          <a:p>
            <a:r>
              <a:rPr lang="nl-NL" dirty="0"/>
              <a:t>Ruimte (waar kom je te staan)</a:t>
            </a:r>
          </a:p>
          <a:p>
            <a:r>
              <a:rPr lang="nl-NL" dirty="0"/>
              <a:t>Tijd (hoeveel spreektijd is er)</a:t>
            </a:r>
          </a:p>
          <a:p>
            <a:r>
              <a:rPr lang="nl-NL" dirty="0"/>
              <a:t>Hulpmiddelen</a:t>
            </a:r>
          </a:p>
          <a:p>
            <a:pPr>
              <a:buNone/>
            </a:pPr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Voorbereiding </a:t>
            </a:r>
            <a:r>
              <a:rPr lang="nl-NL" sz="4000" dirty="0"/>
              <a:t>(Doel)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Informeren </a:t>
            </a:r>
          </a:p>
          <a:p>
            <a:r>
              <a:rPr lang="nl-NL" dirty="0"/>
              <a:t>Overtuigen</a:t>
            </a:r>
          </a:p>
          <a:p>
            <a:r>
              <a:rPr lang="nl-NL" dirty="0"/>
              <a:t>Activeren</a:t>
            </a:r>
          </a:p>
          <a:p>
            <a:r>
              <a:rPr lang="nl-NL" dirty="0"/>
              <a:t>Amuseren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Voorbereiding </a:t>
            </a:r>
            <a:r>
              <a:rPr lang="nl-NL" sz="4000" dirty="0"/>
              <a:t>(Publiek)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Niveau</a:t>
            </a:r>
          </a:p>
          <a:p>
            <a:r>
              <a:rPr lang="nl-NL" dirty="0"/>
              <a:t>Homogeen/heterogeen</a:t>
            </a:r>
          </a:p>
          <a:p>
            <a:r>
              <a:rPr lang="nl-NL" dirty="0"/>
              <a:t>Lichamelijke/ geestelijke conditie </a:t>
            </a:r>
          </a:p>
          <a:p>
            <a:pPr marL="0" indent="0">
              <a:buNone/>
            </a:pPr>
            <a:r>
              <a:rPr lang="nl-NL" dirty="0"/>
              <a:t>					*motivatie</a:t>
            </a:r>
          </a:p>
          <a:p>
            <a:pPr marL="0" indent="0">
              <a:buNone/>
            </a:pPr>
            <a:r>
              <a:rPr lang="nl-NL" dirty="0"/>
              <a:t>					*energieniveau</a:t>
            </a:r>
          </a:p>
          <a:p>
            <a:pPr lvl="8"/>
            <a:endParaRPr lang="nl-NL" dirty="0"/>
          </a:p>
          <a:p>
            <a:endParaRPr lang="nl-NL" dirty="0"/>
          </a:p>
          <a:p>
            <a:pPr>
              <a:buNone/>
            </a:pPr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Voorbereiding </a:t>
            </a:r>
            <a:r>
              <a:rPr lang="nl-NL" sz="3200" dirty="0"/>
              <a:t>(Ruimte/ tijd/ hulpmiddelen)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Hoeveel tijd heb je? </a:t>
            </a:r>
          </a:p>
          <a:p>
            <a:r>
              <a:rPr lang="nl-NL" dirty="0"/>
              <a:t>Zijn er sprekers voor of na je?</a:t>
            </a:r>
          </a:p>
          <a:p>
            <a:r>
              <a:rPr lang="nl-NL" dirty="0"/>
              <a:t>Worden je hulpmiddelen gefaciliteerd?</a:t>
            </a:r>
          </a:p>
          <a:p>
            <a:r>
              <a:rPr lang="nl-NL" dirty="0"/>
              <a:t>Waar kom je te staan?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Opbouw </a:t>
            </a:r>
            <a:r>
              <a:rPr lang="nl-NL" sz="4000" dirty="0"/>
              <a:t>(kop/romp/staart)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Kop 		(inleiding)</a:t>
            </a:r>
          </a:p>
          <a:p>
            <a:r>
              <a:rPr lang="nl-NL" dirty="0"/>
              <a:t>Romp		(kern)</a:t>
            </a:r>
          </a:p>
          <a:p>
            <a:r>
              <a:rPr lang="nl-NL" dirty="0"/>
              <a:t>Staart		(slot)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(kop)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Voorstellen</a:t>
            </a:r>
          </a:p>
          <a:p>
            <a:r>
              <a:rPr lang="nl-NL" dirty="0"/>
              <a:t>Aandachttrekker</a:t>
            </a:r>
          </a:p>
          <a:p>
            <a:r>
              <a:rPr lang="nl-NL" dirty="0"/>
              <a:t>Introduceren onderwerp</a:t>
            </a:r>
          </a:p>
          <a:p>
            <a:r>
              <a:rPr lang="nl-NL" dirty="0"/>
              <a:t>Praktische zaken (vragen)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aandachttrekkers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Vraag aan het publiek</a:t>
            </a:r>
          </a:p>
          <a:p>
            <a:r>
              <a:rPr lang="nl-NL" dirty="0"/>
              <a:t>Voorwerp laten zien</a:t>
            </a:r>
          </a:p>
          <a:p>
            <a:r>
              <a:rPr lang="nl-NL" dirty="0"/>
              <a:t>Een anekdote, gedicht, stelling, citaat/filmpje </a:t>
            </a:r>
          </a:p>
          <a:p>
            <a:r>
              <a:rPr lang="nl-NL" dirty="0"/>
              <a:t>Actualiteit</a:t>
            </a:r>
          </a:p>
          <a:p>
            <a:r>
              <a:rPr lang="nl-NL" dirty="0"/>
              <a:t>Belang voor publiek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Romp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sz="3200" dirty="0"/>
          </a:p>
          <a:p>
            <a:r>
              <a:rPr lang="nl-NL" sz="2800" dirty="0"/>
              <a:t>Het feitelijke verhaal</a:t>
            </a:r>
          </a:p>
          <a:p>
            <a:r>
              <a:rPr lang="nl-NL" sz="2800" dirty="0"/>
              <a:t>Zorg voor een heldere structuur </a:t>
            </a:r>
            <a:r>
              <a:rPr lang="nl-NL" sz="2800" dirty="0">
                <a:cs typeface="Times New Roman" pitchFamily="18" charset="0"/>
              </a:rPr>
              <a:t>(d.m.v. vragen)   </a:t>
            </a:r>
          </a:p>
          <a:p>
            <a:pPr indent="-228600" eaLnBrk="0" hangingPunct="0">
              <a:tabLst>
                <a:tab pos="914400" algn="l"/>
              </a:tabLst>
            </a:pPr>
            <a:r>
              <a:rPr lang="nl-NL" sz="2800" dirty="0">
                <a:cs typeface="Arial" charset="0"/>
              </a:rPr>
              <a:t>Vat belangrijke punten samen</a:t>
            </a:r>
          </a:p>
          <a:p>
            <a:pPr indent="-228600" eaLnBrk="0" hangingPunct="0">
              <a:tabLst>
                <a:tab pos="914400" algn="l"/>
              </a:tabLst>
            </a:pPr>
            <a:r>
              <a:rPr lang="nl-NL" sz="2800" dirty="0">
                <a:cs typeface="Arial" charset="0"/>
              </a:rPr>
              <a:t>Zorg voor duidelijke overgangen</a:t>
            </a:r>
          </a:p>
          <a:p>
            <a:pPr indent="-228600" eaLnBrk="0" hangingPunct="0">
              <a:tabLst>
                <a:tab pos="914400" algn="l"/>
              </a:tabLst>
            </a:pPr>
            <a:r>
              <a:rPr lang="nl-NL" sz="2800" dirty="0">
                <a:cs typeface="Arial" charset="0"/>
              </a:rPr>
              <a:t>Gebruik signaalwoorden (dus, ten eerste, ten tweede, tenslotte,  daarom…etc.)</a:t>
            </a:r>
            <a:r>
              <a:rPr lang="nl-NL" sz="2800" dirty="0">
                <a:cs typeface="Times New Roman" pitchFamily="18" charset="0"/>
              </a:rPr>
              <a:t>   </a:t>
            </a:r>
            <a:endParaRPr lang="nl-NL" sz="2800" dirty="0">
              <a:cs typeface="Arial" charset="0"/>
            </a:endParaRPr>
          </a:p>
          <a:p>
            <a:pPr indent="-228600" eaLnBrk="0" hangingPunct="0">
              <a:tabLst>
                <a:tab pos="914400" algn="l"/>
              </a:tabLst>
            </a:pPr>
            <a:endParaRPr lang="nl-NL" sz="3200" dirty="0">
              <a:cs typeface="Arial" charset="0"/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onderzoeksstructuur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-228600" eaLnBrk="0" hangingPunct="0">
              <a:buNone/>
              <a:tabLst>
                <a:tab pos="676275" algn="l"/>
              </a:tabLst>
            </a:pPr>
            <a:r>
              <a:rPr lang="nl-NL" sz="3200" dirty="0">
                <a:cs typeface="Times New Roman" pitchFamily="18" charset="0"/>
              </a:rPr>
              <a:t> </a:t>
            </a:r>
          </a:p>
          <a:p>
            <a:pPr marL="548640" indent="-457200" eaLnBrk="0" hangingPunct="0">
              <a:tabLst>
                <a:tab pos="676275" algn="l"/>
              </a:tabLst>
            </a:pPr>
            <a:r>
              <a:rPr lang="nl-NL" sz="2800" dirty="0">
                <a:cs typeface="Times New Roman" pitchFamily="18" charset="0"/>
              </a:rPr>
              <a:t>Schets de achtergrond van het onderzoek</a:t>
            </a:r>
          </a:p>
          <a:p>
            <a:pPr marL="548640" indent="-457200" eaLnBrk="0" hangingPunct="0">
              <a:tabLst>
                <a:tab pos="676275" algn="l"/>
              </a:tabLst>
            </a:pPr>
            <a:r>
              <a:rPr lang="nl-NL" sz="2800" dirty="0">
                <a:cs typeface="Times New Roman" pitchFamily="18" charset="0"/>
              </a:rPr>
              <a:t>Wat is onderzocht? (vraag-, doelstelling)</a:t>
            </a:r>
          </a:p>
          <a:p>
            <a:pPr marL="548640" indent="-457200" eaLnBrk="0" hangingPunct="0">
              <a:tabLst>
                <a:tab pos="676275" algn="l"/>
              </a:tabLst>
            </a:pPr>
            <a:r>
              <a:rPr lang="nl-NL" sz="2800" dirty="0">
                <a:cs typeface="Times New Roman" pitchFamily="18" charset="0"/>
              </a:rPr>
              <a:t>Welke methode is ervoor gebruikt?</a:t>
            </a:r>
          </a:p>
          <a:p>
            <a:pPr marL="548640" indent="-457200" eaLnBrk="0" hangingPunct="0">
              <a:tabLst>
                <a:tab pos="676275" algn="l"/>
              </a:tabLst>
            </a:pPr>
            <a:r>
              <a:rPr lang="nl-NL" sz="2800" dirty="0">
                <a:cs typeface="Times New Roman" pitchFamily="18" charset="0"/>
              </a:rPr>
              <a:t>Wat zijn de resultaten van het onderzoek?</a:t>
            </a:r>
          </a:p>
          <a:p>
            <a:pPr marL="548640" indent="-457200" eaLnBrk="0" hangingPunct="0">
              <a:tabLst>
                <a:tab pos="676275" algn="l"/>
              </a:tabLst>
            </a:pPr>
            <a:r>
              <a:rPr lang="nl-NL" sz="2800" dirty="0">
                <a:cs typeface="Times New Roman" pitchFamily="18" charset="0"/>
              </a:rPr>
              <a:t>Wat zijn de conclusies?</a:t>
            </a:r>
          </a:p>
          <a:p>
            <a:pPr marL="548640" indent="-457200" eaLnBrk="0" hangingPunct="0">
              <a:tabLst>
                <a:tab pos="676275" algn="l"/>
              </a:tabLst>
            </a:pPr>
            <a:r>
              <a:rPr lang="nl-NL" sz="2800" dirty="0">
                <a:cs typeface="Times New Roman" pitchFamily="18" charset="0"/>
              </a:rPr>
              <a:t>Discussie</a:t>
            </a:r>
          </a:p>
          <a:p>
            <a:pPr marL="411480" lvl="1" indent="0" eaLnBrk="0" hangingPunct="0">
              <a:buNone/>
              <a:tabLst>
                <a:tab pos="676275" algn="l"/>
              </a:tabLst>
            </a:pPr>
            <a:endParaRPr lang="nl-NL" sz="2500" dirty="0">
              <a:cs typeface="Times New Roman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>
              <a:hlinkClick r:id="rId2"/>
            </a:endParaRPr>
          </a:p>
          <a:p>
            <a:endParaRPr lang="nl-NL" dirty="0">
              <a:hlinkClick r:id="rId2"/>
            </a:endParaRP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https://www.youtube.com/watch?v=2J5xs2ukksE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52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Korte samenvatting</a:t>
            </a:r>
          </a:p>
          <a:p>
            <a:r>
              <a:rPr lang="nl-NL" dirty="0"/>
              <a:t>Belangrijkste conclusies/adviezen/aanbevelingen</a:t>
            </a:r>
          </a:p>
          <a:p>
            <a:r>
              <a:rPr lang="nl-NL" dirty="0"/>
              <a:t>Zorg voor een goede inhoudelijke slotzin (uitsmijter)</a:t>
            </a:r>
          </a:p>
          <a:p>
            <a:r>
              <a:rPr lang="nl-NL" dirty="0"/>
              <a:t>Geef de gelegenheid tot vragen</a:t>
            </a:r>
          </a:p>
          <a:p>
            <a:r>
              <a:rPr lang="nl-NL" dirty="0"/>
              <a:t>Pas op voor ‘het nachtkaarseffect’</a:t>
            </a:r>
          </a:p>
          <a:p>
            <a:pPr>
              <a:buNone/>
            </a:pPr>
            <a:r>
              <a:rPr lang="nl-NL" dirty="0"/>
              <a:t>  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Oftewel: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90600" y="2132856"/>
            <a:ext cx="8153400" cy="4495800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Vertel wat je gaat vertellen  (kop)</a:t>
            </a:r>
          </a:p>
          <a:p>
            <a:r>
              <a:rPr lang="nl-NL" dirty="0"/>
              <a:t>Vertel het (romp)</a:t>
            </a:r>
          </a:p>
          <a:p>
            <a:r>
              <a:rPr lang="nl-NL" dirty="0"/>
              <a:t>Vertel wat je verteld hebt (staart)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01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C349D-27A3-4AFE-9844-DB5D48BA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Oftewel….</a:t>
            </a:r>
            <a:endParaRPr lang="en-GB" dirty="0"/>
          </a:p>
        </p:txBody>
      </p:sp>
      <p:pic>
        <p:nvPicPr>
          <p:cNvPr id="4" name="Onlinemedia 3" title="VLOG | Hoe zorg je ervoor dat je presentatie goed te volgen is?">
            <a:hlinkClick r:id="" action="ppaction://media"/>
            <a:extLst>
              <a:ext uri="{FF2B5EF4-FFF2-40B4-BE49-F238E27FC236}">
                <a16:creationId xmlns:a16="http://schemas.microsoft.com/office/drawing/2014/main" id="{A3D22137-784E-48CA-85B8-5717636622CE}"/>
              </a:ext>
            </a:extLst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5656" y="2132856"/>
            <a:ext cx="6408712" cy="39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5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0BB6-0839-485A-94CC-5178820F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Oftewel: Steve Jobs</a:t>
            </a:r>
            <a:endParaRPr lang="en-GB" dirty="0"/>
          </a:p>
        </p:txBody>
      </p:sp>
      <p:pic>
        <p:nvPicPr>
          <p:cNvPr id="4" name="Onlinemedia 3" title="Beste presentatie ooit iPhone Steve jobs.">
            <a:hlinkClick r:id="" action="ppaction://media"/>
            <a:extLst>
              <a:ext uri="{FF2B5EF4-FFF2-40B4-BE49-F238E27FC236}">
                <a16:creationId xmlns:a16="http://schemas.microsoft.com/office/drawing/2014/main" id="{0495BD84-200A-41CE-8F2F-FA183FBE3F87}"/>
              </a:ext>
            </a:extLst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6513" y="2060848"/>
            <a:ext cx="739310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Leerdoelen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Denk terug aan voorgaande presentaties</a:t>
            </a:r>
          </a:p>
          <a:p>
            <a:r>
              <a:rPr lang="nl-NL" dirty="0"/>
              <a:t>Wat ging goed/wat ging fout?</a:t>
            </a:r>
          </a:p>
          <a:p>
            <a:r>
              <a:rPr lang="nl-NL" dirty="0"/>
              <a:t>Wat wil je leren/ verbeteren?</a:t>
            </a:r>
          </a:p>
          <a:p>
            <a:endParaRPr lang="nl-NL" dirty="0"/>
          </a:p>
        </p:txBody>
      </p:sp>
      <p:pic>
        <p:nvPicPr>
          <p:cNvPr id="4" name="Picture 2" descr="Afbeeldingsresultaat voor leerdoel">
            <a:extLst>
              <a:ext uri="{FF2B5EF4-FFF2-40B4-BE49-F238E27FC236}">
                <a16:creationId xmlns:a16="http://schemas.microsoft.com/office/drawing/2014/main" id="{E1E55C8F-B8FA-49D4-B2A3-7913A18F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42954"/>
            <a:ext cx="2976146" cy="3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3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Hulpmiddelen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Moeten passend zijn</a:t>
            </a:r>
          </a:p>
          <a:p>
            <a:r>
              <a:rPr lang="nl-NL" dirty="0"/>
              <a:t>Ondersteunen het verhaal</a:t>
            </a:r>
          </a:p>
          <a:p>
            <a:r>
              <a:rPr lang="nl-NL" dirty="0"/>
              <a:t>Geen reddingsboei, maar…….</a:t>
            </a:r>
          </a:p>
          <a:p>
            <a:r>
              <a:rPr lang="nl-NL" dirty="0"/>
              <a:t>Oefen!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Hulpmiddelen </a:t>
            </a:r>
            <a:r>
              <a:rPr lang="nl-NL" sz="4000" dirty="0"/>
              <a:t>(voorbeelden)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bord en stift</a:t>
            </a:r>
          </a:p>
          <a:p>
            <a:r>
              <a:rPr lang="nl-NL" dirty="0"/>
              <a:t>Flip-over </a:t>
            </a:r>
          </a:p>
          <a:p>
            <a:r>
              <a:rPr lang="nl-NL" dirty="0"/>
              <a:t>Tonen voorbeelden</a:t>
            </a:r>
          </a:p>
          <a:p>
            <a:r>
              <a:rPr lang="nl-NL" dirty="0"/>
              <a:t>Hand-outs</a:t>
            </a:r>
          </a:p>
          <a:p>
            <a:r>
              <a:rPr lang="nl-NL" dirty="0"/>
              <a:t>PowerPoint/</a:t>
            </a:r>
            <a:r>
              <a:rPr lang="nl-NL" dirty="0" err="1"/>
              <a:t>Prezi</a:t>
            </a:r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PowerPoint 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Functioneel</a:t>
            </a:r>
          </a:p>
          <a:p>
            <a:r>
              <a:rPr lang="nl-NL" dirty="0"/>
              <a:t>Steekwoorden</a:t>
            </a:r>
          </a:p>
          <a:p>
            <a:r>
              <a:rPr lang="nl-NL" dirty="0"/>
              <a:t>Korte zinnen</a:t>
            </a:r>
          </a:p>
          <a:p>
            <a:pPr lvl="0"/>
            <a:r>
              <a:rPr lang="nl-NL" dirty="0"/>
              <a:t>Sober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pPr lvl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586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PowerPoint 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nl-NL" dirty="0"/>
          </a:p>
          <a:p>
            <a:pPr lvl="0"/>
            <a:r>
              <a:rPr lang="nl-NL" dirty="0"/>
              <a:t>Contrast </a:t>
            </a:r>
          </a:p>
          <a:p>
            <a:r>
              <a:rPr lang="nl-NL" dirty="0"/>
              <a:t>Zes items</a:t>
            </a:r>
          </a:p>
          <a:p>
            <a:r>
              <a:rPr lang="nl-NL" dirty="0"/>
              <a:t>Uniform</a:t>
            </a:r>
          </a:p>
          <a:p>
            <a:pPr lvl="0"/>
            <a:r>
              <a:rPr lang="nl-NL" dirty="0"/>
              <a:t>Sober</a:t>
            </a:r>
          </a:p>
          <a:p>
            <a:pPr lvl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949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 tekst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sz="3600" dirty="0"/>
          </a:p>
          <a:p>
            <a:r>
              <a:rPr lang="nl-NL" sz="3600" dirty="0"/>
              <a:t>Belangrijke informatie groter lettertype</a:t>
            </a:r>
          </a:p>
          <a:p>
            <a:r>
              <a:rPr lang="nl-NL" i="1" dirty="0"/>
              <a:t>Cursief gebruiken bij titels</a:t>
            </a:r>
          </a:p>
          <a:p>
            <a:r>
              <a:rPr lang="nl-NL" b="1" i="1" dirty="0"/>
              <a:t>Hoofdtitel  cursief vet</a:t>
            </a:r>
            <a:r>
              <a:rPr lang="nl-NL" i="1" dirty="0"/>
              <a:t>, subtitel  cursief</a:t>
            </a:r>
          </a:p>
          <a:p>
            <a:r>
              <a:rPr lang="nl-NL" b="1" dirty="0"/>
              <a:t>Vet is lekker duidelijk</a:t>
            </a:r>
          </a:p>
        </p:txBody>
      </p:sp>
    </p:spTree>
    <p:extLst>
      <p:ext uri="{BB962C8B-B14F-4D97-AF65-F5344CB8AC3E}">
        <p14:creationId xmlns:p14="http://schemas.microsoft.com/office/powerpoint/2010/main" val="58055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Wat gaan we doen?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Doel /inhoud college/ opdrachten</a:t>
            </a:r>
          </a:p>
          <a:p>
            <a:r>
              <a:rPr lang="nl-NL" dirty="0"/>
              <a:t>Leerdoelen</a:t>
            </a:r>
          </a:p>
          <a:p>
            <a:r>
              <a:rPr lang="nl-NL" dirty="0"/>
              <a:t>Presenteren kun je leren (inhoud, vorm, lastige situaties)</a:t>
            </a:r>
          </a:p>
          <a:p>
            <a:r>
              <a:rPr lang="nl-NL" dirty="0"/>
              <a:t>Vragen beantwoorden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 tekst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sz="2800" dirty="0"/>
          </a:p>
          <a:p>
            <a:r>
              <a:rPr lang="nl-NL" sz="2800" dirty="0"/>
              <a:t>Belangrijke informatie groter lettertype</a:t>
            </a:r>
          </a:p>
          <a:p>
            <a:r>
              <a:rPr lang="nl-NL" sz="2800" dirty="0"/>
              <a:t>Cursief gebruiken bij titels</a:t>
            </a:r>
          </a:p>
          <a:p>
            <a:r>
              <a:rPr lang="nl-NL" sz="2800" dirty="0"/>
              <a:t>Hoofdtitel  cursief vet, subtitel  cursief</a:t>
            </a:r>
          </a:p>
          <a:p>
            <a:r>
              <a:rPr lang="nl-NL" sz="2800" dirty="0"/>
              <a:t>Vet is lekker duidelijk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6210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nl-NL" dirty="0"/>
              <a:t>PowerPoint 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 lvl="0"/>
            <a:endParaRPr lang="nl-NL" dirty="0"/>
          </a:p>
          <a:p>
            <a:pPr lvl="0"/>
            <a:r>
              <a:rPr lang="nl-NL" dirty="0"/>
              <a:t>Contrast </a:t>
            </a:r>
          </a:p>
          <a:p>
            <a:r>
              <a:rPr lang="nl-NL" dirty="0"/>
              <a:t>Zes items</a:t>
            </a:r>
          </a:p>
          <a:p>
            <a:r>
              <a:rPr lang="nl-NL" dirty="0"/>
              <a:t>Uniform</a:t>
            </a:r>
          </a:p>
          <a:p>
            <a:pPr lvl="0"/>
            <a:r>
              <a:rPr lang="nl-NL" dirty="0"/>
              <a:t>Sober</a:t>
            </a:r>
          </a:p>
          <a:p>
            <a:pPr lvl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709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PowerPoint 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nl-NL" dirty="0">
              <a:solidFill>
                <a:schemeClr val="bg1"/>
              </a:solidFill>
            </a:endParaRPr>
          </a:p>
          <a:p>
            <a:pPr lvl="0"/>
            <a:r>
              <a:rPr lang="nl-NL" dirty="0">
                <a:solidFill>
                  <a:schemeClr val="bg1"/>
                </a:solidFill>
              </a:rPr>
              <a:t>Contrast </a:t>
            </a:r>
          </a:p>
          <a:p>
            <a:r>
              <a:rPr lang="nl-NL" dirty="0">
                <a:solidFill>
                  <a:schemeClr val="bg1"/>
                </a:solidFill>
              </a:rPr>
              <a:t>Zes items</a:t>
            </a:r>
          </a:p>
          <a:p>
            <a:r>
              <a:rPr lang="nl-NL" dirty="0">
                <a:solidFill>
                  <a:schemeClr val="bg1"/>
                </a:solidFill>
              </a:rPr>
              <a:t>Uniform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Sober</a:t>
            </a:r>
          </a:p>
          <a:p>
            <a:pPr lvl="0">
              <a:buNone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4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PowerPoint 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 lvl="0"/>
            <a:endParaRPr lang="nl-NL" dirty="0">
              <a:solidFill>
                <a:schemeClr val="bg1"/>
              </a:solidFill>
            </a:endParaRPr>
          </a:p>
          <a:p>
            <a:pPr lvl="0"/>
            <a:r>
              <a:rPr lang="nl-NL" dirty="0">
                <a:solidFill>
                  <a:schemeClr val="bg1"/>
                </a:solidFill>
              </a:rPr>
              <a:t>Contrast </a:t>
            </a:r>
          </a:p>
          <a:p>
            <a:r>
              <a:rPr lang="nl-NL" dirty="0">
                <a:solidFill>
                  <a:schemeClr val="bg1"/>
                </a:solidFill>
              </a:rPr>
              <a:t>Zes items</a:t>
            </a:r>
          </a:p>
          <a:p>
            <a:r>
              <a:rPr lang="nl-NL" dirty="0">
                <a:solidFill>
                  <a:schemeClr val="bg1"/>
                </a:solidFill>
              </a:rPr>
              <a:t>Uniform</a:t>
            </a:r>
          </a:p>
          <a:p>
            <a:pPr lvl="0"/>
            <a:r>
              <a:rPr lang="nl-NL" dirty="0">
                <a:solidFill>
                  <a:schemeClr val="bg1"/>
                </a:solidFill>
              </a:rPr>
              <a:t>Sober</a:t>
            </a:r>
          </a:p>
          <a:p>
            <a:pPr lvl="0">
              <a:buNone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62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Compacte visuele presenteervorm</a:t>
            </a:r>
          </a:p>
          <a:p>
            <a:r>
              <a:rPr lang="nl-NL" dirty="0"/>
              <a:t>Presenteren van onderzoeksresultaten voor groter publiek</a:t>
            </a:r>
          </a:p>
        </p:txBody>
      </p:sp>
    </p:spTree>
    <p:extLst>
      <p:ext uri="{BB962C8B-B14F-4D97-AF65-F5344CB8AC3E}">
        <p14:creationId xmlns:p14="http://schemas.microsoft.com/office/powerpoint/2010/main" val="407141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poster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Titel</a:t>
            </a:r>
          </a:p>
          <a:p>
            <a:r>
              <a:rPr lang="nl-NL" dirty="0"/>
              <a:t>Auteur(s) ( instituut/onderzoeksinstelling)</a:t>
            </a:r>
          </a:p>
          <a:p>
            <a:r>
              <a:rPr lang="nl-NL" dirty="0"/>
              <a:t>Inleiding ( kader, wetenschappelijke en of maatschappelijke drijfveer)</a:t>
            </a:r>
          </a:p>
          <a:p>
            <a:r>
              <a:rPr lang="nl-NL" dirty="0"/>
              <a:t>Doel,- vraagstelling</a:t>
            </a:r>
          </a:p>
          <a:p>
            <a:r>
              <a:rPr lang="nl-NL" dirty="0"/>
              <a:t>Werkwijze</a:t>
            </a:r>
          </a:p>
          <a:p>
            <a:r>
              <a:rPr lang="nl-NL" dirty="0"/>
              <a:t>Resultaten</a:t>
            </a:r>
          </a:p>
          <a:p>
            <a:r>
              <a:rPr lang="nl-NL" dirty="0"/>
              <a:t>Conclusie/discussie</a:t>
            </a:r>
          </a:p>
        </p:txBody>
      </p:sp>
    </p:spTree>
    <p:extLst>
      <p:ext uri="{BB962C8B-B14F-4D97-AF65-F5344CB8AC3E}">
        <p14:creationId xmlns:p14="http://schemas.microsoft.com/office/powerpoint/2010/main" val="1389661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Let 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Aantrekkelijk beeldmateriaal/pakkende titel</a:t>
            </a:r>
          </a:p>
          <a:p>
            <a:r>
              <a:rPr lang="nl-NL" dirty="0"/>
              <a:t>Beknopte hoeveelheid tekst (eisen/kaders)</a:t>
            </a:r>
          </a:p>
          <a:p>
            <a:r>
              <a:rPr lang="nl-NL" dirty="0"/>
              <a:t>Representatief</a:t>
            </a:r>
          </a:p>
          <a:p>
            <a:r>
              <a:rPr lang="nl-NL" dirty="0"/>
              <a:t>Evenwichtige compositie, duidelijke leesrichting</a:t>
            </a:r>
          </a:p>
          <a:p>
            <a:r>
              <a:rPr lang="nl-NL" dirty="0"/>
              <a:t>Aanvullende materiaal ( hand-outs)</a:t>
            </a:r>
          </a:p>
          <a:p>
            <a:r>
              <a:rPr lang="nl-NL" dirty="0"/>
              <a:t>Duidelijk, groot lettertype (ca.18 </a:t>
            </a:r>
            <a:r>
              <a:rPr lang="nl-NL" dirty="0" err="1"/>
              <a:t>pnt</a:t>
            </a:r>
            <a:r>
              <a:rPr lang="nl-NL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15570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(Non)verbale communicatie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83" y="3429000"/>
            <a:ext cx="5347013" cy="2445974"/>
          </a:xfrm>
        </p:spPr>
      </p:pic>
    </p:spTree>
    <p:extLst>
      <p:ext uri="{BB962C8B-B14F-4D97-AF65-F5344CB8AC3E}">
        <p14:creationId xmlns:p14="http://schemas.microsoft.com/office/powerpoint/2010/main" val="383468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Verbale communicatie </a:t>
            </a:r>
            <a:r>
              <a:rPr lang="nl-NL" sz="4000" dirty="0"/>
              <a:t>(stemgebruik)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NL" dirty="0"/>
          </a:p>
          <a:p>
            <a:r>
              <a:rPr lang="nl-NL" dirty="0"/>
              <a:t>Articulatie</a:t>
            </a:r>
          </a:p>
          <a:p>
            <a:r>
              <a:rPr lang="nl-NL" dirty="0"/>
              <a:t>Tempo</a:t>
            </a:r>
          </a:p>
          <a:p>
            <a:r>
              <a:rPr lang="nl-NL" dirty="0"/>
              <a:t>Timing</a:t>
            </a:r>
          </a:p>
          <a:p>
            <a:r>
              <a:rPr lang="nl-NL" dirty="0"/>
              <a:t>Intonatie</a:t>
            </a:r>
          </a:p>
          <a:p>
            <a:r>
              <a:rPr lang="nl-NL" dirty="0"/>
              <a:t>Volume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0023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900" dirty="0"/>
              <a:t>Non-verbale communicatie </a:t>
            </a:r>
            <a:r>
              <a:rPr lang="nl-NL" dirty="0"/>
              <a:t>(houding)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Ga stevig staan</a:t>
            </a:r>
          </a:p>
          <a:p>
            <a:r>
              <a:rPr lang="nl-NL" dirty="0"/>
              <a:t>Maak oogcontact</a:t>
            </a:r>
          </a:p>
          <a:p>
            <a:r>
              <a:rPr lang="nl-NL" dirty="0"/>
              <a:t>Ondersteunende gebaren</a:t>
            </a:r>
          </a:p>
          <a:p>
            <a:r>
              <a:rPr lang="nl-NL" dirty="0"/>
              <a:t>Volumevergroting</a:t>
            </a:r>
          </a:p>
          <a:p>
            <a:r>
              <a:rPr lang="nl-NL" dirty="0"/>
              <a:t>Passende mimiek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M.F. Lurvink (LUMF) </a:t>
            </a:r>
            <a:r>
              <a:rPr lang="nl-NL" dirty="0">
                <a:hlinkClick r:id="rId2"/>
              </a:rPr>
              <a:t>m.f.lurvink@pl.hanze.nl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Kamer: D 0122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Praktische informatie Blackboard (Communicatie BML)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9485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FDAC-2270-421E-AE0D-2474C27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Passende mimiek…</a:t>
            </a:r>
            <a:endParaRPr lang="en-GB" dirty="0"/>
          </a:p>
        </p:txBody>
      </p:sp>
      <p:pic>
        <p:nvPicPr>
          <p:cNvPr id="4" name="Onlinemedia 3" title="We&amp;#39;re Going On A Bear Hunt - Kids&amp;#39; Poems and Stories With Michael Rosen">
            <a:hlinkClick r:id="" action="ppaction://media"/>
            <a:extLst>
              <a:ext uri="{FF2B5EF4-FFF2-40B4-BE49-F238E27FC236}">
                <a16:creationId xmlns:a16="http://schemas.microsoft.com/office/drawing/2014/main" id="{0D7EC8DB-461A-4166-A8AE-5909D532B70E}"/>
              </a:ext>
            </a:extLst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2129" y="2060848"/>
            <a:ext cx="563738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4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21846-D773-4D9F-A9AC-0603F2EF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Passende mimiek</a:t>
            </a:r>
            <a:endParaRPr lang="en-GB" dirty="0"/>
          </a:p>
        </p:txBody>
      </p:sp>
      <p:pic>
        <p:nvPicPr>
          <p:cNvPr id="4" name="Onlinemedia 3" title="Master SEN Non-verbale communicatie">
            <a:hlinkClick r:id="" action="ppaction://media"/>
            <a:extLst>
              <a:ext uri="{FF2B5EF4-FFF2-40B4-BE49-F238E27FC236}">
                <a16:creationId xmlns:a16="http://schemas.microsoft.com/office/drawing/2014/main" id="{306BAFC8-98D1-4E63-B4F0-9EB3716F371B}"/>
              </a:ext>
            </a:extLst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3738" y="1600200"/>
            <a:ext cx="799306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Passende mimiek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>
              <a:hlinkClick r:id="rId2"/>
            </a:endParaRPr>
          </a:p>
          <a:p>
            <a:pPr marL="0" indent="0">
              <a:buNone/>
            </a:pPr>
            <a:endParaRPr lang="nl-NL" dirty="0">
              <a:hlinkClick r:id="rId2"/>
            </a:endParaRP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https://www.youtube.com/watch?v=ytc0U2WAz4s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321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Omgaan met 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sz="2400" dirty="0"/>
          </a:p>
          <a:p>
            <a:r>
              <a:rPr lang="nl-NL" sz="2400" dirty="0"/>
              <a:t>Wanneer vragen?</a:t>
            </a:r>
          </a:p>
          <a:p>
            <a:r>
              <a:rPr lang="nl-NL" sz="2400" dirty="0"/>
              <a:t>Maak zinnen/betogen af (geef seintje)</a:t>
            </a:r>
          </a:p>
          <a:p>
            <a:r>
              <a:rPr lang="nl-NL" sz="2400" dirty="0"/>
              <a:t>Bij antwoorden: voorkom 1-2-tjes</a:t>
            </a:r>
          </a:p>
          <a:p>
            <a:pPr>
              <a:buNone/>
            </a:pPr>
            <a:endParaRPr lang="nl-NL" sz="2400" dirty="0"/>
          </a:p>
          <a:p>
            <a:pPr>
              <a:buNone/>
            </a:pPr>
            <a:r>
              <a:rPr lang="nl-NL" sz="2400" dirty="0"/>
              <a:t>Stap 1 herhaal kort de vraag</a:t>
            </a:r>
          </a:p>
          <a:p>
            <a:pPr>
              <a:buNone/>
            </a:pPr>
            <a:r>
              <a:rPr lang="nl-NL" sz="2400" dirty="0"/>
              <a:t>Stap 2 beantwoord de vraag</a:t>
            </a:r>
          </a:p>
          <a:p>
            <a:pPr>
              <a:buNone/>
            </a:pPr>
            <a:r>
              <a:rPr lang="nl-NL" sz="2400" dirty="0"/>
              <a:t>Stap 3 check of het antwoord duidelijk/voldoende 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Lastige vragenstellers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De betweter (wil tonen wat hij weet)</a:t>
            </a:r>
          </a:p>
          <a:p>
            <a:r>
              <a:rPr lang="nl-NL" dirty="0"/>
              <a:t>Oproerkraaier (wil spreker op het verkeerde been zetten)</a:t>
            </a:r>
          </a:p>
          <a:p>
            <a:endParaRPr lang="nl-NL" dirty="0"/>
          </a:p>
          <a:p>
            <a:pPr>
              <a:buNone/>
            </a:pPr>
            <a:r>
              <a:rPr lang="nl-NL" dirty="0"/>
              <a:t>Stap 1  Herhaal vraag, check inhoud</a:t>
            </a:r>
          </a:p>
          <a:p>
            <a:pPr>
              <a:buNone/>
            </a:pPr>
            <a:r>
              <a:rPr lang="nl-NL" dirty="0"/>
              <a:t>Stap 2  Complimenteer de vragensteller</a:t>
            </a:r>
          </a:p>
          <a:p>
            <a:pPr>
              <a:buNone/>
            </a:pPr>
            <a:r>
              <a:rPr lang="nl-NL" dirty="0"/>
              <a:t>Stap 3  Stel voor er later op terug te komen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Omgaan met lastige situaties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Storing niet negeren</a:t>
            </a:r>
          </a:p>
          <a:p>
            <a:endParaRPr lang="nl-NL" dirty="0"/>
          </a:p>
          <a:p>
            <a:r>
              <a:rPr lang="nl-NL" dirty="0"/>
              <a:t>Stap 1 oogcontact maken</a:t>
            </a:r>
          </a:p>
          <a:p>
            <a:r>
              <a:rPr lang="nl-NL" dirty="0"/>
              <a:t>Stap 2 oogcontact, zwijgen, vraag stellen</a:t>
            </a:r>
          </a:p>
          <a:p>
            <a:r>
              <a:rPr lang="nl-NL" dirty="0"/>
              <a:t>Stap 3 benoemen effect</a:t>
            </a:r>
          </a:p>
          <a:p>
            <a:r>
              <a:rPr lang="nl-NL" dirty="0"/>
              <a:t>Stap 4 voorstel verbetering</a:t>
            </a:r>
          </a:p>
          <a:p>
            <a:r>
              <a:rPr lang="nl-NL" dirty="0"/>
              <a:t>Stap 5 vraag om akkoord</a:t>
            </a:r>
          </a:p>
          <a:p>
            <a:r>
              <a:rPr lang="nl-NL" dirty="0"/>
              <a:t>Stap 6 vervolg verhaal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FEF46-CF2C-4DCC-904E-681FE973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Vragen…</a:t>
            </a:r>
            <a:endParaRPr lang="en-GB" dirty="0"/>
          </a:p>
        </p:txBody>
      </p:sp>
      <p:pic>
        <p:nvPicPr>
          <p:cNvPr id="1026" name="Picture 2" descr="Afbeeldingsresultaat voor oefenen">
            <a:extLst>
              <a:ext uri="{FF2B5EF4-FFF2-40B4-BE49-F238E27FC236}">
                <a16:creationId xmlns:a16="http://schemas.microsoft.com/office/drawing/2014/main" id="{A69D5E0A-43C5-4715-9784-92A5D91612D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204864"/>
            <a:ext cx="4176465" cy="39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90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Omgaan met spanning</a:t>
            </a:r>
          </a:p>
        </p:txBody>
      </p:sp>
      <p:pic>
        <p:nvPicPr>
          <p:cNvPr id="4" name="Picture 2" descr="http://zangpro.nl/wp-content/uploads/2014/05/causes-of-stage-fright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655330"/>
            <a:ext cx="5570920" cy="48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45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Omgaan met spanning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8153400" cy="4495800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Bereid  goed voor</a:t>
            </a:r>
          </a:p>
          <a:p>
            <a:r>
              <a:rPr lang="nl-NL" dirty="0"/>
              <a:t>Ontzenuw rampscenario’s</a:t>
            </a:r>
          </a:p>
          <a:p>
            <a:r>
              <a:rPr lang="nl-NL" dirty="0"/>
              <a:t>Fouten maken mag!</a:t>
            </a:r>
          </a:p>
          <a:p>
            <a:endParaRPr lang="nl-NL" dirty="0"/>
          </a:p>
          <a:p>
            <a:endParaRPr lang="nl-NL" dirty="0"/>
          </a:p>
          <a:p>
            <a:pPr>
              <a:buNone/>
            </a:pPr>
            <a:r>
              <a:rPr lang="nl-NL" i="1"/>
              <a:t>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301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RET </a:t>
            </a:r>
            <a:r>
              <a:rPr lang="nl-NL" sz="2700" dirty="0"/>
              <a:t>(Rationele effectiviteitstraining)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Grondlegger: Amerikaans psycholoog </a:t>
            </a:r>
            <a:r>
              <a:rPr lang="nl-NL" dirty="0" err="1"/>
              <a:t>Ellis</a:t>
            </a:r>
            <a:endParaRPr lang="nl-NL" dirty="0"/>
          </a:p>
          <a:p>
            <a:endParaRPr lang="nl-NL" dirty="0"/>
          </a:p>
          <a:p>
            <a:r>
              <a:rPr lang="nl-NL" dirty="0"/>
              <a:t>Mensen maken hun eigen stress</a:t>
            </a:r>
          </a:p>
          <a:p>
            <a:r>
              <a:rPr lang="nl-NL" dirty="0"/>
              <a:t>Het </a:t>
            </a:r>
            <a:r>
              <a:rPr lang="nl-NL"/>
              <a:t>denken bepaalt </a:t>
            </a:r>
            <a:r>
              <a:rPr lang="nl-NL" dirty="0"/>
              <a:t>het gevoel en gedrag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15DC-51D3-4075-83EE-0F97191B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Blackboard: course Communicatie BML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0A62CB-CFCB-464F-9A4D-1D8BED590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86608"/>
            <a:ext cx="3528392" cy="25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1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A-B-C-D-E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Activating</a:t>
            </a:r>
            <a:r>
              <a:rPr lang="nl-NL" dirty="0"/>
              <a:t> </a:t>
            </a:r>
            <a:r>
              <a:rPr lang="nl-NL" dirty="0" err="1"/>
              <a:t>event</a:t>
            </a:r>
            <a:r>
              <a:rPr lang="nl-NL" dirty="0"/>
              <a:t> (gebeurtenis)</a:t>
            </a:r>
          </a:p>
          <a:p>
            <a:r>
              <a:rPr lang="nl-NL" dirty="0"/>
              <a:t>B Belief (gedachten/ideeën)</a:t>
            </a:r>
          </a:p>
          <a:p>
            <a:r>
              <a:rPr lang="nl-NL" dirty="0"/>
              <a:t>C </a:t>
            </a:r>
            <a:r>
              <a:rPr lang="nl-NL" dirty="0" err="1"/>
              <a:t>Consequences</a:t>
            </a:r>
            <a:r>
              <a:rPr lang="nl-NL" dirty="0"/>
              <a:t> (emoties/gedrag)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 Discussie  (zelfondervraging)</a:t>
            </a:r>
          </a:p>
          <a:p>
            <a:r>
              <a:rPr lang="nl-NL" dirty="0"/>
              <a:t>E Effectieve nieuwe gedachten/emoties/gedrag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Zelfondervraging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Feitelijkheidsvragen</a:t>
            </a:r>
            <a:endParaRPr lang="nl-NL" dirty="0"/>
          </a:p>
          <a:p>
            <a:r>
              <a:rPr lang="nl-NL" dirty="0"/>
              <a:t>Doelmatigheidsvragen</a:t>
            </a:r>
          </a:p>
          <a:p>
            <a:r>
              <a:rPr lang="nl-NL" dirty="0"/>
              <a:t>Logische vragen</a:t>
            </a:r>
          </a:p>
          <a:p>
            <a:r>
              <a:rPr lang="nl-NL" dirty="0"/>
              <a:t>Filosofische vragen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 Effectieve gedachten, gevoel en gedrag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Vervang irrationele gedachten door realistische gedachten (helpende gedachten)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F9D35-2954-4AA5-8DE9-5EDC919E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werkcolleges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A9A311-553E-4357-80C0-BDFFF24C45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endParaRPr lang="en-GB" dirty="0"/>
          </a:p>
          <a:p>
            <a:r>
              <a:rPr lang="en-GB" dirty="0" err="1"/>
              <a:t>Bereid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presentatie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ca. 5 min ( in </a:t>
            </a:r>
            <a:r>
              <a:rPr lang="en-GB" dirty="0" err="1"/>
              <a:t>tweetallen</a:t>
            </a:r>
            <a:r>
              <a:rPr lang="en-GB" dirty="0"/>
              <a:t>)</a:t>
            </a:r>
          </a:p>
          <a:p>
            <a:r>
              <a:rPr lang="en-GB" dirty="0"/>
              <a:t>Film de </a:t>
            </a:r>
            <a:r>
              <a:rPr lang="en-GB" dirty="0" err="1"/>
              <a:t>presentatie</a:t>
            </a:r>
            <a:r>
              <a:rPr lang="en-GB" dirty="0"/>
              <a:t>/ </a:t>
            </a:r>
            <a:r>
              <a:rPr lang="en-GB" dirty="0" err="1"/>
              <a:t>heb</a:t>
            </a:r>
            <a:r>
              <a:rPr lang="en-GB" dirty="0"/>
              <a:t> de film </a:t>
            </a:r>
            <a:r>
              <a:rPr lang="en-GB" dirty="0" err="1"/>
              <a:t>paraat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het </a:t>
            </a:r>
            <a:r>
              <a:rPr lang="en-GB" dirty="0" err="1"/>
              <a:t>werkcollege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37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FEF46-CF2C-4DCC-904E-681FE973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Vragen…</a:t>
            </a:r>
            <a:endParaRPr lang="en-GB" dirty="0"/>
          </a:p>
        </p:txBody>
      </p:sp>
      <p:pic>
        <p:nvPicPr>
          <p:cNvPr id="1026" name="Picture 2" descr="Afbeeldingsresultaat voor oefenen">
            <a:extLst>
              <a:ext uri="{FF2B5EF4-FFF2-40B4-BE49-F238E27FC236}">
                <a16:creationId xmlns:a16="http://schemas.microsoft.com/office/drawing/2014/main" id="{A69D5E0A-43C5-4715-9784-92A5D91612D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204864"/>
            <a:ext cx="4176465" cy="39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32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Presenteren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6158448"/>
            <a:ext cx="6705600" cy="685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nl-NL" dirty="0"/>
              <a:t>			</a:t>
            </a:r>
          </a:p>
          <a:p>
            <a:pPr algn="l"/>
            <a:r>
              <a:rPr lang="nl-NL" dirty="0"/>
              <a:t>			drs. M. Lurvink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78E2A-F228-4902-B72D-B8632E031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31" y="990600"/>
            <a:ext cx="3600400" cy="33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3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3F82C-83BD-4323-AE28-DB3D38F8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doen?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E5BDE-DFF2-4932-9156-04D36AD40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en-GB" dirty="0"/>
              <a:t>Feedback….</a:t>
            </a:r>
          </a:p>
          <a:p>
            <a:r>
              <a:rPr lang="en-GB" dirty="0" err="1"/>
              <a:t>Leerdoelen</a:t>
            </a:r>
            <a:endParaRPr lang="en-GB" dirty="0"/>
          </a:p>
          <a:p>
            <a:r>
              <a:rPr lang="en-GB" dirty="0" err="1"/>
              <a:t>Filmpjes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36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D4F99-DFDA-4890-8935-FF26780E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Vooraf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B82A4D-62F5-4D3E-82A7-43A0E79219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Leerdoelen formuleren</a:t>
            </a:r>
          </a:p>
          <a:p>
            <a:r>
              <a:rPr lang="nl-NL" dirty="0"/>
              <a:t>Presentatie </a:t>
            </a:r>
          </a:p>
          <a:p>
            <a:r>
              <a:rPr lang="nl-NL" dirty="0"/>
              <a:t>Feedback (geven en ontvangen)</a:t>
            </a:r>
          </a:p>
          <a:p>
            <a:r>
              <a:rPr lang="nl-NL" dirty="0"/>
              <a:t>Reflectieverslag (inleveren blackboard)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928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66DB9-5C70-4B47-9120-B41280E3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</a:t>
            </a:r>
            <a:endParaRPr lang="en-GB" dirty="0"/>
          </a:p>
        </p:txBody>
      </p:sp>
      <p:pic>
        <p:nvPicPr>
          <p:cNvPr id="4" name="Onlinemedia 3" title="InShared commercial Taart">
            <a:hlinkClick r:id="" action="ppaction://media"/>
            <a:extLst>
              <a:ext uri="{FF2B5EF4-FFF2-40B4-BE49-F238E27FC236}">
                <a16:creationId xmlns:a16="http://schemas.microsoft.com/office/drawing/2014/main" id="{F3246205-C95F-4E4B-9147-9DE96FE6B031}"/>
              </a:ext>
            </a:extLst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8087" y="2010468"/>
            <a:ext cx="6618289" cy="37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23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</a:t>
            </a:r>
            <a:r>
              <a:rPr lang="nl-NL" sz="4000" dirty="0"/>
              <a:t>(waarom?)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8153400" cy="4495800"/>
          </a:xfrm>
        </p:spPr>
        <p:txBody>
          <a:bodyPr/>
          <a:lstStyle/>
          <a:p>
            <a:pPr>
              <a:buNone/>
            </a:pPr>
            <a:endParaRPr lang="nl-NL" dirty="0"/>
          </a:p>
          <a:p>
            <a:r>
              <a:rPr lang="nl-NL" dirty="0"/>
              <a:t>Leermiddel</a:t>
            </a:r>
          </a:p>
          <a:p>
            <a:r>
              <a:rPr lang="nl-NL" dirty="0"/>
              <a:t>Blinde vlek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4495800"/>
          </a:xfrm>
        </p:spPr>
        <p:txBody>
          <a:bodyPr>
            <a:noAutofit/>
          </a:bodyPr>
          <a:lstStyle/>
          <a:p>
            <a:r>
              <a:rPr lang="nl-NL" sz="2400" dirty="0"/>
              <a:t>Je leert </a:t>
            </a:r>
            <a:r>
              <a:rPr lang="nl-NL" sz="2400" b="1" dirty="0"/>
              <a:t>doeltreffend en aantrekkelijk </a:t>
            </a:r>
            <a:r>
              <a:rPr lang="nl-NL" sz="2400" dirty="0"/>
              <a:t>presenteren. </a:t>
            </a:r>
          </a:p>
          <a:p>
            <a:endParaRPr lang="nl-NL" sz="2400" dirty="0"/>
          </a:p>
          <a:p>
            <a:pPr>
              <a:buNone/>
            </a:pPr>
            <a:r>
              <a:rPr lang="nl-NL" sz="2400" dirty="0"/>
              <a:t>Hoe? </a:t>
            </a:r>
          </a:p>
          <a:p>
            <a:r>
              <a:rPr lang="nl-NL" sz="2400" dirty="0"/>
              <a:t>Leerdoelen stellen</a:t>
            </a:r>
          </a:p>
          <a:p>
            <a:r>
              <a:rPr lang="nl-NL" sz="2400" dirty="0"/>
              <a:t>Presenteren en ervaring opdoen</a:t>
            </a:r>
          </a:p>
          <a:p>
            <a:r>
              <a:rPr lang="nl-NL" sz="2400" dirty="0"/>
              <a:t>Feedback ontvangen en toepassen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(geven)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endParaRPr lang="nl-NL" dirty="0"/>
          </a:p>
          <a:p>
            <a:endParaRPr lang="nl-NL" sz="11200" dirty="0"/>
          </a:p>
          <a:p>
            <a:r>
              <a:rPr lang="nl-NL" sz="5900" dirty="0"/>
              <a:t>Beschrijf waarneembaar </a:t>
            </a:r>
            <a:r>
              <a:rPr lang="nl-NL" sz="5900" u="sng" dirty="0"/>
              <a:t>gedrag</a:t>
            </a:r>
            <a:r>
              <a:rPr lang="nl-NL" sz="5900" dirty="0"/>
              <a:t> (wat je ziet, hoort etc.) </a:t>
            </a:r>
          </a:p>
          <a:p>
            <a:r>
              <a:rPr lang="nl-NL" sz="5900" dirty="0"/>
              <a:t>Beschrijf het effect van dat gedrag op jou</a:t>
            </a:r>
          </a:p>
          <a:p>
            <a:r>
              <a:rPr lang="nl-NL" sz="5900" dirty="0"/>
              <a:t>Vermijd veroordelingen en/of interpretaties  </a:t>
            </a:r>
          </a:p>
          <a:p>
            <a:pPr>
              <a:buNone/>
            </a:pPr>
            <a:r>
              <a:rPr lang="nl-NL" sz="5900" dirty="0"/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</a:t>
            </a:r>
            <a:r>
              <a:rPr lang="nl-NL" sz="4000" dirty="0"/>
              <a:t>(ontvangen)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NL" sz="2800" dirty="0"/>
          </a:p>
          <a:p>
            <a:r>
              <a:rPr lang="nl-NL" sz="3200" dirty="0"/>
              <a:t>Luister goed naar de ander</a:t>
            </a:r>
          </a:p>
          <a:p>
            <a:r>
              <a:rPr lang="nl-NL" sz="3200" dirty="0"/>
              <a:t>Vraag door op wat je niet begrijpt </a:t>
            </a:r>
          </a:p>
          <a:p>
            <a:r>
              <a:rPr lang="nl-NL" sz="3200" dirty="0"/>
              <a:t>Feedback is geen aanval dus, niet in de verdediging</a:t>
            </a:r>
          </a:p>
          <a:p>
            <a:r>
              <a:rPr lang="nl-NL" sz="3200" dirty="0"/>
              <a:t>Accepteer of negeer</a:t>
            </a:r>
          </a:p>
          <a:p>
            <a:r>
              <a:rPr lang="nl-NL" sz="3200" dirty="0"/>
              <a:t>Het is een leermoment!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Beoordelingscriteria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Structuur opbouw verhaal</a:t>
            </a:r>
          </a:p>
          <a:p>
            <a:r>
              <a:rPr lang="nl-NL" dirty="0"/>
              <a:t>(Non)-verbale communicatie</a:t>
            </a:r>
          </a:p>
          <a:p>
            <a:r>
              <a:rPr lang="nl-NL" dirty="0"/>
              <a:t>Vormgeving PowerPoint/ </a:t>
            </a:r>
            <a:r>
              <a:rPr lang="nl-NL" dirty="0" err="1"/>
              <a:t>Prezi</a:t>
            </a:r>
            <a:r>
              <a:rPr lang="nl-NL" dirty="0"/>
              <a:t>/Poster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  <p:pic>
        <p:nvPicPr>
          <p:cNvPr id="4098" name="Picture 2" descr="Afbeeldingsresultaat voor leerdoel">
            <a:extLst>
              <a:ext uri="{FF2B5EF4-FFF2-40B4-BE49-F238E27FC236}">
                <a16:creationId xmlns:a16="http://schemas.microsoft.com/office/drawing/2014/main" id="{3B5730E8-9DCE-47C1-968F-D9247E6D295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22" y="1600200"/>
            <a:ext cx="441630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91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Succes!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04864"/>
            <a:ext cx="3600400" cy="3375365"/>
          </a:xfrm>
        </p:spPr>
      </p:pic>
    </p:spTree>
    <p:extLst>
      <p:ext uri="{BB962C8B-B14F-4D97-AF65-F5344CB8AC3E}">
        <p14:creationId xmlns:p14="http://schemas.microsoft.com/office/powerpoint/2010/main" val="252611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nl-NL" dirty="0"/>
          </a:p>
          <a:p>
            <a:r>
              <a:rPr lang="nl-NL" dirty="0"/>
              <a:t>Opstellen van leerdoelen</a:t>
            </a:r>
          </a:p>
          <a:p>
            <a:endParaRPr lang="nl-NL" dirty="0"/>
          </a:p>
          <a:p>
            <a:r>
              <a:rPr lang="nl-NL" dirty="0"/>
              <a:t>Vijf-minutenpresentatie m.b.v. Powerpoint (opleidingsgerelateerd onderwerp</a:t>
            </a:r>
            <a:r>
              <a:rPr lang="nl-NL"/>
              <a:t>) (in tweetallen)</a:t>
            </a:r>
            <a:endParaRPr lang="nl-NL" dirty="0"/>
          </a:p>
          <a:p>
            <a:endParaRPr lang="nl-NL" dirty="0"/>
          </a:p>
          <a:p>
            <a:r>
              <a:rPr lang="nl-NL" dirty="0"/>
              <a:t>Verslag van leerdoelen en reflectie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>
              <a:buNone/>
            </a:pPr>
            <a:r>
              <a:rPr lang="nl-NL" dirty="0"/>
              <a:t> 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Reflectieverslag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nl-NL" dirty="0"/>
          </a:p>
          <a:p>
            <a:pPr lvl="0"/>
            <a:r>
              <a:rPr lang="nl-NL" dirty="0"/>
              <a:t>beschrijving leerdoelen( wat &amp; hoe?)</a:t>
            </a:r>
          </a:p>
          <a:p>
            <a:pPr lvl="0"/>
            <a:r>
              <a:rPr lang="nl-NL" dirty="0"/>
              <a:t>korte beschrijving inhoud presentatie</a:t>
            </a:r>
          </a:p>
          <a:p>
            <a:pPr lvl="0"/>
            <a:r>
              <a:rPr lang="nl-NL" dirty="0"/>
              <a:t>korte beschrijving verloop presentaties </a:t>
            </a:r>
          </a:p>
          <a:p>
            <a:pPr lvl="0"/>
            <a:r>
              <a:rPr lang="nl-NL" dirty="0"/>
              <a:t>hoe ging het/wat vond de docent/je klasgenoten?</a:t>
            </a:r>
          </a:p>
          <a:p>
            <a:pPr lvl="0"/>
            <a:r>
              <a:rPr lang="nl-NL" dirty="0"/>
              <a:t>heb je </a:t>
            </a:r>
            <a:r>
              <a:rPr lang="nl-NL" dirty="0" err="1"/>
              <a:t>je</a:t>
            </a:r>
            <a:r>
              <a:rPr lang="nl-NL" dirty="0"/>
              <a:t> leerdoelen gehaald?</a:t>
            </a:r>
          </a:p>
          <a:p>
            <a:pPr lvl="0"/>
            <a:r>
              <a:rPr lang="nl-NL" dirty="0"/>
              <a:t>hoe ga je het de volgende keer doen?/Wat zijn je nieuwe leerdoelen?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933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Werkwijze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Inleidend hoorcollege (hele groep)</a:t>
            </a:r>
          </a:p>
          <a:p>
            <a:r>
              <a:rPr lang="nl-NL" dirty="0"/>
              <a:t>Werkcolleges (indeling zie blackboard)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2781</TotalTime>
  <Words>1152</Words>
  <Application>Microsoft Office PowerPoint</Application>
  <PresentationFormat>Diavoorstelling (4:3)</PresentationFormat>
  <Paragraphs>355</Paragraphs>
  <Slides>64</Slides>
  <Notes>0</Notes>
  <HiddenSlides>11</HiddenSlides>
  <MMClips>5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64</vt:i4>
      </vt:variant>
    </vt:vector>
  </HeadingPairs>
  <TitlesOfParts>
    <vt:vector size="68" baseType="lpstr">
      <vt:lpstr>Tw Cen MT</vt:lpstr>
      <vt:lpstr>Wingdings</vt:lpstr>
      <vt:lpstr>Wingdings 2</vt:lpstr>
      <vt:lpstr>Median</vt:lpstr>
      <vt:lpstr>Hoorcollege Presenteren</vt:lpstr>
      <vt:lpstr>Welkom</vt:lpstr>
      <vt:lpstr>Wat gaan we doen? </vt:lpstr>
      <vt:lpstr>Voorstellen</vt:lpstr>
      <vt:lpstr>Blackboard: course Communicatie BML</vt:lpstr>
      <vt:lpstr>Doel</vt:lpstr>
      <vt:lpstr>Opdrachten</vt:lpstr>
      <vt:lpstr>Reflectieverslag</vt:lpstr>
      <vt:lpstr>Werkwijze</vt:lpstr>
      <vt:lpstr>Presenteren kun je leren!</vt:lpstr>
      <vt:lpstr>De voorbereiding</vt:lpstr>
      <vt:lpstr>Voorbereiding (Doel)</vt:lpstr>
      <vt:lpstr>Voorbereiding (Publiek)</vt:lpstr>
      <vt:lpstr>Voorbereiding (Ruimte/ tijd/ hulpmiddelen)</vt:lpstr>
      <vt:lpstr>Opbouw (kop/romp/staart)</vt:lpstr>
      <vt:lpstr>Opbouw (kop)</vt:lpstr>
      <vt:lpstr>Voorbeelden aandachttrekkers</vt:lpstr>
      <vt:lpstr>Romp</vt:lpstr>
      <vt:lpstr>Voorbeeld onderzoeksstructuur</vt:lpstr>
      <vt:lpstr>Staart</vt:lpstr>
      <vt:lpstr>Oftewel:</vt:lpstr>
      <vt:lpstr>Oftewel….</vt:lpstr>
      <vt:lpstr>Oftewel: Steve Jobs</vt:lpstr>
      <vt:lpstr>Leerdoelen</vt:lpstr>
      <vt:lpstr>Hulpmiddelen</vt:lpstr>
      <vt:lpstr>Hulpmiddelen (voorbeelden)</vt:lpstr>
      <vt:lpstr>PowerPoint </vt:lpstr>
      <vt:lpstr>PowerPoint </vt:lpstr>
      <vt:lpstr>Leesbaarheid tekst</vt:lpstr>
      <vt:lpstr>Leesbaarheid tekst</vt:lpstr>
      <vt:lpstr>PowerPoint </vt:lpstr>
      <vt:lpstr>PowerPoint </vt:lpstr>
      <vt:lpstr>PowerPoint </vt:lpstr>
      <vt:lpstr>Poster</vt:lpstr>
      <vt:lpstr>Inhoud poster</vt:lpstr>
      <vt:lpstr>Let op:</vt:lpstr>
      <vt:lpstr>(Non)verbale communicatie</vt:lpstr>
      <vt:lpstr>Verbale communicatie (stemgebruik)</vt:lpstr>
      <vt:lpstr>Non-verbale communicatie (houding)</vt:lpstr>
      <vt:lpstr>Passende mimiek…</vt:lpstr>
      <vt:lpstr>Passende mimiek</vt:lpstr>
      <vt:lpstr>Passende mimiek</vt:lpstr>
      <vt:lpstr>Omgaan met vragen</vt:lpstr>
      <vt:lpstr>Lastige vragenstellers</vt:lpstr>
      <vt:lpstr>Omgaan met lastige situaties</vt:lpstr>
      <vt:lpstr>Vragen…</vt:lpstr>
      <vt:lpstr>Omgaan met spanning</vt:lpstr>
      <vt:lpstr>Omgaan met spanning</vt:lpstr>
      <vt:lpstr>RET (Rationele effectiviteitstraining)</vt:lpstr>
      <vt:lpstr>A-B-C-D-E</vt:lpstr>
      <vt:lpstr>Zelfondervraging</vt:lpstr>
      <vt:lpstr>E Effectieve gedachten, gevoel en gedrag</vt:lpstr>
      <vt:lpstr>Inhoud werkcolleges</vt:lpstr>
      <vt:lpstr>Vragen…</vt:lpstr>
      <vt:lpstr>Presenteren</vt:lpstr>
      <vt:lpstr>Wat gaan we doen?</vt:lpstr>
      <vt:lpstr>Vooraf</vt:lpstr>
      <vt:lpstr>Feedback</vt:lpstr>
      <vt:lpstr>Feedback (waarom?)</vt:lpstr>
      <vt:lpstr>Feedback (geven)</vt:lpstr>
      <vt:lpstr>Feedback (ontvangen)</vt:lpstr>
      <vt:lpstr>Beoordelingscriteria</vt:lpstr>
      <vt:lpstr>Leerdoelen</vt:lpstr>
      <vt:lpstr>Succes!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Presenteren</dc:title>
  <dc:creator>Mirjam Lurvink</dc:creator>
  <cp:lastModifiedBy>Mirjam Lurvink</cp:lastModifiedBy>
  <cp:revision>172</cp:revision>
  <dcterms:created xsi:type="dcterms:W3CDTF">2011-09-09T11:59:09Z</dcterms:created>
  <dcterms:modified xsi:type="dcterms:W3CDTF">2020-12-10T11:36:37Z</dcterms:modified>
</cp:coreProperties>
</file>