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90" r:id="rId2"/>
    <p:sldId id="291" r:id="rId3"/>
    <p:sldId id="292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1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22" r:id="rId3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EF68-E1C8-467E-A646-EE79F9E7D068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D7A6B-F86B-4B79-8B6E-97F336DC02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08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254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82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3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22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48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260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623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571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84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927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880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E4C7-D5AE-4A58-8744-2F8503A8EFB4}" type="datetimeFigureOut">
              <a:rPr lang="nl-NL" smtClean="0"/>
              <a:t>01-06-17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31FD-547E-4519-9716-C6C0E62C13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10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Q6JEA2olNts" TargetMode="External"/><Relationship Id="rId3" Type="http://schemas.openxmlformats.org/officeDocument/2006/relationships/image" Target="../media/image5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KQUAKl6IaI" TargetMode="External"/><Relationship Id="rId4" Type="http://schemas.openxmlformats.org/officeDocument/2006/relationships/image" Target="../media/image9.tiff"/><Relationship Id="rId5" Type="http://schemas.openxmlformats.org/officeDocument/2006/relationships/hyperlink" Target="https://www.youtube.com/watch?v=nsqYBnxtQhs" TargetMode="External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bXT9dkv72fA" TargetMode="External"/><Relationship Id="rId3" Type="http://schemas.openxmlformats.org/officeDocument/2006/relationships/image" Target="../media/image9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Hardy-Weinberg vergelijking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Voorwaarden voor een Hardy-Weinberg evenwicht:</a:t>
            </a:r>
          </a:p>
          <a:p>
            <a:pPr>
              <a:buNone/>
            </a:pP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/>
              <a:t>Er ontstaan </a:t>
            </a:r>
            <a:r>
              <a:rPr lang="nl-NL" sz="2000" b="1" dirty="0" smtClean="0"/>
              <a:t>geen nieuwe mutaties</a:t>
            </a: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/>
              <a:t>Er is sprake van </a:t>
            </a:r>
            <a:r>
              <a:rPr lang="nl-NL" sz="2000" b="1" dirty="0" smtClean="0"/>
              <a:t>willekeurige kruisingen</a:t>
            </a:r>
            <a:r>
              <a:rPr lang="nl-NL" sz="2000" dirty="0" smtClean="0"/>
              <a:t> (geen trouwen met naaste familieleden)</a:t>
            </a:r>
          </a:p>
          <a:p>
            <a:pPr marL="457200" indent="-457200">
              <a:buAutoNum type="arabicPeriod"/>
            </a:pPr>
            <a:r>
              <a:rPr lang="nl-NL" sz="2000" b="1" dirty="0" smtClean="0"/>
              <a:t>Geen natuurlijke selectie</a:t>
            </a:r>
            <a:r>
              <a:rPr lang="nl-NL" sz="2000" dirty="0" smtClean="0"/>
              <a:t>, er is geen verschil in de overlevingskansen/reproductiekansen van individuen met één van de allelen. 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Er is een </a:t>
            </a:r>
            <a:r>
              <a:rPr lang="nl-NL" sz="2000" b="1" dirty="0" smtClean="0"/>
              <a:t>extreem grote populatie</a:t>
            </a:r>
            <a:r>
              <a:rPr lang="nl-NL" sz="2000" dirty="0" smtClean="0"/>
              <a:t> (bij kleine populaties is er kans op genetische drift)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Er is geen </a:t>
            </a:r>
            <a:r>
              <a:rPr lang="nl-NL" sz="2000" b="1" dirty="0" smtClean="0"/>
              <a:t>gene flow</a:t>
            </a:r>
            <a:r>
              <a:rPr lang="nl-NL" sz="2000" dirty="0" smtClean="0"/>
              <a:t> (allelen gaan de populatie niet in of uit). </a:t>
            </a:r>
          </a:p>
          <a:p>
            <a:pPr marL="457200" indent="-457200">
              <a:buAutoNum type="arabicPeriod"/>
            </a:pP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1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Bottleneck effect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b="1" dirty="0" smtClean="0"/>
              <a:t>Bottleneck effect (flessenhals effect)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Na een drastische reductie van de populatie (bijvoorbeeld brand of overstroming)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De overgebleven mensen vertegenwoordigen niet altijd volledig de oorspronkelijke populatie.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933056"/>
            <a:ext cx="4242247" cy="2524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80526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Overrepresentatie blauw en verdwijnen van goudkleur.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38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Genetische drift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1. Genetische drift is significant in </a:t>
            </a:r>
            <a:r>
              <a:rPr lang="nl-NL" sz="2000" b="1" dirty="0" smtClean="0"/>
              <a:t>kleine populaties</a:t>
            </a:r>
            <a:r>
              <a:rPr lang="nl-NL" sz="2000" dirty="0" smtClean="0"/>
              <a:t>.</a:t>
            </a:r>
            <a:endParaRPr lang="nl-NL" sz="2000" b="1" dirty="0" smtClean="0"/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r>
              <a:rPr lang="nl-NL" sz="2000" dirty="0" smtClean="0"/>
              <a:t>2. Genetische drift zorgt voor </a:t>
            </a:r>
            <a:r>
              <a:rPr lang="nl-NL" sz="2000" b="1" dirty="0" smtClean="0"/>
              <a:t>willekeurige variatie</a:t>
            </a:r>
            <a:r>
              <a:rPr lang="nl-NL" sz="2000" dirty="0" smtClean="0"/>
              <a:t> van allelen.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3. Genetische drift kan leiden tot </a:t>
            </a:r>
            <a:r>
              <a:rPr lang="nl-NL" sz="2000" b="1" dirty="0" smtClean="0"/>
              <a:t>verlies van genetische variatie</a:t>
            </a:r>
            <a:r>
              <a:rPr lang="nl-NL" sz="2000" dirty="0" smtClean="0"/>
              <a:t> binnen populaties.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4. Genetische drift kan ervoor zorgen dat </a:t>
            </a:r>
            <a:r>
              <a:rPr lang="nl-NL" sz="2000" b="1" dirty="0" smtClean="0"/>
              <a:t>schadelijke allelen</a:t>
            </a:r>
            <a:r>
              <a:rPr lang="nl-NL" sz="2000" dirty="0" smtClean="0"/>
              <a:t> zich gaan opstapelen binnen een populatie.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71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Movie on </a:t>
            </a:r>
            <a:r>
              <a:rPr lang="en-US" b="1" dirty="0"/>
              <a:t>Founder Effect, Bottle Necking, </a:t>
            </a:r>
            <a:r>
              <a:rPr lang="en-US" dirty="0"/>
              <a:t>and</a:t>
            </a:r>
            <a:r>
              <a:rPr lang="en-US" b="1" dirty="0"/>
              <a:t> Genetic Drift</a:t>
            </a:r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2532"/>
          <a:stretch/>
        </p:blipFill>
        <p:spPr>
          <a:xfrm>
            <a:off x="1689100" y="2144784"/>
            <a:ext cx="5515872" cy="353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Hardy-Weinberg vergelijking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Voorwaarden voor een Hardy-Weinberg evenwicht:</a:t>
            </a:r>
          </a:p>
          <a:p>
            <a:pPr>
              <a:buNone/>
            </a:pP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ontstaan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geen nieuwe mutaties</a:t>
            </a:r>
            <a:endParaRPr lang="nl-NL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sprake van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willekeurige kruisingen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(geen trouwen met naaste familieleden)</a:t>
            </a:r>
          </a:p>
          <a:p>
            <a:pPr marL="457200" indent="-457200">
              <a:buAutoNum type="arabicPeriod"/>
            </a:pP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Geen natuurlijke selectie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, er is geen verschil in de overlevingskansen/reproductiekansen van individuen met één van de allelen. </a:t>
            </a: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een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extreem grote populatie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(bij kleine populaties is er kans op genetische drift)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Er is geen </a:t>
            </a:r>
            <a:r>
              <a:rPr lang="nl-NL" sz="2000" b="1" dirty="0" smtClean="0"/>
              <a:t>gene flow</a:t>
            </a:r>
            <a:r>
              <a:rPr lang="nl-NL" sz="2000" dirty="0" smtClean="0"/>
              <a:t> (allelen gaan de populatie niet in of uit). </a:t>
            </a:r>
          </a:p>
          <a:p>
            <a:pPr marL="457200" indent="-457200">
              <a:buAutoNum type="arabicPeriod"/>
            </a:pP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8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 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b="1" dirty="0" smtClean="0"/>
              <a:t>Gene flow</a:t>
            </a:r>
            <a:r>
              <a:rPr lang="nl-NL" sz="2000" dirty="0" smtClean="0"/>
              <a:t>: het overdragen van allelen tussen populaties. </a:t>
            </a:r>
            <a:endParaRPr lang="nl-NL" sz="2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2060125"/>
            <a:ext cx="4407361" cy="28090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5038144"/>
            <a:ext cx="8352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Populatie op het midden van Vlieland: veel instroom van ‘vastelands allelen’ (gene flow). Deze nakomelingen zijn minder bestand tegen de omstandigheden op Vlieland. </a:t>
            </a:r>
          </a:p>
          <a:p>
            <a:r>
              <a:rPr lang="nl-NL" sz="2000" dirty="0" smtClean="0"/>
              <a:t>De oostelijke populatie heeft minder gene flow, waardoor de ‘goede’ allelen meer in deze populatie voorkomen. </a:t>
            </a:r>
            <a:endParaRPr lang="nl-N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2276872"/>
            <a:ext cx="2629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 smtClean="0"/>
              <a:t>Koolmezen op Vlieland: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82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 flow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Negatief effect: aanpassing aan de omgeving wordt moeilijker door een continue aanvoer van allelen van elders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Positief effect: de allelen van elders kunnen ook leiden tot een </a:t>
            </a:r>
            <a:r>
              <a:rPr lang="nl-NL" sz="2000" b="1" dirty="0" smtClean="0"/>
              <a:t>verbetering</a:t>
            </a:r>
            <a:r>
              <a:rPr lang="nl-NL" sz="2000" dirty="0" smtClean="0"/>
              <a:t> (bijvoorbeeld resistentie tegen een ziekte)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Gene flow wordt steeds belangrijker doordat mensen veel meer reizen.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Gevolg: 	meer gene flow tussen populaties</a:t>
            </a:r>
          </a:p>
          <a:p>
            <a:pPr>
              <a:buNone/>
            </a:pPr>
            <a:r>
              <a:rPr lang="nl-NL" sz="2000" dirty="0" smtClean="0"/>
              <a:t>		minder genetische varatie tussen populaties. 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079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Genetische veranderingen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6" y="1309159"/>
            <a:ext cx="78867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Drie mechanismen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Natuurlijke selectie	door grotere overlevingskans en 						voortplantingskans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Genetische drift 		in kleine populaties door toeval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Gene flow		door het instromen/uitstromen van allelen uit 				andere populaties</a:t>
            </a:r>
            <a:endParaRPr lang="nl-NL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3711636"/>
            <a:ext cx="792088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457200" y="1889794"/>
            <a:ext cx="792088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2329408" y="2843748"/>
            <a:ext cx="307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Consistente adaptieve evolutie</a:t>
            </a:r>
            <a:endParaRPr lang="nl-NL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93304" y="2754551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3304" y="3042583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3424" y="5511836"/>
            <a:ext cx="626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Variaties leiden </a:t>
            </a:r>
            <a:r>
              <a:rPr lang="nl-NL" u="sng" dirty="0" smtClean="0"/>
              <a:t>niet consequent</a:t>
            </a:r>
            <a:r>
              <a:rPr lang="nl-NL" dirty="0" smtClean="0"/>
              <a:t> tot aanpassing aan de omgeving</a:t>
            </a:r>
            <a:endParaRPr lang="nl-NL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65312" y="5439828"/>
            <a:ext cx="0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465312" y="5727860"/>
            <a:ext cx="86409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699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‘struggle for existence’ en ‘survival of the fittest’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Natuurlijke selectie is lang niet altijd een </a:t>
            </a:r>
            <a:r>
              <a:rPr lang="nl-NL" sz="2000" b="1" dirty="0" smtClean="0"/>
              <a:t>directe strijd tussen individuen</a:t>
            </a:r>
            <a:r>
              <a:rPr lang="nl-NL" sz="2000" dirty="0" smtClean="0"/>
              <a:t>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b="1" dirty="0" smtClean="0"/>
              <a:t>Subtiele selectie</a:t>
            </a:r>
            <a:r>
              <a:rPr lang="nl-NL" sz="2000" dirty="0" smtClean="0"/>
              <a:t>:	beter aangepaste individuen hebben meer energie en mogelijkheden om meer nakomelingen te krijgen.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Bepaalde eigenschappen kunnen dus leiden tot een grotere </a:t>
            </a:r>
            <a:r>
              <a:rPr lang="nl-NL" sz="2000" b="1" dirty="0" smtClean="0"/>
              <a:t>relatieve fitness</a:t>
            </a:r>
            <a:r>
              <a:rPr lang="nl-NL" sz="2000" dirty="0" smtClean="0"/>
              <a:t> en daarmee een </a:t>
            </a:r>
            <a:r>
              <a:rPr lang="nl-NL" sz="2000" b="1" dirty="0" smtClean="0"/>
              <a:t>grotere bijdrage aan de genenpool. </a:t>
            </a:r>
            <a:r>
              <a:rPr lang="nl-NL" sz="200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2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6412582" cy="4406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71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877272"/>
            <a:ext cx="717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Vaak als gevolg van migratie</a:t>
            </a:r>
          </a:p>
          <a:p>
            <a:r>
              <a:rPr lang="nl-NL" dirty="0" smtClean="0"/>
              <a:t>Bijvoorbeeld wanneer de stenen in de omgeving steeds donkerder worden</a:t>
            </a:r>
            <a:endParaRPr lang="nl-NL" dirty="0"/>
          </a:p>
        </p:txBody>
      </p:sp>
      <p:grpSp>
        <p:nvGrpSpPr>
          <p:cNvPr id="8" name="Group 7"/>
          <p:cNvGrpSpPr/>
          <p:nvPr/>
        </p:nvGrpSpPr>
        <p:grpSpPr>
          <a:xfrm>
            <a:off x="1187624" y="1268760"/>
            <a:ext cx="6412582" cy="4406884"/>
            <a:chOff x="1187624" y="1268760"/>
            <a:chExt cx="6412582" cy="440688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268760"/>
              <a:ext cx="6412582" cy="4406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3563888" y="3284984"/>
              <a:ext cx="3960440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19872" y="3645024"/>
              <a:ext cx="864096" cy="1944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93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Hardy-Weinberg vergelijking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Voorwaarden voor een Hardy-Weinberg evenwicht:</a:t>
            </a:r>
          </a:p>
          <a:p>
            <a:pPr>
              <a:buNone/>
            </a:pP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ontstaan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geen nieuwe mutaties</a:t>
            </a:r>
            <a:endParaRPr lang="nl-NL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sprake van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willekeurige kruisingen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(geen trouwen met naaste familieleden)</a:t>
            </a:r>
          </a:p>
          <a:p>
            <a:pPr marL="457200" indent="-457200">
              <a:buAutoNum type="arabicPeriod"/>
            </a:pPr>
            <a:r>
              <a:rPr lang="nl-NL" sz="2000" b="1" dirty="0" smtClean="0"/>
              <a:t>Geen natuurlijke selectie</a:t>
            </a:r>
            <a:r>
              <a:rPr lang="nl-NL" sz="2000" dirty="0" smtClean="0"/>
              <a:t>, er is geen verschil in de overlevingskansen/reproductiekansen van individuen met één van de allelen. </a:t>
            </a: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een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extreem grote populatie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(bij kleine populaties is er kans op genetische drift)</a:t>
            </a: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geen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gene flow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(allelen gaan de populatie niet in of uit). </a:t>
            </a:r>
          </a:p>
          <a:p>
            <a:pPr marL="457200" indent="-457200">
              <a:buAutoNum type="arabicPeriod"/>
            </a:pP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1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877272"/>
            <a:ext cx="754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Beide extremen zijn geschikt, maar de tussenvormen functioneren niet goed</a:t>
            </a:r>
          </a:p>
          <a:p>
            <a:r>
              <a:rPr lang="nl-NL" dirty="0" smtClean="0"/>
              <a:t>Bijvoorbeeld een terrein met zwarte en witte rotsen, maar geen tussenkleuren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1187624" y="1268760"/>
            <a:ext cx="6412582" cy="4406884"/>
            <a:chOff x="1187624" y="1268760"/>
            <a:chExt cx="6412582" cy="440688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268760"/>
              <a:ext cx="6412582" cy="4406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436096" y="3284984"/>
              <a:ext cx="2088232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3140968"/>
              <a:ext cx="2088232" cy="2448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7824" y="3068960"/>
              <a:ext cx="64807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48064" y="3068960"/>
              <a:ext cx="648072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52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1187624" y="5877272"/>
            <a:ext cx="6571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De extreme variaties zijn niet geschikt en worden niet geselecteerd. </a:t>
            </a:r>
          </a:p>
          <a:p>
            <a:r>
              <a:rPr lang="nl-NL" dirty="0" smtClean="0"/>
              <a:t>Eén kleur rotsen in de omgeving. </a:t>
            </a:r>
            <a:endParaRPr lang="nl-NL" dirty="0"/>
          </a:p>
        </p:txBody>
      </p:sp>
      <p:grpSp>
        <p:nvGrpSpPr>
          <p:cNvPr id="9" name="Group 8"/>
          <p:cNvGrpSpPr/>
          <p:nvPr/>
        </p:nvGrpSpPr>
        <p:grpSpPr>
          <a:xfrm>
            <a:off x="1187624" y="1225558"/>
            <a:ext cx="6412582" cy="4406884"/>
            <a:chOff x="1187624" y="1268760"/>
            <a:chExt cx="6412582" cy="440688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87624" y="1268760"/>
              <a:ext cx="6412582" cy="44068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1259632" y="3212976"/>
              <a:ext cx="2304256" cy="24482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63888" y="3429000"/>
              <a:ext cx="1800200" cy="2160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3284984"/>
              <a:ext cx="1800200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08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Seksuele selectie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b="1" dirty="0" smtClean="0"/>
              <a:t>Seksuele selectie</a:t>
            </a:r>
            <a:r>
              <a:rPr lang="nl-NL" sz="2000" dirty="0" smtClean="0"/>
              <a:t>: belangrijk voor evolutie omdat het bepaalt welke allelen meer worden doorgegeven aan het nageslacht. </a:t>
            </a:r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r>
              <a:rPr lang="nl-NL" sz="2000" b="1" dirty="0" smtClean="0"/>
              <a:t>Seksuele dimorfisme</a:t>
            </a:r>
            <a:r>
              <a:rPr lang="nl-NL" sz="2000" dirty="0" smtClean="0"/>
              <a:t>: verschil in de secundaire geslachtskenmerken tussen mannen en vrouwen (grootte, kleur, gedrag, versieringen)</a:t>
            </a:r>
            <a:endParaRPr lang="nl-NL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7624" y="3645024"/>
            <a:ext cx="4509903" cy="30281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22</a:t>
            </a:fld>
            <a:endParaRPr lang="nl-NL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0" y="3645024"/>
            <a:ext cx="1565870" cy="1370136"/>
          </a:xfrm>
          <a:prstGeom prst="rect">
            <a:avLst/>
          </a:prstGeom>
        </p:spPr>
      </p:pic>
      <p:pic>
        <p:nvPicPr>
          <p:cNvPr id="6" name="Picture 5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300" y="5083239"/>
            <a:ext cx="1603970" cy="16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Seksuele selectie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44216"/>
            <a:ext cx="4896544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smtClean="0"/>
              <a:t>Intraseksuele selectie</a:t>
            </a:r>
            <a:r>
              <a:rPr lang="nl-NL" sz="2000" dirty="0" smtClean="0"/>
              <a:t> tussen hetzelfde geslacht. Concurrentie tussen mannen of tussen vrouwen.</a:t>
            </a:r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endParaRPr lang="nl-NL" sz="2000" b="1" dirty="0" smtClean="0"/>
          </a:p>
          <a:p>
            <a:pPr marL="0" indent="0">
              <a:buNone/>
            </a:pPr>
            <a:endParaRPr lang="nl-NL" sz="2000" b="1" dirty="0" smtClean="0"/>
          </a:p>
          <a:p>
            <a:pPr marL="0" indent="0">
              <a:buNone/>
            </a:pPr>
            <a:r>
              <a:rPr lang="nl-NL" sz="2000" b="1" dirty="0" err="1" smtClean="0"/>
              <a:t>Interseksuele</a:t>
            </a:r>
            <a:r>
              <a:rPr lang="nl-NL" sz="2000" b="1" dirty="0" smtClean="0"/>
              <a:t> selectie</a:t>
            </a:r>
            <a:r>
              <a:rPr lang="nl-NL" sz="2000" dirty="0" smtClean="0"/>
              <a:t> ook wel </a:t>
            </a:r>
            <a:r>
              <a:rPr lang="nl-NL" sz="2000" b="1" dirty="0" smtClean="0"/>
              <a:t>partner keuze</a:t>
            </a:r>
            <a:r>
              <a:rPr lang="nl-NL" sz="2000" dirty="0" smtClean="0"/>
              <a:t>.  </a:t>
            </a:r>
          </a:p>
          <a:p>
            <a:pPr marL="0" indent="0">
              <a:buNone/>
            </a:pPr>
            <a:r>
              <a:rPr lang="nl-NL" sz="2000" dirty="0" smtClean="0"/>
              <a:t>Keuze vaak bepaald door uiterlijk en gedrag van de man. </a:t>
            </a:r>
          </a:p>
          <a:p>
            <a:pPr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Link tussen deze eigenschappen en gezondheid van de man?</a:t>
            </a:r>
          </a:p>
        </p:txBody>
      </p:sp>
      <p:pic>
        <p:nvPicPr>
          <p:cNvPr id="6146" name="Picture 2" descr="http://thesociallinguist.files.wordpress.com/2011/09/rams_having_a_male_f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2403" y="1556792"/>
            <a:ext cx="3071664" cy="2303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2403" y="4221088"/>
            <a:ext cx="3110037" cy="2088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83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Behoud van genetische variatie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Waarom worden minder goede allelen niet </a:t>
            </a:r>
            <a:r>
              <a:rPr lang="nl-NL" sz="2000" b="1" dirty="0" smtClean="0"/>
              <a:t>volledig vervangen </a:t>
            </a:r>
            <a:r>
              <a:rPr lang="nl-NL" sz="2000" dirty="0" smtClean="0"/>
              <a:t>door goede allelen?</a:t>
            </a:r>
          </a:p>
          <a:p>
            <a:pPr>
              <a:buFont typeface="Wingdings"/>
              <a:buChar char="ð"/>
            </a:pPr>
            <a:r>
              <a:rPr lang="nl-NL" sz="2000" dirty="0" smtClean="0"/>
              <a:t>Belangrijk om variatie te behouden.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Mechanismen</a:t>
            </a:r>
          </a:p>
          <a:p>
            <a:pPr>
              <a:buFontTx/>
              <a:buChar char="-"/>
            </a:pPr>
            <a:r>
              <a:rPr lang="nl-NL" sz="2000" b="1" dirty="0" smtClean="0"/>
              <a:t>diploïdie</a:t>
            </a:r>
            <a:r>
              <a:rPr lang="nl-NL" sz="2000" dirty="0" smtClean="0"/>
              <a:t>: grote pool van recessieve allelen die misschien nog eens van pas komen. </a:t>
            </a:r>
          </a:p>
          <a:p>
            <a:pPr>
              <a:buFontTx/>
              <a:buChar char="-"/>
            </a:pPr>
            <a:r>
              <a:rPr lang="nl-NL" sz="2000" b="1" dirty="0" smtClean="0"/>
              <a:t>Gebalanceerde selectie</a:t>
            </a:r>
            <a:r>
              <a:rPr lang="nl-NL" sz="2000" dirty="0" smtClean="0"/>
              <a:t> </a:t>
            </a:r>
          </a:p>
          <a:p>
            <a:pPr>
              <a:buNone/>
            </a:pPr>
            <a:r>
              <a:rPr lang="nl-NL" sz="2000" dirty="0" smtClean="0"/>
              <a:t>	- heterozygoot voordeel</a:t>
            </a:r>
          </a:p>
          <a:p>
            <a:pPr>
              <a:buNone/>
            </a:pPr>
            <a:r>
              <a:rPr lang="nl-NL" sz="2000" dirty="0" smtClean="0"/>
              <a:t>	- frequentie-afhankelijke selectie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9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Heterozygoot voordeel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Soms hebben heterozygoten een voordeel tov homozygoten.</a:t>
            </a:r>
          </a:p>
          <a:p>
            <a:pPr>
              <a:buNone/>
            </a:pPr>
            <a:endParaRPr lang="nl-NL" sz="2000" dirty="0" smtClean="0"/>
          </a:p>
          <a:p>
            <a:pPr marL="0" indent="0">
              <a:buNone/>
            </a:pPr>
            <a:r>
              <a:rPr lang="nl-NL" sz="2000" dirty="0" smtClean="0"/>
              <a:t>Sikkelcelanemie: heterozygoten zijn beschermd tegen ernstige effecten van malaria.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smtClean="0"/>
              <a:t>Homozygoten krijgen sikkelcelziekte</a:t>
            </a:r>
          </a:p>
          <a:p>
            <a:pPr marL="0" indent="0">
              <a:buNone/>
            </a:pPr>
            <a:endParaRPr lang="nl-NL" sz="2000" dirty="0" smtClean="0"/>
          </a:p>
          <a:p>
            <a:pPr marL="0" indent="0">
              <a:buNone/>
            </a:pPr>
            <a:endParaRPr lang="nl-NL" sz="2000" dirty="0" smtClean="0"/>
          </a:p>
          <a:p>
            <a:pPr>
              <a:buNone/>
            </a:pPr>
            <a:endParaRPr lang="nl-NL" sz="2000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852936"/>
            <a:ext cx="4196368" cy="37282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72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9587" y="2420888"/>
            <a:ext cx="2957314" cy="1561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4" name="Oval 13"/>
          <p:cNvSpPr/>
          <p:nvPr/>
        </p:nvSpPr>
        <p:spPr>
          <a:xfrm>
            <a:off x="1763968" y="1556792"/>
            <a:ext cx="4968552" cy="31683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Frequentie-afhankelijke selectie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6012440" y="2168860"/>
            <a:ext cx="252000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Prooidieren letten op linksmondigen</a:t>
            </a:r>
            <a:endParaRPr lang="nl-NL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12440" y="3356992"/>
            <a:ext cx="252000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Rechtsmondigen dus meer eten</a:t>
            </a:r>
            <a:endParaRPr lang="nl-NL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2988244" y="4305290"/>
            <a:ext cx="252000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Meer rechtsmondige nakomelingen</a:t>
            </a:r>
            <a:endParaRPr lang="nl-NL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3356992"/>
            <a:ext cx="252028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Prooidieren letten op rechtsmondigen</a:t>
            </a:r>
            <a:endParaRPr lang="nl-NL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107504" y="2168860"/>
            <a:ext cx="252000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Linksmondigen  dus meer eten</a:t>
            </a:r>
            <a:endParaRPr lang="nl-NL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88244" y="1196752"/>
            <a:ext cx="2520000" cy="707886"/>
          </a:xfrm>
          <a:prstGeom prst="rect">
            <a:avLst/>
          </a:prstGeom>
          <a:solidFill>
            <a:srgbClr val="C5FFC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Meer linksmondige nakomelingen</a:t>
            </a:r>
            <a:endParaRPr lang="nl-NL" sz="2000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4248386"/>
            <a:ext cx="3096344" cy="25094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448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Behoud van genetische variatie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Waarom worden minder goede allelen niet volledig vervangen door goede allelen?</a:t>
            </a:r>
          </a:p>
          <a:p>
            <a:pPr>
              <a:buFont typeface="Wingdings"/>
              <a:buChar char="ð"/>
            </a:pPr>
            <a:r>
              <a:rPr lang="nl-NL" sz="2000" dirty="0" smtClean="0"/>
              <a:t>Belangrijk om variatie te behouden.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Mechanismen</a:t>
            </a:r>
          </a:p>
          <a:p>
            <a:pPr>
              <a:buFontTx/>
              <a:buChar char="-"/>
            </a:pPr>
            <a:r>
              <a:rPr lang="nl-NL" sz="2000" dirty="0" smtClean="0"/>
              <a:t>diploïdie: grote pool van recessieve allelen die misschien nog eens van pas komen. </a:t>
            </a:r>
          </a:p>
          <a:p>
            <a:pPr>
              <a:buFontTx/>
              <a:buChar char="-"/>
            </a:pPr>
            <a:r>
              <a:rPr lang="nl-NL" sz="2000" b="1" dirty="0" smtClean="0"/>
              <a:t>Gebalanceerde selectie</a:t>
            </a:r>
            <a:r>
              <a:rPr lang="nl-NL" sz="2000" dirty="0" smtClean="0"/>
              <a:t> </a:t>
            </a:r>
          </a:p>
          <a:p>
            <a:pPr>
              <a:buNone/>
            </a:pPr>
            <a:r>
              <a:rPr lang="nl-NL" sz="2000" dirty="0" smtClean="0"/>
              <a:t>	- heterozygoot voordeel</a:t>
            </a:r>
          </a:p>
          <a:p>
            <a:pPr>
              <a:buNone/>
            </a:pPr>
            <a:r>
              <a:rPr lang="nl-NL" sz="2000" dirty="0" smtClean="0"/>
              <a:t>	- frequentie-afhankelijke selectie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07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Het perfecte organisme?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Evolutie leidt tot adaptatie, maar niet tot perfecte organismen:</a:t>
            </a:r>
          </a:p>
          <a:p>
            <a:pPr>
              <a:buNone/>
            </a:pP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/>
              <a:t>Selectie geeft alleen </a:t>
            </a:r>
            <a:r>
              <a:rPr lang="nl-NL" sz="2000" b="1" dirty="0" smtClean="0"/>
              <a:t>keuze uit bestaande variaties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Evolutie wordt beperkt tot het voortbouwen op de </a:t>
            </a:r>
            <a:r>
              <a:rPr lang="nl-NL" sz="2000" b="1" dirty="0" smtClean="0"/>
              <a:t>geschiedenis </a:t>
            </a:r>
            <a:r>
              <a:rPr lang="nl-NL" sz="2000" dirty="0" smtClean="0"/>
              <a:t>(je kunt het bestaande organisme niet even snel herbouwen. 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Aanpassingen zijn vaak </a:t>
            </a:r>
            <a:r>
              <a:rPr lang="nl-NL" sz="2000" b="1" dirty="0" smtClean="0"/>
              <a:t>compromissen</a:t>
            </a:r>
            <a:r>
              <a:rPr lang="nl-NL" sz="2000" dirty="0" smtClean="0"/>
              <a:t> voor het aankunnen van veel verschillende taken/situaties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Kans, natuurlijke selectie en de omgevingen werken samen</a:t>
            </a:r>
          </a:p>
          <a:p>
            <a:pPr marL="457200" indent="-457200">
              <a:buNone/>
            </a:pPr>
            <a:r>
              <a:rPr lang="nl-NL" sz="2000" dirty="0" smtClean="0"/>
              <a:t>		(bijvoorbeeld isolatie van niet de beste individuen)</a:t>
            </a:r>
            <a:endParaRPr lang="nl-NL" sz="1600" dirty="0" smtClean="0"/>
          </a:p>
          <a:p>
            <a:pPr marL="457200" indent="-457200">
              <a:buAutoNum type="arabicPeriod"/>
            </a:pPr>
            <a:endParaRPr lang="nl-NL" sz="2000" dirty="0" smtClean="0"/>
          </a:p>
          <a:p>
            <a:pPr marL="457200" indent="-457200">
              <a:buNone/>
            </a:pPr>
            <a:r>
              <a:rPr lang="nl-NL" sz="2000" dirty="0" smtClean="0"/>
              <a:t>Dus het resultaat is wel vaak beter, maar niet perfect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4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not so “perfect” humans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838" y="2143528"/>
            <a:ext cx="4246323" cy="37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Darwin’s concept van natuurlijke selectie: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b="1" dirty="0" smtClean="0"/>
              <a:t>Individuen</a:t>
            </a:r>
            <a:r>
              <a:rPr lang="nl-NL" sz="2000" dirty="0" smtClean="0"/>
              <a:t> verschillen in succes in </a:t>
            </a:r>
            <a:r>
              <a:rPr lang="nl-NL" sz="2000" u="sng" dirty="0" smtClean="0"/>
              <a:t>overleven</a:t>
            </a:r>
            <a:r>
              <a:rPr lang="nl-NL" sz="2000" dirty="0" smtClean="0"/>
              <a:t> en </a:t>
            </a:r>
            <a:r>
              <a:rPr lang="nl-NL" sz="2000" u="sng" dirty="0" smtClean="0"/>
              <a:t>reproduceren</a:t>
            </a:r>
            <a:r>
              <a:rPr lang="nl-NL" sz="2000" dirty="0" smtClean="0"/>
              <a:t>. </a:t>
            </a:r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r>
              <a:rPr lang="nl-NL" sz="2000" dirty="0" smtClean="0"/>
              <a:t>Resultaat: sommige allelen worden meer doorgegeven aan de volgende generatie.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Voorbeeld: </a:t>
            </a:r>
            <a:r>
              <a:rPr lang="nl-NL" sz="2000" i="1" dirty="0" smtClean="0"/>
              <a:t>Drosophila melanogaster</a:t>
            </a:r>
            <a:r>
              <a:rPr lang="nl-NL" sz="2000" b="1" dirty="0" smtClean="0"/>
              <a:t> </a:t>
            </a:r>
            <a:r>
              <a:rPr lang="nl-NL" sz="2000" dirty="0" smtClean="0"/>
              <a:t>heeft een allel dat resistentie geeft voor DDT. </a:t>
            </a:r>
          </a:p>
          <a:p>
            <a:pPr>
              <a:buNone/>
            </a:pPr>
            <a:r>
              <a:rPr lang="nl-NL" sz="2000" dirty="0" smtClean="0"/>
              <a:t>In 1930: nog geen DDT, allelfrequentie was 0%. </a:t>
            </a:r>
          </a:p>
          <a:p>
            <a:pPr>
              <a:buNone/>
            </a:pPr>
            <a:r>
              <a:rPr lang="nl-NL" sz="2000" dirty="0" smtClean="0"/>
              <a:t>In 1960: na ongeveer 20 jaar gebruik van DDT, allelfrequentie was 37%. 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9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Natuurlijke selectie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Darwin’s concept van natuurlijke selectie: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b="1" dirty="0" smtClean="0"/>
              <a:t>Individuen</a:t>
            </a:r>
            <a:r>
              <a:rPr lang="nl-NL" sz="2000" dirty="0" smtClean="0"/>
              <a:t> verschillen in succes in </a:t>
            </a:r>
            <a:r>
              <a:rPr lang="nl-NL" sz="2000" u="sng" dirty="0" smtClean="0"/>
              <a:t>overleven</a:t>
            </a:r>
            <a:r>
              <a:rPr lang="nl-NL" sz="2000" dirty="0" smtClean="0"/>
              <a:t> en </a:t>
            </a:r>
            <a:r>
              <a:rPr lang="nl-NL" sz="2000" u="sng" dirty="0" smtClean="0"/>
              <a:t>reproduceren</a:t>
            </a:r>
            <a:r>
              <a:rPr lang="nl-NL" sz="2000" dirty="0" smtClean="0"/>
              <a:t>. </a:t>
            </a:r>
          </a:p>
          <a:p>
            <a:pPr>
              <a:buNone/>
            </a:pPr>
            <a:endParaRPr lang="nl-NL" sz="2000" b="1" dirty="0" smtClean="0"/>
          </a:p>
          <a:p>
            <a:pPr>
              <a:buNone/>
            </a:pPr>
            <a:r>
              <a:rPr lang="nl-NL" sz="2000" dirty="0" smtClean="0"/>
              <a:t>Resultaat: sommige allelen worden meer doorgegeven aan de volgende generatie.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Constante selectie van een bepaalde eigenschap door natuurlijke selectie leidt tot </a:t>
            </a:r>
            <a:r>
              <a:rPr lang="nl-NL" sz="2000" b="1" dirty="0" smtClean="0"/>
              <a:t>adaptive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0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Hardy-Weinberg vergelijking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dirty="0" smtClean="0"/>
              <a:t>Voorwaarden voor een Hardy-Weinberg evenwicht:</a:t>
            </a:r>
          </a:p>
          <a:p>
            <a:pPr>
              <a:buNone/>
            </a:pPr>
            <a:endParaRPr lang="nl-NL" sz="2000" dirty="0" smtClean="0"/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ontstaan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geen nieuwe mutaties</a:t>
            </a:r>
            <a:endParaRPr lang="nl-NL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sprake van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willekeurige kruisingen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(geen trouwen met naaste familieleden)</a:t>
            </a:r>
          </a:p>
          <a:p>
            <a:pPr marL="457200" indent="-457200">
              <a:buAutoNum type="arabicPeriod"/>
            </a:pP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Geen natuurlijke selectie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, er is geen verschil in de overlevingskansen/reproductiekansen van individuen met één van de allelen. </a:t>
            </a:r>
          </a:p>
          <a:p>
            <a:pPr marL="457200" indent="-457200">
              <a:buAutoNum type="arabicPeriod"/>
            </a:pPr>
            <a:r>
              <a:rPr lang="nl-NL" sz="2000" dirty="0" smtClean="0"/>
              <a:t>Er is een extreem grote populatie (bij kleine populaties is er kans op </a:t>
            </a:r>
            <a:r>
              <a:rPr lang="nl-NL" sz="2000" b="1" dirty="0" smtClean="0"/>
              <a:t>genetische drift</a:t>
            </a:r>
            <a:r>
              <a:rPr lang="nl-NL" sz="2000" dirty="0" smtClean="0"/>
              <a:t>)</a:t>
            </a:r>
          </a:p>
          <a:p>
            <a:pPr marL="457200" indent="-457200">
              <a:buAutoNum type="arabicPeriod"/>
            </a:pP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Er is geen </a:t>
            </a:r>
            <a:r>
              <a:rPr lang="nl-NL" sz="2000" b="1" dirty="0" smtClean="0">
                <a:solidFill>
                  <a:schemeClr val="bg1">
                    <a:lumMod val="75000"/>
                  </a:schemeClr>
                </a:solidFill>
              </a:rPr>
              <a:t>gene flow</a:t>
            </a:r>
            <a:r>
              <a:rPr lang="nl-NL" sz="2000" dirty="0" smtClean="0">
                <a:solidFill>
                  <a:schemeClr val="bg1">
                    <a:lumMod val="75000"/>
                  </a:schemeClr>
                </a:solidFill>
              </a:rPr>
              <a:t> (allelen gaan de populatie niet in of uit). </a:t>
            </a:r>
          </a:p>
          <a:p>
            <a:pPr marL="457200" indent="-457200">
              <a:buAutoNum type="arabicPeriod"/>
            </a:pPr>
            <a:endParaRPr lang="nl-NL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439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Genetische drift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l-NL" sz="2000" u="sng" dirty="0" smtClean="0"/>
              <a:t>Genetica:</a:t>
            </a:r>
          </a:p>
          <a:p>
            <a:pPr>
              <a:buNone/>
            </a:pPr>
            <a:r>
              <a:rPr lang="nl-NL" sz="2000" dirty="0" smtClean="0"/>
              <a:t>Hoe kleiner de populatie, des te groter de kans dat deze verdeling afwijkt.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u="sng" dirty="0" smtClean="0"/>
              <a:t>Genetische drift</a:t>
            </a:r>
            <a:r>
              <a:rPr lang="nl-NL" sz="2000" b="1" u="sng" dirty="0" smtClean="0"/>
              <a:t>:</a:t>
            </a:r>
          </a:p>
          <a:p>
            <a:pPr>
              <a:buNone/>
            </a:pPr>
            <a:r>
              <a:rPr lang="nl-NL" sz="2000" dirty="0" smtClean="0"/>
              <a:t>Onvoorspelbare fluctuaties in het aantal allelen per generatie, wegens een kleine populatie.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4197927"/>
            <a:ext cx="4520760" cy="21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Genetische drift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469" y="1334364"/>
            <a:ext cx="8155062" cy="4475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97458" y="5987019"/>
            <a:ext cx="328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Oeps…. het C</a:t>
            </a:r>
            <a:r>
              <a:rPr lang="nl-NL" baseline="30000" dirty="0" smtClean="0"/>
              <a:t>W</a:t>
            </a:r>
            <a:r>
              <a:rPr lang="nl-NL" dirty="0" smtClean="0"/>
              <a:t> allel gaat verloren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850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Genetische drift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l-NL" sz="2000" b="1" dirty="0" smtClean="0"/>
              <a:t>Genetisch drift</a:t>
            </a:r>
            <a:endParaRPr lang="nl-NL" sz="2000" b="1" dirty="0" smtClean="0"/>
          </a:p>
          <a:p>
            <a:pPr lvl="1">
              <a:buFontTx/>
              <a:buChar char="-"/>
            </a:pPr>
            <a:r>
              <a:rPr lang="nl-NL" sz="2000" b="1" dirty="0" smtClean="0"/>
              <a:t>Founder effect </a:t>
            </a:r>
          </a:p>
          <a:p>
            <a:pPr lvl="2">
              <a:buFontTx/>
              <a:buChar char="-"/>
            </a:pPr>
            <a:r>
              <a:rPr lang="nl-NL" dirty="0" smtClean="0"/>
              <a:t>isolatie van een klein deel van de </a:t>
            </a:r>
            <a:r>
              <a:rPr lang="nl-NL" dirty="0" smtClean="0"/>
              <a:t>populatie</a:t>
            </a:r>
          </a:p>
          <a:p>
            <a:pPr lvl="2">
              <a:buFontTx/>
              <a:buChar char="-"/>
            </a:pPr>
            <a:endParaRPr lang="nl-NL" dirty="0" smtClean="0"/>
          </a:p>
          <a:p>
            <a:pPr lvl="1">
              <a:buFontTx/>
              <a:buChar char="-"/>
            </a:pPr>
            <a:r>
              <a:rPr lang="nl-NL" sz="2000" b="1" dirty="0" smtClean="0"/>
              <a:t>Bottleneck effect</a:t>
            </a:r>
          </a:p>
          <a:p>
            <a:pPr lvl="2">
              <a:buFontTx/>
              <a:buChar char="-"/>
            </a:pPr>
            <a:r>
              <a:rPr lang="nl-NL" dirty="0" smtClean="0"/>
              <a:t>plotselinge sterke afname in de populatiegrootte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84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nl-NL" dirty="0" smtClean="0"/>
              <a:t>Founder effect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l-NL" sz="2000" b="1" dirty="0" smtClean="0"/>
              <a:t>Founder effect (stichter effect):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Isolatie van een klein aantal mensen van de rest van de populatie.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 Nieuwe populatie kan een </a:t>
            </a:r>
            <a:r>
              <a:rPr lang="nl-NL" sz="2000" b="1" dirty="0" smtClean="0"/>
              <a:t>andere</a:t>
            </a:r>
            <a:r>
              <a:rPr lang="nl-NL" sz="2000" dirty="0" smtClean="0"/>
              <a:t> genetische samenstelling hebben dan de originele populatie, door kansverdeling.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Stichter effect: waarschijnlijk oorzaak van veel voorkomende genetische ziekten binnen geïsoleerde populaties. </a:t>
            </a:r>
          </a:p>
          <a:p>
            <a:pPr>
              <a:buNone/>
            </a:pPr>
            <a:endParaRPr lang="nl-NL" sz="2000" dirty="0" smtClean="0"/>
          </a:p>
          <a:p>
            <a:pPr>
              <a:buNone/>
            </a:pPr>
            <a:r>
              <a:rPr lang="nl-NL" sz="2000" dirty="0" smtClean="0"/>
              <a:t>Bijvoorbeeld: </a:t>
            </a:r>
          </a:p>
          <a:p>
            <a:pPr>
              <a:buNone/>
            </a:pPr>
            <a:r>
              <a:rPr lang="nl-NL" sz="2000" dirty="0" smtClean="0"/>
              <a:t>1814: 15 Britse kolonisten op een eiland in de Atlantische oceaan. Eén droeg het recessieve allel voor retinitis pigmentosa (veroorzaakt blindheid). </a:t>
            </a:r>
          </a:p>
          <a:p>
            <a:pPr>
              <a:buNone/>
            </a:pPr>
            <a:r>
              <a:rPr lang="nl-NL" sz="2000" dirty="0" smtClean="0"/>
              <a:t>1960: 240 eilandbewoners </a:t>
            </a:r>
            <a:r>
              <a:rPr lang="nl-NL" sz="2000" dirty="0" smtClean="0">
                <a:sym typeface="Wingdings" panose="05000000000000000000" pitchFamily="2" charset="2"/>
              </a:rPr>
              <a:t></a:t>
            </a:r>
            <a:r>
              <a:rPr lang="nl-NL" sz="2000" dirty="0" smtClean="0"/>
              <a:t> 4 hebben er retinitis pigmentosa (10 x meer dan in Groot-Brittanië). 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1EBE7-CD3A-4401-987D-0E19CACABA4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54" y="8253"/>
            <a:ext cx="2424545" cy="18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</TotalTime>
  <Words>1222</Words>
  <Application>Microsoft Macintosh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Calibri Light</vt:lpstr>
      <vt:lpstr>Wingdings</vt:lpstr>
      <vt:lpstr>Arial</vt:lpstr>
      <vt:lpstr>Office Theme</vt:lpstr>
      <vt:lpstr>Hardy-Weinberg vergelijking</vt:lpstr>
      <vt:lpstr>Hardy-Weinberg vergelijking</vt:lpstr>
      <vt:lpstr>Natuurlijke selectie</vt:lpstr>
      <vt:lpstr>Natuurlijke selectie</vt:lpstr>
      <vt:lpstr>Hardy-Weinberg vergelijking</vt:lpstr>
      <vt:lpstr>Genetische drift</vt:lpstr>
      <vt:lpstr>Genetische drift</vt:lpstr>
      <vt:lpstr>Genetische drift</vt:lpstr>
      <vt:lpstr>Founder effect</vt:lpstr>
      <vt:lpstr>Bottleneck effect</vt:lpstr>
      <vt:lpstr>Genetische drift</vt:lpstr>
      <vt:lpstr>Movie on Founder Effect, Bottle Necking, and Genetic Drift</vt:lpstr>
      <vt:lpstr>Hardy-Weinberg vergelijking</vt:lpstr>
      <vt:lpstr>Gene flow</vt:lpstr>
      <vt:lpstr>Gene flow</vt:lpstr>
      <vt:lpstr>Genetische veranderingen</vt:lpstr>
      <vt:lpstr>Natuurlijke selectie</vt:lpstr>
      <vt:lpstr>Natuurlijke selectie</vt:lpstr>
      <vt:lpstr>Natuurlijke selectie</vt:lpstr>
      <vt:lpstr>Natuurlijke selectie</vt:lpstr>
      <vt:lpstr>Natuurlijke selectie</vt:lpstr>
      <vt:lpstr>Seksuele selectie</vt:lpstr>
      <vt:lpstr>Seksuele selectie</vt:lpstr>
      <vt:lpstr>Behoud van genetische variatie</vt:lpstr>
      <vt:lpstr>Heterozygoot voordeel</vt:lpstr>
      <vt:lpstr>Frequentie-afhankelijke selectie</vt:lpstr>
      <vt:lpstr>Behoud van genetische variatie</vt:lpstr>
      <vt:lpstr>Het perfecte organisme?</vt:lpstr>
      <vt:lpstr>The not so “perfect” humans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Biologie 4</dc:title>
  <dc:creator>Jessica</dc:creator>
  <cp:lastModifiedBy>Bosman J, Jasper</cp:lastModifiedBy>
  <cp:revision>26</cp:revision>
  <dcterms:created xsi:type="dcterms:W3CDTF">2014-05-31T20:56:17Z</dcterms:created>
  <dcterms:modified xsi:type="dcterms:W3CDTF">2017-06-01T12:06:26Z</dcterms:modified>
</cp:coreProperties>
</file>