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371" r:id="rId2"/>
    <p:sldId id="373" r:id="rId3"/>
    <p:sldId id="384" r:id="rId4"/>
    <p:sldId id="374" r:id="rId5"/>
    <p:sldId id="376" r:id="rId6"/>
    <p:sldId id="377" r:id="rId7"/>
    <p:sldId id="378" r:id="rId8"/>
    <p:sldId id="381" r:id="rId9"/>
    <p:sldId id="382" r:id="rId10"/>
    <p:sldId id="383" r:id="rId11"/>
    <p:sldId id="311" r:id="rId12"/>
    <p:sldId id="312" r:id="rId13"/>
    <p:sldId id="313" r:id="rId14"/>
    <p:sldId id="314" r:id="rId15"/>
    <p:sldId id="315" r:id="rId16"/>
    <p:sldId id="316" r:id="rId17"/>
    <p:sldId id="355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85" r:id="rId27"/>
    <p:sldId id="326" r:id="rId28"/>
    <p:sldId id="327" r:id="rId29"/>
    <p:sldId id="329" r:id="rId30"/>
    <p:sldId id="330" r:id="rId31"/>
    <p:sldId id="331" r:id="rId32"/>
    <p:sldId id="332" r:id="rId33"/>
    <p:sldId id="333" r:id="rId34"/>
    <p:sldId id="335" r:id="rId35"/>
    <p:sldId id="336" r:id="rId36"/>
    <p:sldId id="337" r:id="rId37"/>
    <p:sldId id="338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347" r:id="rId46"/>
    <p:sldId id="348" r:id="rId47"/>
    <p:sldId id="349" r:id="rId48"/>
    <p:sldId id="350" r:id="rId49"/>
    <p:sldId id="351" r:id="rId50"/>
    <p:sldId id="352" r:id="rId51"/>
    <p:sldId id="353" r:id="rId5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FD030D-3C43-D443-949E-EB7A494B3C77}" v="1" dt="2019-06-11T07:54:12.5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9"/>
    <p:restoredTop sz="94694"/>
  </p:normalViewPr>
  <p:slideViewPr>
    <p:cSldViewPr>
      <p:cViewPr varScale="1">
        <p:scale>
          <a:sx n="116" d="100"/>
          <a:sy n="116" d="100"/>
        </p:scale>
        <p:origin x="17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sman J, Jasper" userId="4ad351b0-d5b9-458a-91c7-19ff210fa306" providerId="ADAL" clId="{1FFD030D-3C43-D443-949E-EB7A494B3C77}"/>
    <pc:docChg chg="modSld sldOrd">
      <pc:chgData name="Bosman J, Jasper" userId="4ad351b0-d5b9-458a-91c7-19ff210fa306" providerId="ADAL" clId="{1FFD030D-3C43-D443-949E-EB7A494B3C77}" dt="2019-06-11T07:54:12.530" v="0"/>
      <pc:docMkLst>
        <pc:docMk/>
      </pc:docMkLst>
      <pc:sldChg chg="ord">
        <pc:chgData name="Bosman J, Jasper" userId="4ad351b0-d5b9-458a-91c7-19ff210fa306" providerId="ADAL" clId="{1FFD030D-3C43-D443-949E-EB7A494B3C77}" dt="2019-06-11T07:54:12.530" v="0"/>
        <pc:sldMkLst>
          <pc:docMk/>
          <pc:sldMk cId="1953346298" sldId="34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4BC15-19BD-4DB9-A7E9-38D620286CC5}" type="datetimeFigureOut">
              <a:rPr lang="nl-NL" smtClean="0"/>
              <a:pPr/>
              <a:t>11-06-19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97B08-5598-480D-8833-F24BE72E8CB4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7702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B312-9A8F-4C43-8F71-28CD6A3023FA}" type="datetime1">
              <a:rPr lang="nl-NL" smtClean="0"/>
              <a:pPr/>
              <a:t>11-06-19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AD6D-AEF1-4FDD-921E-A1915251B2B6}" type="datetime1">
              <a:rPr lang="nl-NL" smtClean="0"/>
              <a:pPr/>
              <a:t>11-06-19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4EDC-0123-42E1-84E4-872AD370F7DD}" type="datetime1">
              <a:rPr lang="nl-NL" smtClean="0"/>
              <a:pPr/>
              <a:t>11-06-19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B7D4-E39E-4CAA-A959-C0DF3ADB9C9B}" type="datetime1">
              <a:rPr lang="nl-NL" smtClean="0"/>
              <a:pPr/>
              <a:t>11-06-19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7B7A-EBE7-4504-9D16-9537BB285E52}" type="datetime1">
              <a:rPr lang="nl-NL" smtClean="0"/>
              <a:pPr/>
              <a:t>11-06-19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45DC-A07B-42BB-88F8-63F2037B8034}" type="datetime1">
              <a:rPr lang="nl-NL" smtClean="0"/>
              <a:pPr/>
              <a:t>11-06-19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E2ED-CDE7-4634-88CA-763FF01DDB73}" type="datetime1">
              <a:rPr lang="nl-NL" smtClean="0"/>
              <a:pPr/>
              <a:t>11-06-19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937F-28CD-4245-BCA2-C2F5E375894E}" type="datetime1">
              <a:rPr lang="nl-NL" smtClean="0"/>
              <a:pPr/>
              <a:t>11-06-19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9ACD-502E-4D33-B870-0A1EB576F9D5}" type="datetime1">
              <a:rPr lang="nl-NL" smtClean="0"/>
              <a:pPr/>
              <a:t>11-06-19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BEA1-B3B9-42CE-8221-79C773448CB4}" type="datetime1">
              <a:rPr lang="nl-NL" smtClean="0"/>
              <a:pPr/>
              <a:t>11-06-19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91C2-0DEA-47E7-9952-5B77F47652FC}" type="datetime1">
              <a:rPr lang="nl-NL" smtClean="0"/>
              <a:pPr/>
              <a:t>11-06-19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FFC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34F41-7806-4B01-BDC2-FF105F4CAF18}" type="datetime1">
              <a:rPr lang="nl-NL" smtClean="0"/>
              <a:pPr/>
              <a:t>11-06-19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1EBE7-CD3A-4401-987D-0E19CACABA4A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/>
              <a:t>Vandaag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nl-NL" sz="2000" dirty="0"/>
              <a:t>Het immuunsysteem</a:t>
            </a:r>
          </a:p>
          <a:p>
            <a:pPr>
              <a:buBlip>
                <a:blip r:embed="rId2"/>
              </a:buBlip>
            </a:pPr>
            <a:r>
              <a:rPr lang="nl-NL" sz="2000" dirty="0"/>
              <a:t>Aangeboren afweersysteem in </a:t>
            </a:r>
            <a:r>
              <a:rPr lang="nl-NL" sz="2000" dirty="0" err="1"/>
              <a:t>ongewervelden</a:t>
            </a:r>
            <a:endParaRPr lang="nl-NL" sz="2000" dirty="0"/>
          </a:p>
          <a:p>
            <a:pPr>
              <a:buBlip>
                <a:blip r:embed="rId2"/>
              </a:buBlip>
            </a:pPr>
            <a:r>
              <a:rPr lang="nl-NL" sz="2000" dirty="0"/>
              <a:t>Aangeboren en verworven immuunsysteem</a:t>
            </a:r>
          </a:p>
          <a:p>
            <a:pPr>
              <a:buBlip>
                <a:blip r:embed="rId2"/>
              </a:buBlip>
            </a:pPr>
            <a:r>
              <a:rPr lang="nl-NL" sz="2000" dirty="0"/>
              <a:t>Aangeboren		- barrières</a:t>
            </a:r>
          </a:p>
          <a:p>
            <a:pPr>
              <a:buNone/>
            </a:pPr>
            <a:r>
              <a:rPr lang="nl-NL" sz="2000" dirty="0"/>
              <a:t>				- celgemedieerde reacties</a:t>
            </a:r>
          </a:p>
          <a:p>
            <a:pPr>
              <a:buNone/>
            </a:pPr>
            <a:r>
              <a:rPr lang="nl-NL" sz="2000" dirty="0"/>
              <a:t>				- antimicrobiële peptiden en eiwitten</a:t>
            </a:r>
          </a:p>
          <a:p>
            <a:pPr>
              <a:buBlip>
                <a:blip r:embed="rId2"/>
              </a:buBlip>
            </a:pPr>
            <a:r>
              <a:rPr lang="nl-NL" sz="2000" dirty="0"/>
              <a:t>Verworven systeem</a:t>
            </a:r>
          </a:p>
          <a:p>
            <a:pPr>
              <a:buNone/>
            </a:pPr>
            <a:r>
              <a:rPr lang="nl-NL" sz="2000" dirty="0"/>
              <a:t>				- B-cellen en T-cellen</a:t>
            </a:r>
          </a:p>
          <a:p>
            <a:pPr>
              <a:buNone/>
            </a:pPr>
            <a:r>
              <a:rPr lang="nl-NL" sz="2000" dirty="0"/>
              <a:t>				- antigen herkenning</a:t>
            </a:r>
          </a:p>
          <a:p>
            <a:pPr>
              <a:buNone/>
            </a:pPr>
            <a:endParaRPr lang="nl-N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824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/>
              <a:t>Aangeboren afweersysteem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994470"/>
            <a:ext cx="878497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dirty="0"/>
              <a:t>Neutrofielen</a:t>
            </a:r>
          </a:p>
          <a:p>
            <a:r>
              <a:rPr lang="nl-NL" sz="1600" dirty="0"/>
              <a:t>Circuleren in het bloed</a:t>
            </a:r>
          </a:p>
          <a:p>
            <a:r>
              <a:rPr lang="nl-NL" sz="1600" dirty="0"/>
              <a:t>Gaan naar ontstoken weefsels (aangetrokken door signalen van geïnfecteerd weefsel)</a:t>
            </a:r>
          </a:p>
          <a:p>
            <a:r>
              <a:rPr lang="nl-NL" sz="1600" dirty="0"/>
              <a:t>Fagocytose van infecterende pathogenen</a:t>
            </a:r>
          </a:p>
          <a:p>
            <a:endParaRPr lang="nl-NL" sz="1600" b="1" dirty="0"/>
          </a:p>
          <a:p>
            <a:r>
              <a:rPr lang="nl-NL" sz="1600" b="1" dirty="0"/>
              <a:t>Macrofagen </a:t>
            </a:r>
            <a:r>
              <a:rPr lang="nl-NL" sz="1600" dirty="0"/>
              <a:t>(“grote eters”)</a:t>
            </a:r>
          </a:p>
          <a:p>
            <a:r>
              <a:rPr lang="nl-NL" sz="1600" dirty="0"/>
              <a:t>Sommigen in het bloed, anderen in weefsels waar pathogenen vaak langs komen (bijv milt)</a:t>
            </a:r>
          </a:p>
          <a:p>
            <a:endParaRPr lang="nl-NL" sz="1600" dirty="0"/>
          </a:p>
          <a:p>
            <a:r>
              <a:rPr lang="nl-NL" sz="1600" b="1" dirty="0"/>
              <a:t>Dendritische cellen</a:t>
            </a:r>
            <a:endParaRPr lang="nl-NL" sz="1600" dirty="0"/>
          </a:p>
          <a:p>
            <a:r>
              <a:rPr lang="nl-NL" sz="1600" dirty="0"/>
              <a:t>In weefsels met contact met de buitenwereld (huid etc)</a:t>
            </a:r>
          </a:p>
          <a:p>
            <a:r>
              <a:rPr lang="nl-NL" sz="1600" dirty="0"/>
              <a:t>Stimuleren verworven immuunsysteem</a:t>
            </a:r>
          </a:p>
          <a:p>
            <a:r>
              <a:rPr lang="nl-NL" sz="1600" dirty="0"/>
              <a:t>Weinig fagocytose</a:t>
            </a:r>
          </a:p>
          <a:p>
            <a:endParaRPr lang="nl-NL" sz="1600" dirty="0"/>
          </a:p>
          <a:p>
            <a:r>
              <a:rPr lang="nl-NL" sz="1600" b="1" dirty="0"/>
              <a:t>Eosinofielen</a:t>
            </a:r>
            <a:endParaRPr lang="nl-NL" sz="1600" dirty="0"/>
          </a:p>
          <a:p>
            <a:r>
              <a:rPr lang="nl-NL" sz="1600" dirty="0"/>
              <a:t>Weinig fagocytose</a:t>
            </a:r>
          </a:p>
          <a:p>
            <a:r>
              <a:rPr lang="nl-NL" sz="1600" dirty="0"/>
              <a:t>Belangrijk voor </a:t>
            </a:r>
            <a:r>
              <a:rPr lang="nl-NL" sz="1600" dirty="0" err="1"/>
              <a:t>multicellulaire</a:t>
            </a:r>
            <a:r>
              <a:rPr lang="nl-NL" sz="1600" dirty="0"/>
              <a:t> indringers </a:t>
            </a:r>
          </a:p>
          <a:p>
            <a:r>
              <a:rPr lang="nl-NL" sz="1600" dirty="0"/>
              <a:t>scheiden schadelijke enzymen uit</a:t>
            </a:r>
          </a:p>
          <a:p>
            <a:endParaRPr lang="nl-NL" sz="1600" dirty="0"/>
          </a:p>
          <a:p>
            <a:r>
              <a:rPr lang="nl-NL" sz="1600" b="1" dirty="0"/>
              <a:t>Natural killer cellen</a:t>
            </a:r>
          </a:p>
          <a:p>
            <a:r>
              <a:rPr lang="nl-NL" sz="1600" dirty="0"/>
              <a:t>Herkennen abnormale oppervlakte-eiwitten</a:t>
            </a:r>
          </a:p>
          <a:p>
            <a:r>
              <a:rPr lang="nl-NL" sz="1600" dirty="0"/>
              <a:t>Circuleren in het lichaam en herkennen virus-geïnfecteerde cellen en kankercellen</a:t>
            </a:r>
          </a:p>
          <a:p>
            <a:r>
              <a:rPr lang="nl-NL" sz="1600" dirty="0"/>
              <a:t>Doden mbv chemicaliën </a:t>
            </a:r>
          </a:p>
          <a:p>
            <a:endParaRPr lang="nl-NL" sz="1600" dirty="0"/>
          </a:p>
        </p:txBody>
      </p:sp>
      <p:sp>
        <p:nvSpPr>
          <p:cNvPr id="10" name="Rectangle 9"/>
          <p:cNvSpPr/>
          <p:nvPr/>
        </p:nvSpPr>
        <p:spPr>
          <a:xfrm>
            <a:off x="179512" y="980728"/>
            <a:ext cx="8640960" cy="1872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xtBox 11"/>
          <p:cNvSpPr txBox="1"/>
          <p:nvPr/>
        </p:nvSpPr>
        <p:spPr>
          <a:xfrm>
            <a:off x="5332851" y="994470"/>
            <a:ext cx="3102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/>
              <a:t>Belangrijkste </a:t>
            </a:r>
            <a:r>
              <a:rPr lang="nl-NL" sz="1600" b="1" dirty="0" err="1"/>
              <a:t>fagocyterende</a:t>
            </a:r>
            <a:r>
              <a:rPr lang="nl-NL" sz="1600" b="1" dirty="0"/>
              <a:t> cellen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1963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/>
              <a:t>Aangeboren afweersysteem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sz="2000" dirty="0">
                <a:solidFill>
                  <a:srgbClr val="FF0000"/>
                </a:solidFill>
              </a:rPr>
              <a:t>In gewervelden:	aangeboren + verworven afweersysteem. 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Aangeboren afweersysteem</a:t>
            </a:r>
          </a:p>
          <a:p>
            <a:pPr>
              <a:buNone/>
            </a:pPr>
            <a:r>
              <a:rPr lang="nl-NL" sz="2000" dirty="0"/>
              <a:t>	- barrières</a:t>
            </a:r>
          </a:p>
          <a:p>
            <a:pPr>
              <a:buNone/>
            </a:pPr>
            <a:r>
              <a:rPr lang="nl-NL" sz="2000" dirty="0"/>
              <a:t>	- verdediging door cellen</a:t>
            </a:r>
          </a:p>
          <a:p>
            <a:pPr>
              <a:buNone/>
            </a:pPr>
            <a:r>
              <a:rPr lang="nl-NL" sz="2000" dirty="0"/>
              <a:t>	- antimicrobiële peptiden en eiwitten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6782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/>
              <a:t>Aangeboren afweersysteem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sz="2000" dirty="0"/>
              <a:t>In gewervelden:	aangeboren + verworven afweersysteem. 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Aangeboren afweersysteem</a:t>
            </a:r>
          </a:p>
          <a:p>
            <a:pPr>
              <a:buNone/>
            </a:pPr>
            <a:r>
              <a:rPr lang="nl-NL" sz="2000" dirty="0"/>
              <a:t>	- barrières</a:t>
            </a:r>
          </a:p>
          <a:p>
            <a:pPr>
              <a:buNone/>
            </a:pPr>
            <a:r>
              <a:rPr lang="nl-NL" sz="2000" dirty="0"/>
              <a:t>	 </a:t>
            </a:r>
            <a:r>
              <a:rPr lang="nl-NL" sz="2000" dirty="0">
                <a:sym typeface="Wingdings"/>
              </a:rPr>
              <a:t></a:t>
            </a:r>
            <a:r>
              <a:rPr lang="nl-NL" sz="2000" dirty="0"/>
              <a:t>	epitheelweefsels (huid, maar ook darmen, longen, urinewegen en 		voortplantingsorganen)</a:t>
            </a:r>
          </a:p>
          <a:p>
            <a:pPr>
              <a:buNone/>
            </a:pPr>
            <a:r>
              <a:rPr lang="nl-NL" sz="2000" dirty="0"/>
              <a:t>	</a:t>
            </a:r>
            <a:r>
              <a:rPr lang="nl-NL" sz="2000" dirty="0">
                <a:sym typeface="Wingdings"/>
              </a:rPr>
              <a:t>  </a:t>
            </a:r>
            <a:r>
              <a:rPr lang="nl-NL" sz="2000" dirty="0"/>
              <a:t>	slijm (mucus) houdt bacteriën en andere binnendringers vast</a:t>
            </a:r>
          </a:p>
          <a:p>
            <a:pPr>
              <a:buNone/>
            </a:pPr>
            <a:r>
              <a:rPr lang="nl-NL" sz="2000" dirty="0"/>
              <a:t>	</a:t>
            </a:r>
            <a:r>
              <a:rPr lang="nl-NL" sz="2000" dirty="0">
                <a:sym typeface="Wingdings"/>
              </a:rPr>
              <a:t>  </a:t>
            </a:r>
            <a:r>
              <a:rPr lang="nl-NL" sz="2000" dirty="0"/>
              <a:t>	verplaatsen van slijm om bacteriën/schimmels weg te wassen</a:t>
            </a:r>
          </a:p>
          <a:p>
            <a:pPr>
              <a:buNone/>
            </a:pPr>
            <a:r>
              <a:rPr lang="nl-NL" sz="2000" dirty="0"/>
              <a:t>	</a:t>
            </a:r>
            <a:r>
              <a:rPr lang="nl-NL" sz="2000" dirty="0">
                <a:sym typeface="Wingdings"/>
              </a:rPr>
              <a:t>  </a:t>
            </a:r>
            <a:r>
              <a:rPr lang="nl-NL" sz="2000" dirty="0"/>
              <a:t>	</a:t>
            </a:r>
            <a:r>
              <a:rPr lang="nl-NL" sz="2000" dirty="0" err="1"/>
              <a:t>lysozym</a:t>
            </a:r>
            <a:r>
              <a:rPr lang="nl-NL" sz="2000" dirty="0"/>
              <a:t> in tranen, speeksel, etc breekt bacteriële celwanden af</a:t>
            </a:r>
          </a:p>
          <a:p>
            <a:pPr>
              <a:buNone/>
            </a:pPr>
            <a:r>
              <a:rPr lang="nl-NL" sz="2000" dirty="0"/>
              <a:t>	</a:t>
            </a:r>
            <a:r>
              <a:rPr lang="nl-NL" sz="2000" dirty="0">
                <a:sym typeface="Wingdings"/>
              </a:rPr>
              <a:t>  </a:t>
            </a:r>
            <a:r>
              <a:rPr lang="nl-NL" sz="2000" dirty="0"/>
              <a:t>	olie en zweetklieren: pH 3-5 om bacteriegroei te remmen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3764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/>
              <a:t>Aangeboren afweersysteem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sz="2000" dirty="0"/>
              <a:t>In gewervelden:	aangeboren + verworven afweersysteem. 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Aangeboren afweersysteem</a:t>
            </a:r>
          </a:p>
          <a:p>
            <a:pPr>
              <a:buNone/>
            </a:pPr>
            <a:r>
              <a:rPr lang="nl-NL" sz="2000" dirty="0"/>
              <a:t>	- barrières</a:t>
            </a:r>
          </a:p>
          <a:p>
            <a:pPr>
              <a:buNone/>
            </a:pPr>
            <a:r>
              <a:rPr lang="nl-NL" sz="2000" dirty="0"/>
              <a:t>	- verdediging door cellen</a:t>
            </a:r>
          </a:p>
          <a:p>
            <a:pPr>
              <a:buNone/>
            </a:pPr>
            <a:r>
              <a:rPr lang="nl-NL" sz="2000" dirty="0"/>
              <a:t>		</a:t>
            </a:r>
            <a:r>
              <a:rPr lang="nl-NL" sz="2000" b="1" dirty="0"/>
              <a:t>fagocytose</a:t>
            </a:r>
            <a:r>
              <a:rPr lang="nl-NL" sz="2000" dirty="0"/>
              <a:t> door cellen na herkenning via </a:t>
            </a:r>
            <a:r>
              <a:rPr lang="nl-NL" sz="2000" b="1" dirty="0"/>
              <a:t>Toll-like receptoren</a:t>
            </a:r>
            <a:endParaRPr lang="nl-N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3630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/>
              <a:t>Toll-like receptor signaling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1970" y="1412776"/>
            <a:ext cx="4312518" cy="4965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79512" y="1268760"/>
            <a:ext cx="42484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u="sng" dirty="0"/>
              <a:t>T</a:t>
            </a:r>
            <a:r>
              <a:rPr lang="nl-NL" b="1" dirty="0"/>
              <a:t>oll-</a:t>
            </a:r>
            <a:r>
              <a:rPr lang="nl-NL" b="1" u="sng" dirty="0"/>
              <a:t>l</a:t>
            </a:r>
            <a:r>
              <a:rPr lang="nl-NL" b="1" dirty="0"/>
              <a:t>ike </a:t>
            </a:r>
            <a:r>
              <a:rPr lang="nl-NL" b="1" u="sng" dirty="0"/>
              <a:t>r</a:t>
            </a:r>
            <a:r>
              <a:rPr lang="nl-NL" b="1" dirty="0"/>
              <a:t>eceptoren </a:t>
            </a:r>
            <a:r>
              <a:rPr lang="nl-NL" dirty="0"/>
              <a:t>(net als in insecten)</a:t>
            </a:r>
          </a:p>
          <a:p>
            <a:endParaRPr lang="nl-NL" dirty="0"/>
          </a:p>
          <a:p>
            <a:r>
              <a:rPr lang="nl-NL" dirty="0"/>
              <a:t>Herkennen algemene kenmerken van groepen pathogenen die </a:t>
            </a:r>
            <a:r>
              <a:rPr lang="nl-NL" b="1" dirty="0"/>
              <a:t>niet</a:t>
            </a:r>
            <a:r>
              <a:rPr lang="nl-NL" dirty="0"/>
              <a:t> in dierlijke cellen voorkomen</a:t>
            </a:r>
          </a:p>
          <a:p>
            <a:endParaRPr lang="nl-NL" dirty="0"/>
          </a:p>
          <a:p>
            <a:r>
              <a:rPr lang="nl-NL" dirty="0"/>
              <a:t>TLR3	herkent dsRNA (virussen)</a:t>
            </a:r>
          </a:p>
          <a:p>
            <a:r>
              <a:rPr lang="nl-NL" dirty="0"/>
              <a:t>TLR4	lipopolysaccharide (bacteriën)</a:t>
            </a:r>
          </a:p>
          <a:p>
            <a:r>
              <a:rPr lang="nl-NL" dirty="0"/>
              <a:t>TLR5	flagelline (bacteriën)</a:t>
            </a:r>
          </a:p>
          <a:p>
            <a:r>
              <a:rPr lang="nl-NL" dirty="0"/>
              <a:t>TLR9 	herkent niet-</a:t>
            </a:r>
            <a:r>
              <a:rPr lang="nl-NL" dirty="0" err="1"/>
              <a:t>gemethyleerd</a:t>
            </a:r>
            <a:r>
              <a:rPr lang="nl-NL" dirty="0"/>
              <a:t> DNA</a:t>
            </a:r>
          </a:p>
          <a:p>
            <a:endParaRPr lang="nl-NL" dirty="0"/>
          </a:p>
          <a:p>
            <a:endParaRPr lang="nl-NL" dirty="0"/>
          </a:p>
          <a:p>
            <a:pPr algn="ctr"/>
            <a:r>
              <a:rPr lang="nl-NL" dirty="0"/>
              <a:t>Opname in vacuole </a:t>
            </a:r>
            <a:r>
              <a:rPr lang="nl-NL" b="1" dirty="0"/>
              <a:t>(fagocytose)</a:t>
            </a:r>
            <a:endParaRPr lang="nl-NL" dirty="0"/>
          </a:p>
          <a:p>
            <a:pPr algn="ctr"/>
            <a:endParaRPr lang="nl-NL" dirty="0"/>
          </a:p>
          <a:p>
            <a:pPr algn="ctr"/>
            <a:r>
              <a:rPr lang="nl-NL" dirty="0"/>
              <a:t>Fusie met lysosoom</a:t>
            </a:r>
          </a:p>
          <a:p>
            <a:pPr algn="ctr"/>
            <a:endParaRPr lang="nl-NL" dirty="0"/>
          </a:p>
          <a:p>
            <a:pPr algn="ctr"/>
            <a:r>
              <a:rPr lang="nl-NL" dirty="0"/>
              <a:t>Afbraak van pathogenen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22152" y="4149080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122152" y="4904234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22152" y="5477669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4970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/>
              <a:t>Fagocytose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1628800"/>
            <a:ext cx="3271592" cy="49476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3528" y="1601505"/>
            <a:ext cx="4608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Pathogenen worden opgenomen in een vacuole (niet los in het cytoplasma). </a:t>
            </a:r>
          </a:p>
          <a:p>
            <a:endParaRPr lang="nl-NL" sz="2000" dirty="0"/>
          </a:p>
          <a:p>
            <a:r>
              <a:rPr lang="nl-NL" sz="2000" dirty="0"/>
              <a:t>Afbraak van pathogenen door lysozomen.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15</a:t>
            </a:fld>
            <a:endParaRPr lang="nl-NL"/>
          </a:p>
        </p:txBody>
      </p:sp>
      <p:pic>
        <p:nvPicPr>
          <p:cNvPr id="2050" name="Picture 2" descr="http://www.oss.nl/upload/68ae0695-f900-47c3-9558-4aeaed1bcc44_poepzakj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87" y="5036864"/>
            <a:ext cx="44577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5616" y="3789040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Netjes opruimen zonder zelf geïnfecteerd te worden!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03848" y="4509120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95936" y="4102621"/>
            <a:ext cx="1008112" cy="984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777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/>
              <a:t>Aangeboren afweersysteem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994470"/>
            <a:ext cx="878497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dirty="0"/>
              <a:t>Neutrofielen</a:t>
            </a:r>
          </a:p>
          <a:p>
            <a:r>
              <a:rPr lang="nl-NL" sz="1600" dirty="0"/>
              <a:t>Circuleren in het bloed</a:t>
            </a:r>
          </a:p>
          <a:p>
            <a:r>
              <a:rPr lang="nl-NL" sz="1600" dirty="0"/>
              <a:t>Gaan naar ontstoken weefsels (aangetrokken door signalen van geïnfecteerd weefsel)</a:t>
            </a:r>
          </a:p>
          <a:p>
            <a:r>
              <a:rPr lang="nl-NL" sz="1600" dirty="0"/>
              <a:t>Fagocytose van infecterende pathogenen</a:t>
            </a:r>
          </a:p>
          <a:p>
            <a:endParaRPr lang="nl-NL" sz="1600" b="1" dirty="0"/>
          </a:p>
          <a:p>
            <a:r>
              <a:rPr lang="nl-NL" sz="1600" b="1" dirty="0"/>
              <a:t>Macrofagen </a:t>
            </a:r>
            <a:r>
              <a:rPr lang="nl-NL" sz="1600" dirty="0"/>
              <a:t>(“grote eters”)</a:t>
            </a:r>
          </a:p>
          <a:p>
            <a:r>
              <a:rPr lang="nl-NL" sz="1600" dirty="0"/>
              <a:t>Sommigen in het bloed, anderen in weefsels waar pathogenen vaak langs komen (bijv milt)</a:t>
            </a:r>
          </a:p>
          <a:p>
            <a:endParaRPr lang="nl-NL" sz="1600" dirty="0"/>
          </a:p>
          <a:p>
            <a:r>
              <a:rPr lang="nl-NL" sz="1600" b="1" dirty="0"/>
              <a:t>Dendritische cellen</a:t>
            </a:r>
            <a:endParaRPr lang="nl-NL" sz="1600" dirty="0"/>
          </a:p>
          <a:p>
            <a:r>
              <a:rPr lang="nl-NL" sz="1600" dirty="0"/>
              <a:t>In weefsels met contact met de buitenwereld (huid etc)</a:t>
            </a:r>
          </a:p>
          <a:p>
            <a:r>
              <a:rPr lang="nl-NL" sz="1600" dirty="0"/>
              <a:t>Stimuleren verworven immuunsysteem</a:t>
            </a:r>
          </a:p>
          <a:p>
            <a:r>
              <a:rPr lang="nl-NL" sz="1600" dirty="0"/>
              <a:t>Weinig fagocytose</a:t>
            </a:r>
          </a:p>
          <a:p>
            <a:endParaRPr lang="nl-NL" sz="1600" dirty="0"/>
          </a:p>
          <a:p>
            <a:r>
              <a:rPr lang="nl-NL" sz="1600" b="1" dirty="0"/>
              <a:t>Eosinofielen</a:t>
            </a:r>
            <a:endParaRPr lang="nl-NL" sz="1600" dirty="0"/>
          </a:p>
          <a:p>
            <a:r>
              <a:rPr lang="nl-NL" sz="1600" dirty="0"/>
              <a:t>Weinig fagocytose</a:t>
            </a:r>
          </a:p>
          <a:p>
            <a:r>
              <a:rPr lang="nl-NL" sz="1600" dirty="0"/>
              <a:t>Belangrijk voor </a:t>
            </a:r>
            <a:r>
              <a:rPr lang="nl-NL" sz="1600" dirty="0" err="1"/>
              <a:t>multicellulaire</a:t>
            </a:r>
            <a:r>
              <a:rPr lang="nl-NL" sz="1600" dirty="0"/>
              <a:t> indringers </a:t>
            </a:r>
          </a:p>
          <a:p>
            <a:r>
              <a:rPr lang="nl-NL" sz="1600" dirty="0"/>
              <a:t>scheiden schadelijke enzymen uit</a:t>
            </a:r>
          </a:p>
          <a:p>
            <a:endParaRPr lang="nl-NL" sz="1600" dirty="0"/>
          </a:p>
          <a:p>
            <a:r>
              <a:rPr lang="nl-NL" sz="1600" b="1" dirty="0"/>
              <a:t>Natural killer cellen</a:t>
            </a:r>
          </a:p>
          <a:p>
            <a:r>
              <a:rPr lang="nl-NL" sz="1600" dirty="0"/>
              <a:t>Herkennen abnormale oppervlakte-eiwitten</a:t>
            </a:r>
          </a:p>
          <a:p>
            <a:r>
              <a:rPr lang="nl-NL" sz="1600" dirty="0"/>
              <a:t>Circuleren in het lichaam en herkennen virus-geïnfecteerde cellen en kankercellen</a:t>
            </a:r>
          </a:p>
          <a:p>
            <a:r>
              <a:rPr lang="nl-NL" sz="1600" dirty="0"/>
              <a:t>Doden mbv chemicaliën </a:t>
            </a:r>
          </a:p>
          <a:p>
            <a:endParaRPr lang="nl-NL" sz="1600" dirty="0"/>
          </a:p>
        </p:txBody>
      </p:sp>
      <p:sp>
        <p:nvSpPr>
          <p:cNvPr id="10" name="Rectangle 9"/>
          <p:cNvSpPr/>
          <p:nvPr/>
        </p:nvSpPr>
        <p:spPr>
          <a:xfrm>
            <a:off x="179512" y="980728"/>
            <a:ext cx="8640960" cy="1872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xtBox 11"/>
          <p:cNvSpPr txBox="1"/>
          <p:nvPr/>
        </p:nvSpPr>
        <p:spPr>
          <a:xfrm>
            <a:off x="5332851" y="994470"/>
            <a:ext cx="3102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/>
              <a:t>Belangrijkste </a:t>
            </a:r>
            <a:r>
              <a:rPr lang="nl-NL" sz="1600" b="1" dirty="0" err="1"/>
              <a:t>fagocyterende</a:t>
            </a:r>
            <a:r>
              <a:rPr lang="nl-NL" sz="1600" b="1" dirty="0"/>
              <a:t> cellen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8671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/>
              <a:t>Aangeboren afweersysteem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994470"/>
            <a:ext cx="8784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Mestcellen (mast </a:t>
            </a:r>
            <a:r>
              <a:rPr lang="nl-NL" sz="1600" dirty="0" err="1"/>
              <a:t>cells</a:t>
            </a:r>
            <a:r>
              <a:rPr lang="nl-NL" sz="1600" dirty="0"/>
              <a:t>)</a:t>
            </a:r>
          </a:p>
          <a:p>
            <a:r>
              <a:rPr lang="nl-NL" sz="1600" dirty="0"/>
              <a:t>Bevatten blaasjes met histamine</a:t>
            </a:r>
          </a:p>
          <a:p>
            <a:r>
              <a:rPr lang="nl-NL" sz="1600" dirty="0"/>
              <a:t>	- veroorzaakt vaatverwijding en maakt bloedvaten meer permeabel: zwelling</a:t>
            </a:r>
          </a:p>
          <a:p>
            <a:r>
              <a:rPr lang="nl-NL" sz="1600" dirty="0"/>
              <a:t>	- betrokken bij allergieën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7028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/>
              <a:t>Aangeboren afweersysteem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sz="2000" dirty="0"/>
              <a:t>In gewervelden:	aangeboren + verworven afweersysteem. 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Aangeboren afweersysteem</a:t>
            </a:r>
          </a:p>
          <a:p>
            <a:pPr>
              <a:buNone/>
            </a:pPr>
            <a:r>
              <a:rPr lang="nl-NL" sz="2000" dirty="0"/>
              <a:t>	- barrières</a:t>
            </a:r>
          </a:p>
          <a:p>
            <a:pPr>
              <a:buNone/>
            </a:pPr>
            <a:r>
              <a:rPr lang="nl-NL" sz="2000" dirty="0"/>
              <a:t>	- verdediging door cellen</a:t>
            </a:r>
          </a:p>
          <a:p>
            <a:pPr>
              <a:buNone/>
            </a:pPr>
            <a:r>
              <a:rPr lang="nl-NL" sz="2000" dirty="0"/>
              <a:t>		</a:t>
            </a:r>
            <a:r>
              <a:rPr lang="nl-NL" sz="2000" b="1" dirty="0"/>
              <a:t>fagocytose</a:t>
            </a:r>
            <a:r>
              <a:rPr lang="nl-NL" sz="2000" dirty="0"/>
              <a:t> door cellen na herkenning via </a:t>
            </a:r>
            <a:r>
              <a:rPr lang="nl-NL" sz="2000" b="1" dirty="0"/>
              <a:t>Toll-like receptoren</a:t>
            </a:r>
          </a:p>
          <a:p>
            <a:pPr>
              <a:buNone/>
            </a:pPr>
            <a:r>
              <a:rPr lang="nl-NL" sz="2000" b="1" dirty="0"/>
              <a:t>		</a:t>
            </a:r>
            <a:r>
              <a:rPr lang="nl-NL" sz="2000" dirty="0"/>
              <a:t>stimuleren van verworven immuunsysteem</a:t>
            </a:r>
          </a:p>
          <a:p>
            <a:pPr>
              <a:buNone/>
            </a:pPr>
            <a:r>
              <a:rPr lang="nl-NL" sz="2000" dirty="0"/>
              <a:t>		doden van cellen </a:t>
            </a:r>
            <a:r>
              <a:rPr lang="nl-NL" sz="2000" dirty="0" err="1"/>
              <a:t>mbv</a:t>
            </a:r>
            <a:r>
              <a:rPr lang="nl-NL" sz="2000" dirty="0"/>
              <a:t> chemicaliën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endParaRPr lang="nl-NL" sz="2000" dirty="0"/>
          </a:p>
          <a:p>
            <a:pPr>
              <a:buNone/>
            </a:pPr>
            <a:endParaRPr lang="nl-N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6335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3" y="0"/>
            <a:ext cx="8652934" cy="1325563"/>
          </a:xfrm>
        </p:spPr>
        <p:txBody>
          <a:bodyPr/>
          <a:lstStyle/>
          <a:p>
            <a:pPr algn="ctr"/>
            <a:r>
              <a:rPr lang="nl-NL" dirty="0"/>
              <a:t>Antimicrobiële peptiden en eiwitten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dirty="0" err="1"/>
              <a:t>Interferons</a:t>
            </a:r>
            <a:r>
              <a:rPr lang="nl-NL" sz="2000" dirty="0"/>
              <a:t>: 								- worden gemaakt tegen virale infecties door cellen rondom een 		geïnfecteerde cel</a:t>
            </a:r>
          </a:p>
          <a:p>
            <a:pPr marL="0" indent="0">
              <a:buNone/>
            </a:pPr>
            <a:r>
              <a:rPr lang="nl-NL" sz="2000" dirty="0"/>
              <a:t>	- remmen virale reproductie</a:t>
            </a:r>
          </a:p>
          <a:p>
            <a:pPr marL="0" indent="0">
              <a:buNone/>
            </a:pPr>
            <a:r>
              <a:rPr lang="nl-NL" sz="2000" dirty="0"/>
              <a:t>	- voorkomen cel-tot-cel verspreiding van virussen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Ook witte bloedcellen produceren </a:t>
            </a:r>
            <a:r>
              <a:rPr lang="nl-NL" sz="2000" dirty="0" err="1"/>
              <a:t>interferons</a:t>
            </a:r>
            <a:r>
              <a:rPr lang="nl-NL" sz="2000" dirty="0"/>
              <a:t>, die macrofagen activeren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Complement systeem (ongeveer 30 verschillende eiwitten)</a:t>
            </a:r>
          </a:p>
          <a:p>
            <a:pPr marL="0" indent="0">
              <a:buNone/>
            </a:pPr>
            <a:r>
              <a:rPr lang="nl-NL" sz="2000" dirty="0"/>
              <a:t>	- circuleren in inactieve vorm in het bloed</a:t>
            </a:r>
          </a:p>
          <a:p>
            <a:pPr marL="0" indent="0">
              <a:buNone/>
            </a:pPr>
            <a:r>
              <a:rPr lang="nl-NL" sz="2000" dirty="0"/>
              <a:t>	- activatie leidt tot </a:t>
            </a:r>
            <a:r>
              <a:rPr lang="nl-NL" sz="2000" dirty="0" err="1"/>
              <a:t>cellyse</a:t>
            </a:r>
            <a:endParaRPr lang="nl-NL" sz="2000" dirty="0"/>
          </a:p>
          <a:p>
            <a:pPr marL="0" indent="0">
              <a:buNone/>
            </a:pPr>
            <a:r>
              <a:rPr lang="nl-NL" sz="2000" dirty="0"/>
              <a:t>	- veroorzaakt ontstekingsreactie en activeert verworven 			immuunsysteem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00540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/>
              <a:t>Het immuunsysteem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16910" y="1412776"/>
            <a:ext cx="1916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Immuunsysteem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1984" y="2636912"/>
            <a:ext cx="23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Aangeboren immuunsysteem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9992" y="2636912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Adaptieve (verworven) immuunsysteem</a:t>
            </a:r>
          </a:p>
        </p:txBody>
      </p:sp>
      <p:grpSp>
        <p:nvGrpSpPr>
          <p:cNvPr id="7" name="Group 10"/>
          <p:cNvGrpSpPr/>
          <p:nvPr/>
        </p:nvGrpSpPr>
        <p:grpSpPr>
          <a:xfrm>
            <a:off x="3430845" y="1844824"/>
            <a:ext cx="2088232" cy="720080"/>
            <a:chOff x="3419872" y="2276872"/>
            <a:chExt cx="2088232" cy="720080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3419872" y="2276872"/>
              <a:ext cx="864096" cy="72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644008" y="2276872"/>
              <a:ext cx="864096" cy="72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83568" y="3645024"/>
            <a:ext cx="3168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Fysieke barrière (huid, epitheel)</a:t>
            </a:r>
          </a:p>
          <a:p>
            <a:endParaRPr lang="nl-NL" dirty="0"/>
          </a:p>
          <a:p>
            <a:r>
              <a:rPr lang="nl-NL" dirty="0"/>
              <a:t>Chemische uitscheiding van antimicrobiële stoffen</a:t>
            </a:r>
          </a:p>
          <a:p>
            <a:endParaRPr lang="nl-NL" dirty="0"/>
          </a:p>
          <a:p>
            <a:r>
              <a:rPr lang="nl-NL" dirty="0"/>
              <a:t>Ruwe herkenning van binnendringers en activering van brede afweermechanismen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60032" y="3645024"/>
            <a:ext cx="3744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Herkent binnendringers heel specifiek (reageert later)</a:t>
            </a:r>
          </a:p>
          <a:p>
            <a:endParaRPr lang="nl-NL" dirty="0"/>
          </a:p>
          <a:p>
            <a:r>
              <a:rPr lang="nl-NL" dirty="0"/>
              <a:t>Maken van antilichaamen tegen de indringer om deze te bestrijden</a:t>
            </a:r>
          </a:p>
          <a:p>
            <a:endParaRPr lang="nl-NL" dirty="0"/>
          </a:p>
          <a:p>
            <a:r>
              <a:rPr lang="nl-NL" dirty="0"/>
              <a:t>Cellen vechten specifiek tegen de infectie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6695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/>
              <a:t>Aangeboren afweersysteem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sz="2000" dirty="0"/>
              <a:t>In gewervelden:	aangeboren + verworven afweersysteem. 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Aangeboren afweersysteem</a:t>
            </a:r>
          </a:p>
          <a:p>
            <a:pPr>
              <a:buNone/>
            </a:pPr>
            <a:r>
              <a:rPr lang="nl-NL" sz="2000" dirty="0"/>
              <a:t>	- barrières</a:t>
            </a:r>
          </a:p>
          <a:p>
            <a:pPr>
              <a:buNone/>
            </a:pPr>
            <a:r>
              <a:rPr lang="nl-NL" sz="2000" dirty="0"/>
              <a:t>	- verdediging door cellen</a:t>
            </a:r>
          </a:p>
          <a:p>
            <a:pPr>
              <a:buNone/>
            </a:pPr>
            <a:r>
              <a:rPr lang="nl-NL" sz="2000" dirty="0"/>
              <a:t>		</a:t>
            </a:r>
            <a:r>
              <a:rPr lang="nl-NL" sz="2000" b="1" dirty="0"/>
              <a:t>fagocytose</a:t>
            </a:r>
            <a:r>
              <a:rPr lang="nl-NL" sz="2000" dirty="0"/>
              <a:t> door cellen na herkenning via </a:t>
            </a:r>
            <a:r>
              <a:rPr lang="nl-NL" sz="2000" b="1" dirty="0"/>
              <a:t>Toll-like receptoren</a:t>
            </a:r>
          </a:p>
          <a:p>
            <a:pPr>
              <a:buNone/>
            </a:pPr>
            <a:r>
              <a:rPr lang="nl-NL" sz="2000" b="1" dirty="0"/>
              <a:t>		</a:t>
            </a:r>
            <a:r>
              <a:rPr lang="nl-NL" sz="2000" dirty="0"/>
              <a:t>stimuleren van verworven immuunsysteem</a:t>
            </a:r>
          </a:p>
          <a:p>
            <a:pPr>
              <a:buNone/>
            </a:pPr>
            <a:r>
              <a:rPr lang="nl-NL" sz="2000" dirty="0"/>
              <a:t>		doden van cellen mbv chemicaliën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Belangrijk voor het aangeboren afweersysteem: lymfatisch systeem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5752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/>
              <a:t>Aangeboren afweersysteem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052736"/>
            <a:ext cx="5816898" cy="43421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11560" y="2492896"/>
            <a:ext cx="19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Thymus = zwezerik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92080" y="5445224"/>
            <a:ext cx="3312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Lymfeknoop: veel immuuncellen (bijvoorbeeld macrofagen)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" y="6093296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Dendritische cellen kunnen na pathogeenherkenning naar lymfeknopen gaan om daar immuuncellen te activeren.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2738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/>
              <a:t>Aangeboren afweersysteem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sz="2000" dirty="0"/>
              <a:t>In gewervelden:	aangeboren + verworven afweersysteem. 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Aangeboren afweersysteem</a:t>
            </a:r>
          </a:p>
          <a:p>
            <a:pPr>
              <a:buNone/>
            </a:pPr>
            <a:r>
              <a:rPr lang="nl-NL" sz="2000" dirty="0"/>
              <a:t>	- barrières</a:t>
            </a:r>
          </a:p>
          <a:p>
            <a:pPr>
              <a:buNone/>
            </a:pPr>
            <a:r>
              <a:rPr lang="nl-NL" sz="2000" dirty="0"/>
              <a:t>	- verdediging door cellen</a:t>
            </a:r>
          </a:p>
          <a:p>
            <a:pPr>
              <a:buNone/>
            </a:pPr>
            <a:r>
              <a:rPr lang="nl-NL" sz="2000" dirty="0"/>
              <a:t>	- antimicrobiële peptiden en eiwitten</a:t>
            </a:r>
          </a:p>
          <a:p>
            <a:pPr>
              <a:buNone/>
            </a:pPr>
            <a:r>
              <a:rPr lang="nl-NL" sz="2000" dirty="0"/>
              <a:t>		getriggered door herkenning van pathogenen</a:t>
            </a:r>
          </a:p>
          <a:p>
            <a:pPr>
              <a:buNone/>
            </a:pPr>
            <a:r>
              <a:rPr lang="nl-NL" sz="2000" dirty="0"/>
              <a:t>		</a:t>
            </a:r>
            <a:r>
              <a:rPr lang="nl-NL" sz="2000" b="1" dirty="0"/>
              <a:t>interferons</a:t>
            </a:r>
            <a:r>
              <a:rPr lang="nl-NL" sz="2000" dirty="0"/>
              <a:t> induceren productie van antivirale stoffen</a:t>
            </a:r>
          </a:p>
          <a:p>
            <a:pPr>
              <a:buNone/>
            </a:pPr>
            <a:r>
              <a:rPr lang="nl-NL" sz="2000" dirty="0"/>
              <a:t>		</a:t>
            </a:r>
            <a:r>
              <a:rPr lang="nl-NL" sz="2000" b="1" dirty="0"/>
              <a:t>complement systeem</a:t>
            </a:r>
            <a:r>
              <a:rPr lang="nl-NL" sz="2000" dirty="0"/>
              <a:t> circuleren inactief in het bloedplasma</a:t>
            </a:r>
          </a:p>
          <a:p>
            <a:pPr>
              <a:buNone/>
            </a:pPr>
            <a:r>
              <a:rPr lang="nl-NL" sz="2000" dirty="0"/>
              <a:t>			activatie: 	lysis van binnendringende cellen </a:t>
            </a:r>
          </a:p>
          <a:p>
            <a:pPr>
              <a:buNone/>
            </a:pPr>
            <a:r>
              <a:rPr lang="nl-NL" sz="2000" dirty="0"/>
              <a:t>					ontstekingsreactie</a:t>
            </a:r>
          </a:p>
          <a:p>
            <a:pPr>
              <a:buNone/>
            </a:pPr>
            <a:r>
              <a:rPr lang="nl-NL" sz="2000" dirty="0"/>
              <a:t>		</a:t>
            </a:r>
            <a:r>
              <a:rPr lang="nl-NL" sz="2000" b="1" dirty="0"/>
              <a:t>ontsteking</a:t>
            </a:r>
            <a:r>
              <a:rPr lang="nl-NL" sz="2000" dirty="0"/>
              <a:t> door </a:t>
            </a:r>
            <a:r>
              <a:rPr lang="nl-NL" sz="2000" b="1" dirty="0"/>
              <a:t>histamine </a:t>
            </a:r>
            <a:r>
              <a:rPr lang="nl-NL" sz="2000" dirty="0"/>
              <a:t>uitscheiding door </a:t>
            </a:r>
            <a:r>
              <a:rPr lang="nl-NL" sz="2000" b="1" dirty="0"/>
              <a:t>mestcellen</a:t>
            </a:r>
          </a:p>
          <a:p>
            <a:pPr>
              <a:buNone/>
            </a:pPr>
            <a:r>
              <a:rPr lang="nl-NL" sz="2000" b="1" dirty="0"/>
              <a:t>		cytokines</a:t>
            </a:r>
            <a:r>
              <a:rPr lang="nl-NL" sz="2000" dirty="0"/>
              <a:t> (macrofagen en neutrofielen) stimuleren het 			immuunsysteem (signaalmolekulen)</a:t>
            </a:r>
            <a:endParaRPr lang="nl-NL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22</a:t>
            </a:fld>
            <a:endParaRPr lang="nl-NL"/>
          </a:p>
        </p:txBody>
      </p:sp>
      <p:sp>
        <p:nvSpPr>
          <p:cNvPr id="5" name="Right Brace 4"/>
          <p:cNvSpPr/>
          <p:nvPr/>
        </p:nvSpPr>
        <p:spPr>
          <a:xfrm>
            <a:off x="7759122" y="5435600"/>
            <a:ext cx="45719" cy="92075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xtBox 5"/>
          <p:cNvSpPr txBox="1"/>
          <p:nvPr/>
        </p:nvSpPr>
        <p:spPr>
          <a:xfrm>
            <a:off x="7828967" y="5689777"/>
            <a:ext cx="116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ontsteking</a:t>
            </a:r>
          </a:p>
        </p:txBody>
      </p:sp>
      <p:sp>
        <p:nvSpPr>
          <p:cNvPr id="7" name="Right Brace 6"/>
          <p:cNvSpPr/>
          <p:nvPr/>
        </p:nvSpPr>
        <p:spPr>
          <a:xfrm>
            <a:off x="7759122" y="3818468"/>
            <a:ext cx="69845" cy="126231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xtBox 7"/>
          <p:cNvSpPr txBox="1"/>
          <p:nvPr/>
        </p:nvSpPr>
        <p:spPr>
          <a:xfrm>
            <a:off x="7816849" y="4156161"/>
            <a:ext cx="11823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Bestrijding</a:t>
            </a:r>
          </a:p>
          <a:p>
            <a:r>
              <a:rPr lang="nl-NL" dirty="0" err="1"/>
              <a:t>microor</a:t>
            </a:r>
            <a:r>
              <a:rPr lang="nl-NL" dirty="0"/>
              <a:t>-</a:t>
            </a:r>
          </a:p>
          <a:p>
            <a:r>
              <a:rPr lang="nl-NL" dirty="0" err="1"/>
              <a:t>ganismen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41886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/>
              <a:t>Aangeboren afweersysteem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r="64159"/>
          <a:stretch>
            <a:fillRect/>
          </a:stretch>
        </p:blipFill>
        <p:spPr bwMode="auto">
          <a:xfrm>
            <a:off x="251520" y="1196752"/>
            <a:ext cx="3096344" cy="413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r="25818"/>
          <a:stretch>
            <a:fillRect/>
          </a:stretch>
        </p:blipFill>
        <p:spPr bwMode="auto">
          <a:xfrm>
            <a:off x="251520" y="1196752"/>
            <a:ext cx="6408712" cy="413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96752"/>
            <a:ext cx="8639175" cy="413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5004048" y="4437112"/>
            <a:ext cx="72008" cy="12961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42788" y="5877272"/>
            <a:ext cx="453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Vaatverwijding: roodheid/kloppen/dik worden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0648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/>
              <a:t>Aangeboren afweersysteem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40768"/>
            <a:ext cx="8500533" cy="525658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nl-NL" sz="2000" dirty="0"/>
              <a:t>In gewervelden:	aangeboren + verworven afweersysteem. 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Aangeboren afweersysteem</a:t>
            </a:r>
          </a:p>
          <a:p>
            <a:pPr>
              <a:buNone/>
            </a:pPr>
            <a:r>
              <a:rPr lang="nl-NL" sz="2000" dirty="0"/>
              <a:t>	- barrières</a:t>
            </a:r>
          </a:p>
          <a:p>
            <a:pPr>
              <a:buNone/>
            </a:pPr>
            <a:r>
              <a:rPr lang="nl-NL" sz="2000" dirty="0"/>
              <a:t>	- verdediging door cellen</a:t>
            </a:r>
          </a:p>
          <a:p>
            <a:pPr>
              <a:buNone/>
            </a:pPr>
            <a:r>
              <a:rPr lang="nl-NL" sz="2000" dirty="0"/>
              <a:t>	- antimicrobiële peptiden en eiwitten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Systemische respons:	</a:t>
            </a:r>
            <a:r>
              <a:rPr lang="nl-NL" sz="2000" dirty="0">
                <a:sym typeface="Wingdings"/>
              </a:rPr>
              <a:t> toename van witte bloedcellen in het bloed</a:t>
            </a:r>
          </a:p>
          <a:p>
            <a:pPr>
              <a:buNone/>
            </a:pPr>
            <a:r>
              <a:rPr lang="nl-NL" sz="2000" dirty="0">
                <a:sym typeface="Wingdings"/>
              </a:rPr>
              <a:t>	</a:t>
            </a:r>
            <a:r>
              <a:rPr lang="nl-NL" sz="2000" dirty="0"/>
              <a:t> (bij ernstige schade )</a:t>
            </a:r>
            <a:r>
              <a:rPr lang="nl-NL" sz="2000" dirty="0">
                <a:sym typeface="Wingdings"/>
              </a:rPr>
              <a:t>	 koorts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Extreme systemische respons:	</a:t>
            </a:r>
            <a:r>
              <a:rPr lang="nl-NL" sz="2000" b="1" dirty="0"/>
              <a:t>septische shock</a:t>
            </a:r>
            <a:endParaRPr lang="nl-NL" sz="2000" dirty="0"/>
          </a:p>
          <a:p>
            <a:pPr>
              <a:buNone/>
            </a:pPr>
            <a:r>
              <a:rPr lang="nl-NL" sz="2000" dirty="0"/>
              <a:t>					lage bloeddruk, hoge koorts, weinig 							capillaire bloedstroom 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Chronische ontsteking:		Ziekte van </a:t>
            </a:r>
            <a:r>
              <a:rPr lang="nl-NL" sz="2000" dirty="0" err="1"/>
              <a:t>Crohn</a:t>
            </a:r>
            <a:r>
              <a:rPr lang="nl-NL" sz="2000" dirty="0"/>
              <a:t>/</a:t>
            </a:r>
            <a:r>
              <a:rPr lang="nl-NL" sz="2000" dirty="0" err="1"/>
              <a:t>colitis</a:t>
            </a:r>
            <a:r>
              <a:rPr lang="nl-NL" sz="2000" dirty="0"/>
              <a:t> </a:t>
            </a:r>
            <a:r>
              <a:rPr lang="nl-NL" sz="2000" dirty="0" err="1"/>
              <a:t>ulcerosa</a:t>
            </a:r>
            <a:endParaRPr lang="nl-N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4489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/>
              <a:t>Aangeboren afweersysteem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sz="2000" dirty="0"/>
              <a:t>In gewervelden:	aangeboren + verworven afweersysteem. 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Aangeboren afweersysteem</a:t>
            </a:r>
          </a:p>
          <a:p>
            <a:pPr>
              <a:buNone/>
            </a:pPr>
            <a:r>
              <a:rPr lang="nl-NL" sz="2000" dirty="0"/>
              <a:t>	- barrières</a:t>
            </a:r>
          </a:p>
          <a:p>
            <a:pPr>
              <a:buNone/>
            </a:pPr>
            <a:r>
              <a:rPr lang="nl-NL" sz="2000" dirty="0"/>
              <a:t>	- verdediging door cellen</a:t>
            </a:r>
          </a:p>
          <a:p>
            <a:pPr>
              <a:buNone/>
            </a:pPr>
            <a:r>
              <a:rPr lang="nl-NL" sz="2000" dirty="0"/>
              <a:t>	- antimicrobiële peptiden en eiwitten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b="1" dirty="0"/>
              <a:t>Pathogenen</a:t>
            </a:r>
            <a:r>
              <a:rPr lang="nl-NL" sz="2000" dirty="0"/>
              <a:t> proberen uiteraard het immuunsysteem te omzeilen</a:t>
            </a:r>
          </a:p>
          <a:p>
            <a:pPr>
              <a:buNone/>
            </a:pPr>
            <a:r>
              <a:rPr lang="nl-NL" sz="2000" b="1" dirty="0"/>
              <a:t>	</a:t>
            </a:r>
            <a:r>
              <a:rPr lang="nl-NL" sz="2000" dirty="0"/>
              <a:t>- door afbraak in de lysosomen te doorstaan en toch het cytoplasma 	binnen te dringen</a:t>
            </a:r>
          </a:p>
          <a:p>
            <a:pPr>
              <a:buNone/>
            </a:pPr>
            <a:r>
              <a:rPr lang="nl-NL" sz="2000" b="1" dirty="0"/>
              <a:t>	</a:t>
            </a:r>
            <a:r>
              <a:rPr lang="nl-NL" sz="2000" dirty="0"/>
              <a:t>- door ‘camouflage’ met behulp van een capsule om de bacterie</a:t>
            </a:r>
          </a:p>
          <a:p>
            <a:pPr>
              <a:buNone/>
            </a:pPr>
            <a:endParaRPr lang="nl-NL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9245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/>
              <a:t>Het immuunsysteem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16910" y="1412776"/>
            <a:ext cx="1916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Immuunsysteem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1984" y="2636912"/>
            <a:ext cx="23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Aangeboren immuunsysteem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9992" y="2636912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rgbClr val="FF0000"/>
                </a:solidFill>
              </a:rPr>
              <a:t>Adaptieve (verworven) immuunsysteem</a:t>
            </a:r>
          </a:p>
        </p:txBody>
      </p:sp>
      <p:grpSp>
        <p:nvGrpSpPr>
          <p:cNvPr id="7" name="Group 10"/>
          <p:cNvGrpSpPr/>
          <p:nvPr/>
        </p:nvGrpSpPr>
        <p:grpSpPr>
          <a:xfrm>
            <a:off x="3430845" y="1844824"/>
            <a:ext cx="2088232" cy="720080"/>
            <a:chOff x="3419872" y="2276872"/>
            <a:chExt cx="2088232" cy="720080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3419872" y="2276872"/>
              <a:ext cx="864096" cy="72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644008" y="2276872"/>
              <a:ext cx="864096" cy="72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83568" y="3645024"/>
            <a:ext cx="3168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Fysieke barrière (huid, epitheel)</a:t>
            </a:r>
          </a:p>
          <a:p>
            <a:endParaRPr lang="nl-NL" dirty="0"/>
          </a:p>
          <a:p>
            <a:r>
              <a:rPr lang="nl-NL" dirty="0"/>
              <a:t>Chemische uitscheiding van antimicrobiële stoffen</a:t>
            </a:r>
          </a:p>
          <a:p>
            <a:endParaRPr lang="nl-NL" dirty="0"/>
          </a:p>
          <a:p>
            <a:r>
              <a:rPr lang="nl-NL" dirty="0"/>
              <a:t>Ruwe herkenning van binnendringers en activering van brede afweermechanismen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60032" y="3645024"/>
            <a:ext cx="3744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Herkent binnendringers heel specifiek (reageert later)</a:t>
            </a:r>
          </a:p>
          <a:p>
            <a:endParaRPr lang="nl-NL" dirty="0">
              <a:solidFill>
                <a:srgbClr val="FF0000"/>
              </a:solidFill>
            </a:endParaRPr>
          </a:p>
          <a:p>
            <a:r>
              <a:rPr lang="nl-NL" dirty="0">
                <a:solidFill>
                  <a:srgbClr val="FF0000"/>
                </a:solidFill>
              </a:rPr>
              <a:t>Maken van antilichaamen tegen de indringer om deze te bestrijden</a:t>
            </a:r>
          </a:p>
          <a:p>
            <a:endParaRPr lang="nl-NL" dirty="0">
              <a:solidFill>
                <a:srgbClr val="FF0000"/>
              </a:solidFill>
            </a:endParaRPr>
          </a:p>
          <a:p>
            <a:r>
              <a:rPr lang="nl-NL" dirty="0">
                <a:solidFill>
                  <a:srgbClr val="FF0000"/>
                </a:solidFill>
              </a:rPr>
              <a:t>Cellen vechten specifiek tegen de infectie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6695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/>
              <a:t>Verworven immuunsysteem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sz="2000" dirty="0"/>
              <a:t>Aangeboren immuunsysteem: algemene respons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Verworven immuunsysteem: specifieke respons. 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Herkenning door </a:t>
            </a:r>
            <a:r>
              <a:rPr lang="nl-NL" sz="2000" b="1" dirty="0"/>
              <a:t>T-cellen</a:t>
            </a:r>
            <a:r>
              <a:rPr lang="nl-NL" sz="2000" dirty="0"/>
              <a:t> en </a:t>
            </a:r>
            <a:r>
              <a:rPr lang="nl-NL" sz="2000" b="1" dirty="0"/>
              <a:t>B-cellen</a:t>
            </a:r>
            <a:r>
              <a:rPr lang="nl-NL" sz="2000" dirty="0"/>
              <a:t>. </a:t>
            </a:r>
          </a:p>
          <a:p>
            <a:pPr>
              <a:buNone/>
            </a:pPr>
            <a:endParaRPr lang="nl-NL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901971"/>
            <a:ext cx="3480875" cy="26233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7714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/>
              <a:t>Verworven immuunsysteem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253" y="3356992"/>
            <a:ext cx="2202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Ruggenmerg</a:t>
            </a:r>
          </a:p>
          <a:p>
            <a:pPr algn="ctr"/>
            <a:r>
              <a:rPr lang="nl-NL" dirty="0"/>
              <a:t>Aanmaak bloedcellen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544" y="3140968"/>
            <a:ext cx="2376264" cy="2448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627784" y="2132856"/>
            <a:ext cx="2232248" cy="8640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92972" y="1679451"/>
            <a:ext cx="2991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Thymus (zwezerik)</a:t>
            </a:r>
          </a:p>
          <a:p>
            <a:pPr algn="ctr"/>
            <a:r>
              <a:rPr lang="nl-NL" dirty="0"/>
              <a:t>Ontwikkeling tot T lymfocyten</a:t>
            </a:r>
          </a:p>
        </p:txBody>
      </p:sp>
      <p:sp>
        <p:nvSpPr>
          <p:cNvPr id="9" name="Rectangle 8"/>
          <p:cNvSpPr/>
          <p:nvPr/>
        </p:nvSpPr>
        <p:spPr>
          <a:xfrm>
            <a:off x="4948510" y="1484784"/>
            <a:ext cx="2880320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/>
          <p:cNvSpPr txBox="1"/>
          <p:nvPr/>
        </p:nvSpPr>
        <p:spPr>
          <a:xfrm>
            <a:off x="2051720" y="2060848"/>
            <a:ext cx="197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Onrijpe lymfocyten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55676" y="4005064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6239" y="4365104"/>
            <a:ext cx="197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Onrijpe lymfocyten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53176" y="5085184"/>
            <a:ext cx="140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B lymfocyten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655676" y="4797152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9688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/>
              <a:t>Verworven immuunsysteem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sz="2000" dirty="0"/>
              <a:t>Elke stof die een B cel of T cel activeert, wordt een </a:t>
            </a:r>
            <a:r>
              <a:rPr lang="nl-NL" sz="2000" b="1" dirty="0"/>
              <a:t>antigeen </a:t>
            </a:r>
            <a:r>
              <a:rPr lang="nl-NL" sz="2000" dirty="0"/>
              <a:t>genoemt.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Het </a:t>
            </a:r>
            <a:r>
              <a:rPr lang="nl-NL" sz="2000" b="1" dirty="0"/>
              <a:t>antigeen</a:t>
            </a:r>
            <a:r>
              <a:rPr lang="nl-NL" sz="2000" dirty="0"/>
              <a:t> bindt aan een </a:t>
            </a:r>
            <a:r>
              <a:rPr lang="nl-NL" sz="2000" b="1" dirty="0"/>
              <a:t>antigeen</a:t>
            </a:r>
            <a:r>
              <a:rPr lang="nl-NL" sz="2000" dirty="0"/>
              <a:t> receptor.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780928"/>
            <a:ext cx="4777730" cy="3830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4644008" y="3212976"/>
            <a:ext cx="1224136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40152" y="2780928"/>
            <a:ext cx="313183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/>
              <a:t>Variabele gebied </a:t>
            </a:r>
            <a:r>
              <a:rPr lang="nl-NL" sz="2000" dirty="0"/>
              <a:t>is telkens anders.</a:t>
            </a:r>
          </a:p>
          <a:p>
            <a:r>
              <a:rPr lang="nl-NL" sz="2000" dirty="0"/>
              <a:t>Elke nieuwe variatie herkent een ander </a:t>
            </a:r>
            <a:r>
              <a:rPr lang="nl-NL" sz="2000" b="1" dirty="0"/>
              <a:t>antigeen</a:t>
            </a:r>
            <a:r>
              <a:rPr lang="nl-NL" sz="2000" dirty="0"/>
              <a:t>.</a:t>
            </a:r>
          </a:p>
          <a:p>
            <a:endParaRPr lang="nl-NL" sz="2000" dirty="0"/>
          </a:p>
          <a:p>
            <a:endParaRPr lang="nl-NL" sz="2000" dirty="0"/>
          </a:p>
          <a:p>
            <a:r>
              <a:rPr lang="nl-NL" sz="2000" dirty="0"/>
              <a:t>Elke lymfocyt heeft ongeveer 100 000 antigen receptoren, die allemaal hetzelfde antigen herkennen.</a:t>
            </a:r>
            <a:endParaRPr lang="nl-NL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733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/>
              <a:t>Het immuunsysteem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16910" y="1412776"/>
            <a:ext cx="1916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Immuunsysteem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1984" y="2636912"/>
            <a:ext cx="23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rgbClr val="FF0000"/>
                </a:solidFill>
              </a:rPr>
              <a:t>Aangeboren immuunsysteem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9992" y="2636912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Adaptieve (verworven) immuunsysteem</a:t>
            </a:r>
          </a:p>
        </p:txBody>
      </p:sp>
      <p:grpSp>
        <p:nvGrpSpPr>
          <p:cNvPr id="7" name="Group 10"/>
          <p:cNvGrpSpPr/>
          <p:nvPr/>
        </p:nvGrpSpPr>
        <p:grpSpPr>
          <a:xfrm>
            <a:off x="3430845" y="1844824"/>
            <a:ext cx="2088232" cy="720080"/>
            <a:chOff x="3419872" y="2276872"/>
            <a:chExt cx="2088232" cy="720080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3419872" y="2276872"/>
              <a:ext cx="864096" cy="72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644008" y="2276872"/>
              <a:ext cx="864096" cy="72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83568" y="3645024"/>
            <a:ext cx="3168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Fysieke barrière (huid, epitheel)</a:t>
            </a:r>
          </a:p>
          <a:p>
            <a:endParaRPr lang="nl-NL" dirty="0">
              <a:solidFill>
                <a:srgbClr val="FF0000"/>
              </a:solidFill>
            </a:endParaRPr>
          </a:p>
          <a:p>
            <a:r>
              <a:rPr lang="nl-NL" dirty="0">
                <a:solidFill>
                  <a:srgbClr val="FF0000"/>
                </a:solidFill>
              </a:rPr>
              <a:t>Chemische uitscheiding van antimicrobiële stoffen</a:t>
            </a:r>
          </a:p>
          <a:p>
            <a:endParaRPr lang="nl-NL" dirty="0">
              <a:solidFill>
                <a:srgbClr val="FF0000"/>
              </a:solidFill>
            </a:endParaRPr>
          </a:p>
          <a:p>
            <a:r>
              <a:rPr lang="nl-NL" dirty="0">
                <a:solidFill>
                  <a:srgbClr val="FF0000"/>
                </a:solidFill>
              </a:rPr>
              <a:t>Ruwe herkenning van binnendringers en activering van brede afweermechanismen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60032" y="3645024"/>
            <a:ext cx="3744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Herkent binnendringers heel specifiek (reageert later)</a:t>
            </a:r>
          </a:p>
          <a:p>
            <a:endParaRPr lang="nl-NL" dirty="0"/>
          </a:p>
          <a:p>
            <a:r>
              <a:rPr lang="nl-NL" dirty="0"/>
              <a:t>Maken van antilichaamen tegen de indringer om deze te bestrijden</a:t>
            </a:r>
          </a:p>
          <a:p>
            <a:endParaRPr lang="nl-NL" dirty="0"/>
          </a:p>
          <a:p>
            <a:r>
              <a:rPr lang="nl-NL" dirty="0"/>
              <a:t>Cellen vechten specifiek tegen de infectie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6695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/>
              <a:t>Antigenen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sz="2000" dirty="0"/>
              <a:t>Antigenen zijn vaak </a:t>
            </a:r>
            <a:r>
              <a:rPr lang="nl-NL" sz="2000" b="1" dirty="0"/>
              <a:t>grote, lichaamsvreemde molekulen </a:t>
            </a:r>
            <a:r>
              <a:rPr lang="nl-NL" sz="2000" dirty="0"/>
              <a:t>(eiwitten, polysacchariden etc). 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Sommige antigenen zitten op het </a:t>
            </a:r>
            <a:r>
              <a:rPr lang="nl-NL" sz="2000" u="sng" dirty="0"/>
              <a:t>oppervlak</a:t>
            </a:r>
            <a:r>
              <a:rPr lang="nl-NL" sz="2000" dirty="0"/>
              <a:t> van vreemde cellen of virussen. </a:t>
            </a:r>
          </a:p>
          <a:p>
            <a:pPr>
              <a:buNone/>
            </a:pPr>
            <a:r>
              <a:rPr lang="nl-NL" sz="2000" dirty="0"/>
              <a:t>Andere antigenen worden door </a:t>
            </a:r>
            <a:r>
              <a:rPr lang="nl-NL" sz="2000" dirty="0" err="1"/>
              <a:t>pathogenen</a:t>
            </a:r>
            <a:r>
              <a:rPr lang="nl-NL" sz="2000" dirty="0"/>
              <a:t> </a:t>
            </a:r>
            <a:r>
              <a:rPr lang="nl-NL" sz="2000" u="sng" dirty="0"/>
              <a:t>uitgescheiden</a:t>
            </a:r>
            <a:r>
              <a:rPr lang="nl-NL" sz="2000" dirty="0"/>
              <a:t>. 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Het deel van het antigen dat herkend wordt door de receptor heet een </a:t>
            </a:r>
            <a:r>
              <a:rPr lang="nl-NL" sz="2000" b="1" dirty="0"/>
              <a:t>epitoop</a:t>
            </a:r>
            <a:r>
              <a:rPr lang="nl-NL" sz="2000" dirty="0"/>
              <a:t> (ook wel </a:t>
            </a:r>
            <a:r>
              <a:rPr lang="nl-NL" sz="2000" i="1" dirty="0"/>
              <a:t>antigene determinant</a:t>
            </a:r>
            <a:r>
              <a:rPr lang="nl-NL" sz="20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0780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/>
              <a:t>De B-cel receptor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0856" y="1412777"/>
            <a:ext cx="4311624" cy="34563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9512" y="1412776"/>
            <a:ext cx="43924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Vier polypeptide ketens	</a:t>
            </a:r>
          </a:p>
          <a:p>
            <a:endParaRPr lang="nl-NL" sz="2000" dirty="0"/>
          </a:p>
          <a:p>
            <a:r>
              <a:rPr lang="nl-NL" sz="2000" dirty="0"/>
              <a:t>Twee </a:t>
            </a:r>
            <a:r>
              <a:rPr lang="nl-NL" sz="2000" b="1" dirty="0"/>
              <a:t>zware ketens</a:t>
            </a:r>
            <a:r>
              <a:rPr lang="nl-NL" sz="2000" dirty="0"/>
              <a:t> (identiek aan elkaar)</a:t>
            </a:r>
          </a:p>
          <a:p>
            <a:r>
              <a:rPr lang="nl-NL" sz="2000" dirty="0"/>
              <a:t>Twee </a:t>
            </a:r>
            <a:r>
              <a:rPr lang="nl-NL" sz="2000" b="1" dirty="0"/>
              <a:t>lichte ketens</a:t>
            </a:r>
            <a:r>
              <a:rPr lang="nl-NL" sz="2000" dirty="0"/>
              <a:t> (identiek aan elkaar)</a:t>
            </a:r>
          </a:p>
          <a:p>
            <a:r>
              <a:rPr lang="nl-NL" sz="2000" dirty="0"/>
              <a:t>Verbonden via </a:t>
            </a:r>
            <a:r>
              <a:rPr lang="nl-NL" sz="2000" b="1" dirty="0"/>
              <a:t>zwavelbruggen</a:t>
            </a:r>
            <a:endParaRPr lang="nl-NL" sz="2000" dirty="0"/>
          </a:p>
          <a:p>
            <a:endParaRPr lang="nl-NL" sz="2000" dirty="0"/>
          </a:p>
          <a:p>
            <a:r>
              <a:rPr lang="nl-NL" sz="2000" dirty="0"/>
              <a:t>Zware ketens verankerd in het plasmamembraan.</a:t>
            </a:r>
          </a:p>
          <a:p>
            <a:endParaRPr lang="nl-NL" sz="2000" dirty="0"/>
          </a:p>
          <a:p>
            <a:r>
              <a:rPr lang="nl-NL" sz="2000" dirty="0"/>
              <a:t>Constante gebied: weinig variatie</a:t>
            </a:r>
          </a:p>
          <a:p>
            <a:r>
              <a:rPr lang="nl-NL" sz="2000" dirty="0"/>
              <a:t>Variabele gebied: veel variatie in 	aminozuurvolgorde</a:t>
            </a:r>
          </a:p>
          <a:p>
            <a:endParaRPr lang="nl-NL" sz="2000" dirty="0"/>
          </a:p>
          <a:p>
            <a:endParaRPr lang="nl-NL" sz="2000" dirty="0"/>
          </a:p>
          <a:p>
            <a:endParaRPr lang="nl-NL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509681"/>
            <a:ext cx="74454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Binding tussen antigen en receptor: via vele </a:t>
            </a:r>
            <a:r>
              <a:rPr lang="nl-NL" sz="2000" b="1" dirty="0"/>
              <a:t>niet-covalente bindingen</a:t>
            </a:r>
            <a:r>
              <a:rPr lang="nl-NL" sz="2000" dirty="0"/>
              <a:t>.</a:t>
            </a:r>
          </a:p>
          <a:p>
            <a:endParaRPr lang="nl-NL" sz="2000" dirty="0"/>
          </a:p>
          <a:p>
            <a:r>
              <a:rPr lang="nl-NL" sz="2000" dirty="0"/>
              <a:t>Sleutel-en-slot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1525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/>
              <a:t>De B-cel receptor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4744"/>
            <a:ext cx="4309467" cy="54464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716017" y="1124744"/>
            <a:ext cx="42484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Na activatie van een B-cel gaat de cel losse </a:t>
            </a:r>
            <a:r>
              <a:rPr lang="nl-NL" sz="2000" b="1" dirty="0"/>
              <a:t>antilichamen</a:t>
            </a:r>
            <a:r>
              <a:rPr lang="nl-NL" sz="2000" dirty="0"/>
              <a:t> </a:t>
            </a:r>
            <a:r>
              <a:rPr lang="nl-NL" sz="2000" b="1" dirty="0"/>
              <a:t>(immunoglobuline Ig) </a:t>
            </a:r>
            <a:r>
              <a:rPr lang="nl-NL" sz="2000" dirty="0"/>
              <a:t>uitscheiden. </a:t>
            </a:r>
          </a:p>
          <a:p>
            <a:endParaRPr lang="nl-NL" sz="2000" dirty="0"/>
          </a:p>
          <a:p>
            <a:r>
              <a:rPr lang="nl-NL" sz="2000" dirty="0"/>
              <a:t>Deze binden aan de pathogenen.</a:t>
            </a:r>
          </a:p>
          <a:p>
            <a:endParaRPr lang="nl-NL" sz="2000" dirty="0"/>
          </a:p>
          <a:p>
            <a:endParaRPr lang="nl-NL" sz="2000" dirty="0"/>
          </a:p>
          <a:p>
            <a:endParaRPr lang="nl-NL" sz="2000" dirty="0"/>
          </a:p>
          <a:p>
            <a:endParaRPr lang="nl-NL" sz="2000" dirty="0"/>
          </a:p>
          <a:p>
            <a:r>
              <a:rPr lang="nl-NL" sz="2000" dirty="0"/>
              <a:t>Verschillende antilichamen herkennen </a:t>
            </a:r>
            <a:r>
              <a:rPr lang="nl-NL" sz="2000" b="1" dirty="0"/>
              <a:t>verschillende epitopen</a:t>
            </a:r>
            <a:r>
              <a:rPr lang="nl-NL" sz="2000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306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/>
              <a:t>Antigenen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6017" y="1124744"/>
            <a:ext cx="42484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Na activatie van een B-cel gaat de cel losse </a:t>
            </a:r>
            <a:r>
              <a:rPr lang="nl-NL" sz="2000" b="1" dirty="0"/>
              <a:t>antilichamen</a:t>
            </a:r>
            <a:r>
              <a:rPr lang="nl-NL" sz="2000" dirty="0"/>
              <a:t> </a:t>
            </a:r>
            <a:r>
              <a:rPr lang="nl-NL" sz="2000" b="1" dirty="0"/>
              <a:t>(immunoglobuline Ig) </a:t>
            </a:r>
            <a:r>
              <a:rPr lang="nl-NL" sz="2000" dirty="0"/>
              <a:t>uitscheiden. </a:t>
            </a:r>
          </a:p>
          <a:p>
            <a:endParaRPr lang="nl-NL" sz="2000" dirty="0"/>
          </a:p>
          <a:p>
            <a:r>
              <a:rPr lang="nl-NL" sz="2000" dirty="0"/>
              <a:t>Deze binden aan de pathogenen.</a:t>
            </a:r>
          </a:p>
          <a:p>
            <a:endParaRPr lang="nl-NL" sz="2000" dirty="0"/>
          </a:p>
          <a:p>
            <a:endParaRPr lang="nl-NL" sz="2000" dirty="0"/>
          </a:p>
          <a:p>
            <a:r>
              <a:rPr lang="nl-NL" sz="2000" dirty="0"/>
              <a:t>Antigeen = molekuul dat herkend wordt door het antilichaam</a:t>
            </a:r>
          </a:p>
          <a:p>
            <a:endParaRPr lang="nl-NL" sz="2000" dirty="0"/>
          </a:p>
          <a:p>
            <a:r>
              <a:rPr lang="nl-NL" sz="2000" dirty="0"/>
              <a:t>Epitoop is het stukje van het antigen dat bindt aan het antilichaam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293" y="1916832"/>
            <a:ext cx="2232248" cy="31454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1907016" y="3717032"/>
            <a:ext cx="432048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150120" y="3489552"/>
            <a:ext cx="994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epitoop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0324" y="3727049"/>
            <a:ext cx="726692" cy="1759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310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/>
              <a:t>De T-cel receptor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2780928"/>
            <a:ext cx="5155109" cy="38277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1520" y="1268760"/>
            <a:ext cx="42328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b="1" dirty="0"/>
              <a:t>Twee </a:t>
            </a:r>
            <a:r>
              <a:rPr lang="nl-NL" sz="2000" dirty="0"/>
              <a:t>verschillende polypeptide ketens</a:t>
            </a:r>
          </a:p>
          <a:p>
            <a:r>
              <a:rPr lang="nl-NL" sz="2000" dirty="0">
                <a:sym typeface="Symbol"/>
              </a:rPr>
              <a:t>-keten </a:t>
            </a:r>
          </a:p>
          <a:p>
            <a:r>
              <a:rPr lang="nl-NL" sz="2000" dirty="0">
                <a:sym typeface="Symbol"/>
              </a:rPr>
              <a:t>-keten</a:t>
            </a:r>
          </a:p>
          <a:p>
            <a:r>
              <a:rPr lang="nl-NL" sz="2000" dirty="0">
                <a:sym typeface="Symbol"/>
              </a:rPr>
              <a:t>Verbonden met een zwavelbrug</a:t>
            </a:r>
          </a:p>
          <a:p>
            <a:endParaRPr lang="nl-NL" sz="2000" dirty="0">
              <a:sym typeface="Symbo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2780928"/>
            <a:ext cx="33123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Beide ketens verankerd in het plasmamembraan. </a:t>
            </a:r>
          </a:p>
          <a:p>
            <a:endParaRPr lang="nl-NL" sz="2000" dirty="0"/>
          </a:p>
          <a:p>
            <a:r>
              <a:rPr lang="nl-NL" sz="2000" dirty="0"/>
              <a:t>Constante regio</a:t>
            </a:r>
          </a:p>
          <a:p>
            <a:r>
              <a:rPr lang="nl-NL" sz="2000" dirty="0"/>
              <a:t>Variabele regio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09185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/>
              <a:t>T-cel versus B-cel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nl-NL" sz="2000" dirty="0"/>
              <a:t>B-cel receptor:</a:t>
            </a:r>
          </a:p>
          <a:p>
            <a:pPr>
              <a:spcBef>
                <a:spcPts val="0"/>
              </a:spcBef>
              <a:buNone/>
            </a:pPr>
            <a:endParaRPr lang="nl-NL" sz="2000" dirty="0"/>
          </a:p>
          <a:p>
            <a:pPr>
              <a:spcBef>
                <a:spcPts val="0"/>
              </a:spcBef>
              <a:buNone/>
            </a:pPr>
            <a:r>
              <a:rPr lang="nl-NL" sz="2000" dirty="0"/>
              <a:t>4 ketens (2 zwaar, 2 licht)</a:t>
            </a:r>
          </a:p>
          <a:p>
            <a:pPr>
              <a:spcBef>
                <a:spcPts val="0"/>
              </a:spcBef>
              <a:buNone/>
            </a:pPr>
            <a:endParaRPr lang="nl-NL" sz="2000" dirty="0"/>
          </a:p>
          <a:p>
            <a:pPr>
              <a:spcBef>
                <a:spcPts val="0"/>
              </a:spcBef>
              <a:buNone/>
            </a:pPr>
            <a:r>
              <a:rPr lang="nl-NL" sz="2000" dirty="0"/>
              <a:t>Worden ook uitgescheiden (antilichamen, Ig)</a:t>
            </a:r>
          </a:p>
          <a:p>
            <a:pPr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Herkennen intacte antigenen die circuleren in lichaamsvloeistoffen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nl-NL" sz="2000" dirty="0"/>
              <a:t>T-cel receptor:</a:t>
            </a:r>
          </a:p>
          <a:p>
            <a:pPr>
              <a:spcBef>
                <a:spcPts val="0"/>
              </a:spcBef>
              <a:buNone/>
            </a:pPr>
            <a:endParaRPr lang="nl-NL" sz="2000" dirty="0"/>
          </a:p>
          <a:p>
            <a:pPr>
              <a:spcBef>
                <a:spcPts val="0"/>
              </a:spcBef>
              <a:buNone/>
            </a:pPr>
            <a:r>
              <a:rPr lang="nl-NL" sz="2000" dirty="0"/>
              <a:t>2 ketens (</a:t>
            </a:r>
            <a:r>
              <a:rPr lang="nl-NL" sz="2000" dirty="0">
                <a:sym typeface="Symbol"/>
              </a:rPr>
              <a:t> en )</a:t>
            </a:r>
          </a:p>
          <a:p>
            <a:pPr>
              <a:spcBef>
                <a:spcPts val="0"/>
              </a:spcBef>
              <a:buNone/>
            </a:pPr>
            <a:endParaRPr lang="nl-NL" sz="2000" dirty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>
                <a:sym typeface="Symbol"/>
              </a:rPr>
              <a:t>Worden </a:t>
            </a:r>
            <a:r>
              <a:rPr lang="nl-NL" sz="2000" b="1" dirty="0">
                <a:sym typeface="Symbol"/>
              </a:rPr>
              <a:t>niet</a:t>
            </a:r>
            <a:r>
              <a:rPr lang="nl-NL" sz="2000" dirty="0">
                <a:sym typeface="Symbol"/>
              </a:rPr>
              <a:t> uitgescheiden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2000" dirty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>
                <a:sym typeface="Symbol"/>
              </a:rPr>
              <a:t>Herkennen antigenen die </a:t>
            </a:r>
            <a:r>
              <a:rPr lang="nl-NL" sz="2000" b="1" dirty="0">
                <a:sym typeface="Symbol"/>
              </a:rPr>
              <a:t>gepresenteerd worden</a:t>
            </a:r>
            <a:r>
              <a:rPr lang="nl-NL" sz="2000" dirty="0">
                <a:sym typeface="Symbol"/>
              </a:rPr>
              <a:t> in een </a:t>
            </a:r>
            <a:r>
              <a:rPr lang="nl-NL" sz="2000" b="1" dirty="0">
                <a:sym typeface="Symbol"/>
              </a:rPr>
              <a:t>major histocompatibility complex (MHC) molekuul</a:t>
            </a:r>
            <a:r>
              <a:rPr lang="nl-NL" sz="2000" dirty="0">
                <a:sym typeface="Symbol"/>
              </a:rPr>
              <a:t>. 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2000" dirty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2000" dirty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58985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/>
              <a:t>Major histocompatibility complex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3874" y="1556792"/>
            <a:ext cx="3995346" cy="50993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1520" y="1412776"/>
            <a:ext cx="46085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Pathogeen wordt gefagocyteerd.</a:t>
            </a:r>
          </a:p>
          <a:p>
            <a:endParaRPr lang="nl-NL" sz="2000" dirty="0"/>
          </a:p>
          <a:p>
            <a:r>
              <a:rPr lang="nl-NL" sz="2000" dirty="0"/>
              <a:t>Na afbraak worden fragmenten met een MHC molecuul aan de buitenkant van de cel getoond. </a:t>
            </a:r>
          </a:p>
          <a:p>
            <a:endParaRPr lang="nl-NL" sz="2000" dirty="0"/>
          </a:p>
          <a:p>
            <a:r>
              <a:rPr lang="nl-NL" sz="2000" dirty="0"/>
              <a:t>T-cel herkent het antigen (oranje) én het MHC molekuul (groen). </a:t>
            </a:r>
          </a:p>
          <a:p>
            <a:endParaRPr lang="nl-NL" sz="2000" dirty="0"/>
          </a:p>
          <a:p>
            <a:r>
              <a:rPr lang="nl-NL" sz="2000" dirty="0"/>
              <a:t>Wanneer</a:t>
            </a:r>
            <a:r>
              <a:rPr lang="nl-NL" sz="2000" b="1" dirty="0"/>
              <a:t> beide</a:t>
            </a:r>
            <a:r>
              <a:rPr lang="nl-NL" sz="2000" dirty="0"/>
              <a:t> zijn herkend, dan wordt de T-cel actief.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43701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/>
              <a:t>T-cel versus B-cel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nl-NL" sz="2000" dirty="0"/>
              <a:t>B-cel receptor:</a:t>
            </a:r>
          </a:p>
          <a:p>
            <a:pPr>
              <a:spcBef>
                <a:spcPts val="0"/>
              </a:spcBef>
              <a:buNone/>
            </a:pPr>
            <a:endParaRPr lang="nl-NL" sz="2000" dirty="0"/>
          </a:p>
          <a:p>
            <a:pPr>
              <a:spcBef>
                <a:spcPts val="0"/>
              </a:spcBef>
              <a:buNone/>
            </a:pPr>
            <a:r>
              <a:rPr lang="nl-NL" sz="2000" dirty="0"/>
              <a:t>4 ketens (2 zwaar, 2 licht)</a:t>
            </a:r>
          </a:p>
          <a:p>
            <a:pPr>
              <a:spcBef>
                <a:spcPts val="0"/>
              </a:spcBef>
              <a:buNone/>
            </a:pPr>
            <a:endParaRPr lang="nl-NL" sz="2000" dirty="0"/>
          </a:p>
          <a:p>
            <a:pPr>
              <a:spcBef>
                <a:spcPts val="0"/>
              </a:spcBef>
              <a:buNone/>
            </a:pPr>
            <a:r>
              <a:rPr lang="nl-NL" sz="2000" dirty="0"/>
              <a:t>Worden ook uitgescheiden (antilichamen, Ig)</a:t>
            </a:r>
          </a:p>
          <a:p>
            <a:pPr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Herkennen intacte antigenen die circuleren in lichaamsvloeistoffen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nl-NL" sz="2000" dirty="0"/>
              <a:t>T-cel receptor:</a:t>
            </a:r>
          </a:p>
          <a:p>
            <a:pPr>
              <a:spcBef>
                <a:spcPts val="0"/>
              </a:spcBef>
              <a:buNone/>
            </a:pPr>
            <a:endParaRPr lang="nl-NL" sz="2000" dirty="0"/>
          </a:p>
          <a:p>
            <a:pPr>
              <a:spcBef>
                <a:spcPts val="0"/>
              </a:spcBef>
              <a:buNone/>
            </a:pPr>
            <a:r>
              <a:rPr lang="nl-NL" sz="2000" dirty="0"/>
              <a:t>2 ketens (</a:t>
            </a:r>
            <a:r>
              <a:rPr lang="nl-NL" sz="2000" dirty="0">
                <a:sym typeface="Symbol"/>
              </a:rPr>
              <a:t> en )</a:t>
            </a:r>
          </a:p>
          <a:p>
            <a:pPr>
              <a:spcBef>
                <a:spcPts val="0"/>
              </a:spcBef>
              <a:buNone/>
            </a:pPr>
            <a:endParaRPr lang="nl-NL" sz="2000" dirty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>
                <a:sym typeface="Symbol"/>
              </a:rPr>
              <a:t>Worden </a:t>
            </a:r>
            <a:r>
              <a:rPr lang="nl-NL" sz="2000" b="1" dirty="0">
                <a:sym typeface="Symbol"/>
              </a:rPr>
              <a:t>niet</a:t>
            </a:r>
            <a:r>
              <a:rPr lang="nl-NL" sz="2000" dirty="0">
                <a:sym typeface="Symbol"/>
              </a:rPr>
              <a:t> uitgescheiden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2000" dirty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>
                <a:sym typeface="Symbol"/>
              </a:rPr>
              <a:t>Herkennen antigenen die </a:t>
            </a:r>
            <a:r>
              <a:rPr lang="nl-NL" sz="2000" b="1" dirty="0">
                <a:sym typeface="Symbol"/>
              </a:rPr>
              <a:t>geprecenteerd worden</a:t>
            </a:r>
            <a:r>
              <a:rPr lang="nl-NL" sz="2000" dirty="0">
                <a:sym typeface="Symbol"/>
              </a:rPr>
              <a:t> in een </a:t>
            </a:r>
            <a:r>
              <a:rPr lang="nl-NL" sz="2000" b="1" dirty="0">
                <a:sym typeface="Symbol"/>
              </a:rPr>
              <a:t>major histocompatibility complex (MHC) molekuul</a:t>
            </a:r>
            <a:r>
              <a:rPr lang="nl-NL" sz="2000" dirty="0">
                <a:sym typeface="Symbol"/>
              </a:rPr>
              <a:t>. 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2000" dirty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2000" dirty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01757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/>
              <a:t>Verworven immuunsysteem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sz="2000" dirty="0"/>
              <a:t>Belangrijke kenmerken</a:t>
            </a:r>
          </a:p>
          <a:p>
            <a:pPr marL="457200" indent="-457200">
              <a:buAutoNum type="arabicPeriod"/>
            </a:pPr>
            <a:r>
              <a:rPr lang="nl-NL" sz="2000" dirty="0"/>
              <a:t>Heel veel verschillende receptoren: herkennen van heel veel pathogenen (zelfs onbekende).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Er is zelf-tolerantie: het eigen lichaam wordt niet aangevallen.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Activatie leidt tot een enorme toename van het aantal B-cellen en T-cellen dat het specifieke antigen herkent.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Er is een </a:t>
            </a:r>
            <a:r>
              <a:rPr lang="nl-NL" sz="2000" b="1" dirty="0"/>
              <a:t>immunologisch</a:t>
            </a:r>
            <a:r>
              <a:rPr lang="nl-NL" sz="2000" dirty="0"/>
              <a:t> geheugen, waardoor een bekend antigen zorgt voor een </a:t>
            </a:r>
            <a:r>
              <a:rPr lang="nl-NL" sz="2000" b="1" dirty="0"/>
              <a:t>snellere </a:t>
            </a:r>
            <a:r>
              <a:rPr lang="nl-NL" sz="2000" dirty="0"/>
              <a:t>en </a:t>
            </a:r>
            <a:r>
              <a:rPr lang="nl-NL" sz="2000" b="1" dirty="0"/>
              <a:t>sterkere </a:t>
            </a:r>
            <a:r>
              <a:rPr lang="nl-NL" sz="2000" dirty="0"/>
              <a:t>immuunrespons.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96012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/>
              <a:t>Verworven immuunsysteem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sz="2000" dirty="0"/>
              <a:t>Belangrijke kenmerken</a:t>
            </a:r>
          </a:p>
          <a:p>
            <a:pPr marL="457200" indent="-457200">
              <a:buAutoNum type="arabicPeriod"/>
            </a:pPr>
            <a:r>
              <a:rPr lang="nl-NL" sz="2000" dirty="0"/>
              <a:t>Heel veel verschillende receptoren: herkennen van heel veel pathogenen (zelfs onbekende).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>
                <a:solidFill>
                  <a:schemeClr val="bg1">
                    <a:lumMod val="65000"/>
                  </a:schemeClr>
                </a:solidFill>
              </a:rPr>
              <a:t>Er is zelf-tolerantie: het eigen lichaam wordt niet aangevallen.</a:t>
            </a:r>
          </a:p>
          <a:p>
            <a:pPr marL="457200" indent="-457200">
              <a:buAutoNum type="arabicPeriod"/>
            </a:pPr>
            <a:endParaRPr lang="nl-NL" sz="2000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nl-NL" sz="2000" dirty="0">
                <a:solidFill>
                  <a:schemeClr val="bg1">
                    <a:lumMod val="65000"/>
                  </a:schemeClr>
                </a:solidFill>
              </a:rPr>
              <a:t>Activatie leidt tot een enorme toename van het aantal B-cellen en T-cellen dat het specifieke antigen herkent.</a:t>
            </a:r>
          </a:p>
          <a:p>
            <a:pPr marL="457200" indent="-457200">
              <a:buAutoNum type="arabicPeriod"/>
            </a:pPr>
            <a:endParaRPr lang="nl-NL" sz="2000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nl-NL" sz="2000" dirty="0">
                <a:solidFill>
                  <a:schemeClr val="bg1">
                    <a:lumMod val="65000"/>
                  </a:schemeClr>
                </a:solidFill>
              </a:rPr>
              <a:t>Er is een </a:t>
            </a:r>
            <a:r>
              <a:rPr lang="nl-NL" sz="2000" b="1" dirty="0">
                <a:solidFill>
                  <a:schemeClr val="bg1">
                    <a:lumMod val="65000"/>
                  </a:schemeClr>
                </a:solidFill>
              </a:rPr>
              <a:t>immunologisch</a:t>
            </a:r>
            <a:r>
              <a:rPr lang="nl-NL" sz="2000" dirty="0">
                <a:solidFill>
                  <a:schemeClr val="bg1">
                    <a:lumMod val="65000"/>
                  </a:schemeClr>
                </a:solidFill>
              </a:rPr>
              <a:t> geheugen, waardoor een bekend antigen zorgt voor een </a:t>
            </a:r>
            <a:r>
              <a:rPr lang="nl-NL" sz="2000" b="1" dirty="0">
                <a:solidFill>
                  <a:schemeClr val="bg1">
                    <a:lumMod val="65000"/>
                  </a:schemeClr>
                </a:solidFill>
              </a:rPr>
              <a:t>snellere </a:t>
            </a:r>
            <a:r>
              <a:rPr lang="nl-NL" sz="2000" dirty="0">
                <a:solidFill>
                  <a:schemeClr val="bg1">
                    <a:lumMod val="65000"/>
                  </a:schemeClr>
                </a:solidFill>
              </a:rPr>
              <a:t>en </a:t>
            </a:r>
            <a:r>
              <a:rPr lang="nl-NL" sz="2000" b="1" dirty="0">
                <a:solidFill>
                  <a:schemeClr val="bg1">
                    <a:lumMod val="65000"/>
                  </a:schemeClr>
                </a:solidFill>
              </a:rPr>
              <a:t>sterkere </a:t>
            </a:r>
            <a:r>
              <a:rPr lang="nl-NL" sz="2000" dirty="0">
                <a:solidFill>
                  <a:schemeClr val="bg1">
                    <a:lumMod val="65000"/>
                  </a:schemeClr>
                </a:solidFill>
              </a:rPr>
              <a:t>immuunrespons.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994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/>
              <a:t>Het immuunsysteem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412776"/>
            <a:ext cx="5743880" cy="5072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39389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/>
              <a:t>B-cel en T-cel diversiteit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193617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sz="2000" dirty="0"/>
              <a:t>Eén persoon	meer dan 1 miljoen verschillende B-cel antigen receptoren</a:t>
            </a:r>
          </a:p>
          <a:p>
            <a:pPr>
              <a:buNone/>
            </a:pPr>
            <a:r>
              <a:rPr lang="nl-NL" sz="2000" dirty="0"/>
              <a:t>			meer dan 10 miljoen verschillende T-cel antigen receptoren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Voor elke receptor een ander gen? Nee!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Truc:		Constante segmenten (C): constant</a:t>
            </a:r>
          </a:p>
          <a:p>
            <a:pPr>
              <a:buNone/>
            </a:pPr>
            <a:r>
              <a:rPr lang="nl-NL" sz="2000" dirty="0"/>
              <a:t>			Joining segmenten (J): variabel</a:t>
            </a:r>
          </a:p>
          <a:p>
            <a:pPr>
              <a:buNone/>
            </a:pPr>
            <a:r>
              <a:rPr lang="nl-NL" sz="2000" dirty="0"/>
              <a:t>			Variabele segmenten (V): variabel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endParaRPr lang="nl-NL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65586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/>
              <a:t>B-cel en T-cel diversiteit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1556793"/>
            <a:ext cx="5328591" cy="39920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652120" y="1556792"/>
            <a:ext cx="31683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DNA: verschillende V-segmenten en verschillende J-segmenten </a:t>
            </a:r>
            <a:r>
              <a:rPr lang="nl-NL" sz="2000" b="1" dirty="0"/>
              <a:t>binnen één gen</a:t>
            </a:r>
            <a:r>
              <a:rPr lang="nl-NL" sz="2000" dirty="0"/>
              <a:t>. </a:t>
            </a:r>
          </a:p>
          <a:p>
            <a:endParaRPr lang="nl-NL" sz="2000" dirty="0"/>
          </a:p>
          <a:p>
            <a:r>
              <a:rPr lang="nl-NL" sz="2000" dirty="0"/>
              <a:t>In elke B-cel zijn er stukjes uit deze genen gehaald, zodat één V- en één J-segment samen met het C-segment één </a:t>
            </a:r>
            <a:r>
              <a:rPr lang="nl-NL" sz="2000" b="1" dirty="0"/>
              <a:t>functioneel gen</a:t>
            </a:r>
            <a:r>
              <a:rPr lang="nl-NL" sz="2000" dirty="0"/>
              <a:t> vormen. </a:t>
            </a:r>
          </a:p>
          <a:p>
            <a:endParaRPr lang="nl-NL" sz="2000" dirty="0"/>
          </a:p>
          <a:p>
            <a:endParaRPr lang="nl-NL" sz="2000" dirty="0"/>
          </a:p>
          <a:p>
            <a:endParaRPr lang="nl-NL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44690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/>
              <a:t>B-cel en T-cel diversiteit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08104" y="1484784"/>
            <a:ext cx="363589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Light chain DNA: </a:t>
            </a:r>
          </a:p>
          <a:p>
            <a:r>
              <a:rPr lang="nl-NL" sz="2000" dirty="0"/>
              <a:t>40 V-segmenten</a:t>
            </a:r>
          </a:p>
          <a:p>
            <a:r>
              <a:rPr lang="nl-NL" sz="2000" dirty="0"/>
              <a:t>5 J-segmenten</a:t>
            </a:r>
          </a:p>
          <a:p>
            <a:r>
              <a:rPr lang="nl-NL" sz="2000" dirty="0"/>
              <a:t>1 C-segment</a:t>
            </a:r>
          </a:p>
          <a:p>
            <a:endParaRPr lang="nl-NL" sz="2000" dirty="0"/>
          </a:p>
          <a:p>
            <a:r>
              <a:rPr lang="nl-NL" sz="2000" dirty="0"/>
              <a:t>Dus 40 * 5 * 1 = 200 verschillende mogelijke receptoren</a:t>
            </a:r>
          </a:p>
          <a:p>
            <a:endParaRPr lang="nl-NL" sz="2000" dirty="0"/>
          </a:p>
          <a:p>
            <a:endParaRPr lang="nl-NL" sz="2000" dirty="0"/>
          </a:p>
          <a:p>
            <a:r>
              <a:rPr lang="nl-NL" sz="2000" dirty="0"/>
              <a:t>Heavy chain: nog meer variatie. </a:t>
            </a:r>
          </a:p>
          <a:p>
            <a:endParaRPr lang="nl-NL" sz="2000" dirty="0"/>
          </a:p>
          <a:p>
            <a:r>
              <a:rPr lang="nl-NL" sz="2000" dirty="0"/>
              <a:t>Samen: heel veel mogelijkheden</a:t>
            </a:r>
          </a:p>
          <a:p>
            <a:r>
              <a:rPr lang="nl-NL" sz="2000" dirty="0"/>
              <a:t>Berekend: 3,5 10</a:t>
            </a:r>
            <a:r>
              <a:rPr lang="nl-NL" sz="2000" baseline="30000" dirty="0"/>
              <a:t>6</a:t>
            </a:r>
            <a:r>
              <a:rPr lang="nl-NL" sz="2000" dirty="0"/>
              <a:t>  mogelijkheden (</a:t>
            </a:r>
            <a:r>
              <a:rPr lang="nl-NL" sz="2000" b="1" dirty="0"/>
              <a:t>zonder mutaties</a:t>
            </a:r>
            <a:r>
              <a:rPr lang="nl-NL" sz="2000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42</a:t>
            </a:fld>
            <a:endParaRPr lang="nl-NL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1556793"/>
            <a:ext cx="5328591" cy="39920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06089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/>
              <a:t>B-cel en T-cel diversiteit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1556793"/>
            <a:ext cx="5328591" cy="39920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652120" y="1556792"/>
            <a:ext cx="3168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Hoe wordt het functionele gen gemaakt?</a:t>
            </a:r>
          </a:p>
          <a:p>
            <a:endParaRPr lang="nl-NL" sz="2000" dirty="0"/>
          </a:p>
          <a:p>
            <a:r>
              <a:rPr lang="nl-NL" sz="2000" b="1" dirty="0"/>
              <a:t>Recombinase</a:t>
            </a:r>
            <a:r>
              <a:rPr lang="nl-NL" sz="2000" dirty="0"/>
              <a:t>: combineert V-segmenten met J-segmenten. </a:t>
            </a:r>
            <a:endParaRPr lang="nl-NL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72711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/>
              <a:t>Verworven immuunsysteem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sz="2000" dirty="0"/>
              <a:t>Belangrijke kenmerken</a:t>
            </a:r>
          </a:p>
          <a:p>
            <a:pPr marL="457200" indent="-457200">
              <a:buAutoNum type="arabicPeriod"/>
            </a:pPr>
            <a:r>
              <a:rPr lang="nl-NL" sz="2000" dirty="0">
                <a:solidFill>
                  <a:schemeClr val="bg1">
                    <a:lumMod val="65000"/>
                  </a:schemeClr>
                </a:solidFill>
              </a:rPr>
              <a:t>Heel veel verschillende receptoren: herkennen van heel veel pathogenen (zelfs onbekende).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Er is zelf-tolerantie: het eigen lichaam wordt niet aangevallen.</a:t>
            </a:r>
          </a:p>
          <a:p>
            <a:pPr marL="457200" indent="-457200">
              <a:buAutoNum type="arabicPeriod"/>
            </a:pPr>
            <a:endParaRPr lang="nl-NL" sz="2000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nl-NL" sz="2000" dirty="0">
                <a:solidFill>
                  <a:schemeClr val="bg1">
                    <a:lumMod val="65000"/>
                  </a:schemeClr>
                </a:solidFill>
              </a:rPr>
              <a:t>Activatie leidt tot een enorme toename van het aantal B-cellen en T-cellen dat het specifieke antigen herkent.</a:t>
            </a:r>
          </a:p>
          <a:p>
            <a:pPr marL="457200" indent="-457200">
              <a:buAutoNum type="arabicPeriod"/>
            </a:pPr>
            <a:endParaRPr lang="nl-NL" sz="2000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nl-NL" sz="2000" dirty="0">
                <a:solidFill>
                  <a:schemeClr val="bg1">
                    <a:lumMod val="65000"/>
                  </a:schemeClr>
                </a:solidFill>
              </a:rPr>
              <a:t>Er is een </a:t>
            </a:r>
            <a:r>
              <a:rPr lang="nl-NL" sz="2000" b="1" dirty="0">
                <a:solidFill>
                  <a:schemeClr val="bg1">
                    <a:lumMod val="65000"/>
                  </a:schemeClr>
                </a:solidFill>
              </a:rPr>
              <a:t>immunologisch</a:t>
            </a:r>
            <a:r>
              <a:rPr lang="nl-NL" sz="2000" dirty="0">
                <a:solidFill>
                  <a:schemeClr val="bg1">
                    <a:lumMod val="65000"/>
                  </a:schemeClr>
                </a:solidFill>
              </a:rPr>
              <a:t> geheugen, waardoor een bekend antigen zorgt voor een </a:t>
            </a:r>
            <a:r>
              <a:rPr lang="nl-NL" sz="2000" b="1" dirty="0">
                <a:solidFill>
                  <a:schemeClr val="bg1">
                    <a:lumMod val="65000"/>
                  </a:schemeClr>
                </a:solidFill>
              </a:rPr>
              <a:t>snellere </a:t>
            </a:r>
            <a:r>
              <a:rPr lang="nl-NL" sz="2000" dirty="0">
                <a:solidFill>
                  <a:schemeClr val="bg1">
                    <a:lumMod val="65000"/>
                  </a:schemeClr>
                </a:solidFill>
              </a:rPr>
              <a:t>en </a:t>
            </a:r>
            <a:r>
              <a:rPr lang="nl-NL" sz="2000" b="1" dirty="0">
                <a:solidFill>
                  <a:schemeClr val="bg1">
                    <a:lumMod val="65000"/>
                  </a:schemeClr>
                </a:solidFill>
              </a:rPr>
              <a:t>sterkere </a:t>
            </a:r>
            <a:r>
              <a:rPr lang="nl-NL" sz="2000" dirty="0">
                <a:solidFill>
                  <a:schemeClr val="bg1">
                    <a:lumMod val="65000"/>
                  </a:schemeClr>
                </a:solidFill>
              </a:rPr>
              <a:t>immuunrespons.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44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61166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/>
              <a:t>Zelf-tolerantie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sz="2000" dirty="0"/>
              <a:t>Het immuunsysteem moet </a:t>
            </a:r>
            <a:r>
              <a:rPr lang="nl-NL" sz="2000" b="1" dirty="0"/>
              <a:t>niet</a:t>
            </a:r>
            <a:r>
              <a:rPr lang="nl-NL" sz="2000" dirty="0"/>
              <a:t> het eigen lichaam gaan aanvallen. 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Terwijl lymfocyten rijpen (beenmerg of zwezerik), worden de cellen </a:t>
            </a:r>
            <a:r>
              <a:rPr lang="nl-NL" sz="2000" b="1" dirty="0"/>
              <a:t>getest</a:t>
            </a:r>
            <a:r>
              <a:rPr lang="nl-NL" sz="2000" dirty="0"/>
              <a:t> op </a:t>
            </a:r>
            <a:r>
              <a:rPr lang="nl-NL" sz="2000" b="1" dirty="0"/>
              <a:t>zelfreactiviteit. </a:t>
            </a:r>
          </a:p>
          <a:p>
            <a:pPr>
              <a:buNone/>
            </a:pPr>
            <a:endParaRPr lang="nl-NL" sz="2000" b="1" dirty="0"/>
          </a:p>
          <a:p>
            <a:pPr>
              <a:buNone/>
            </a:pPr>
            <a:r>
              <a:rPr lang="nl-NL" sz="2000" dirty="0"/>
              <a:t>Zelfreactieve lymfocyten 	gaan in </a:t>
            </a:r>
            <a:r>
              <a:rPr lang="nl-NL" sz="2000" b="1" dirty="0"/>
              <a:t>apoptose</a:t>
            </a:r>
            <a:r>
              <a:rPr lang="nl-NL" sz="2000" dirty="0"/>
              <a:t> (geprogrammeerde cel dood)</a:t>
            </a:r>
          </a:p>
          <a:p>
            <a:pPr>
              <a:buNone/>
            </a:pPr>
            <a:r>
              <a:rPr lang="nl-NL" sz="2000" dirty="0"/>
              <a:t>				worden niet-functioneel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Wat overblijft: is </a:t>
            </a:r>
            <a:r>
              <a:rPr lang="nl-NL" sz="2000" b="1" dirty="0"/>
              <a:t>zelf-tolerant</a:t>
            </a:r>
            <a:r>
              <a:rPr lang="nl-NL" sz="20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45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76083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/>
              <a:t>Verworven immuunsysteem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sz="2000" dirty="0"/>
              <a:t>Belangrijke kenmerken</a:t>
            </a:r>
          </a:p>
          <a:p>
            <a:pPr marL="457200" indent="-457200">
              <a:buAutoNum type="arabicPeriod"/>
            </a:pPr>
            <a:r>
              <a:rPr lang="nl-NL" sz="2000" dirty="0">
                <a:solidFill>
                  <a:schemeClr val="bg1">
                    <a:lumMod val="65000"/>
                  </a:schemeClr>
                </a:solidFill>
              </a:rPr>
              <a:t>Heel veel verschillende receptoren: herkennen van heel veel pathogenen (zelfs onbekende).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>
                <a:solidFill>
                  <a:schemeClr val="bg1">
                    <a:lumMod val="65000"/>
                  </a:schemeClr>
                </a:solidFill>
              </a:rPr>
              <a:t>Er is zelf-tolerantie: het eigen lichaam wordt niet aangevallen.</a:t>
            </a:r>
          </a:p>
          <a:p>
            <a:pPr marL="457200" indent="-457200">
              <a:buAutoNum type="arabicPeriod"/>
            </a:pPr>
            <a:endParaRPr lang="nl-NL" sz="2000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nl-NL" sz="2000" dirty="0"/>
              <a:t>Activatie leidt tot een enorme toename van het aantal B-cellen en T-cellen dat het specifieke antigen herkent.</a:t>
            </a:r>
          </a:p>
          <a:p>
            <a:pPr marL="457200" indent="-457200">
              <a:buAutoNum type="arabicPeriod"/>
            </a:pPr>
            <a:endParaRPr lang="nl-NL" sz="2000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nl-NL" sz="2000" dirty="0">
                <a:solidFill>
                  <a:schemeClr val="bg1">
                    <a:lumMod val="65000"/>
                  </a:schemeClr>
                </a:solidFill>
              </a:rPr>
              <a:t>Er is een </a:t>
            </a:r>
            <a:r>
              <a:rPr lang="nl-NL" sz="2000" b="1" dirty="0">
                <a:solidFill>
                  <a:schemeClr val="bg1">
                    <a:lumMod val="65000"/>
                  </a:schemeClr>
                </a:solidFill>
              </a:rPr>
              <a:t>immunologisch</a:t>
            </a:r>
            <a:r>
              <a:rPr lang="nl-NL" sz="2000" dirty="0">
                <a:solidFill>
                  <a:schemeClr val="bg1">
                    <a:lumMod val="65000"/>
                  </a:schemeClr>
                </a:solidFill>
              </a:rPr>
              <a:t> geheugen, waardoor een bekend antigen zorgt voor een </a:t>
            </a:r>
            <a:r>
              <a:rPr lang="nl-NL" sz="2000" b="1" dirty="0">
                <a:solidFill>
                  <a:schemeClr val="bg1">
                    <a:lumMod val="65000"/>
                  </a:schemeClr>
                </a:solidFill>
              </a:rPr>
              <a:t>snellere </a:t>
            </a:r>
            <a:r>
              <a:rPr lang="nl-NL" sz="2000" dirty="0">
                <a:solidFill>
                  <a:schemeClr val="bg1">
                    <a:lumMod val="65000"/>
                  </a:schemeClr>
                </a:solidFill>
              </a:rPr>
              <a:t>en </a:t>
            </a:r>
            <a:r>
              <a:rPr lang="nl-NL" sz="2000" b="1" dirty="0">
                <a:solidFill>
                  <a:schemeClr val="bg1">
                    <a:lumMod val="65000"/>
                  </a:schemeClr>
                </a:solidFill>
              </a:rPr>
              <a:t>sterkere </a:t>
            </a:r>
            <a:r>
              <a:rPr lang="nl-NL" sz="2000" dirty="0">
                <a:solidFill>
                  <a:schemeClr val="bg1">
                    <a:lumMod val="65000"/>
                  </a:schemeClr>
                </a:solidFill>
              </a:rPr>
              <a:t>immuunrespons.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46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246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/>
              <a:t>Proliferatie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1340768"/>
            <a:ext cx="849694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Er zijn maar een paar cellen die op een bepaald epitoop reageren: hoe komen een antigeen en die paar cellen zo snel mogelijk bij elkaar?</a:t>
            </a:r>
          </a:p>
          <a:p>
            <a:endParaRPr lang="nl-NL" sz="2000" dirty="0"/>
          </a:p>
          <a:p>
            <a:endParaRPr lang="nl-NL" sz="2000" dirty="0"/>
          </a:p>
          <a:p>
            <a:r>
              <a:rPr lang="nl-NL" sz="2000" dirty="0"/>
              <a:t>1. Antigen presentatie</a:t>
            </a:r>
          </a:p>
          <a:p>
            <a:endParaRPr lang="nl-NL" sz="2000" dirty="0"/>
          </a:p>
          <a:p>
            <a:r>
              <a:rPr lang="nl-NL" sz="2000" dirty="0"/>
              <a:t>2. Na activatie: </a:t>
            </a:r>
            <a:r>
              <a:rPr lang="nl-NL" sz="2000" b="1" dirty="0"/>
              <a:t>celdelingen (proliferatie)</a:t>
            </a:r>
          </a:p>
          <a:p>
            <a:endParaRPr lang="nl-NL" sz="2000" b="1" dirty="0"/>
          </a:p>
          <a:p>
            <a:r>
              <a:rPr lang="nl-NL" sz="2000" b="1" dirty="0"/>
              <a:t>Effector cellen</a:t>
            </a:r>
            <a:r>
              <a:rPr lang="nl-NL" sz="2000" dirty="0"/>
              <a:t>		korte levensduur</a:t>
            </a:r>
          </a:p>
          <a:p>
            <a:r>
              <a:rPr lang="nl-NL" sz="2000" dirty="0"/>
              <a:t>			vallen direct het antigen en pathogeen aan</a:t>
            </a:r>
          </a:p>
          <a:p>
            <a:r>
              <a:rPr lang="nl-NL" sz="2000" dirty="0"/>
              <a:t>			B-cellen: plasmacellen (scheiden antilichamen uit)</a:t>
            </a:r>
          </a:p>
          <a:p>
            <a:r>
              <a:rPr lang="nl-NL" sz="2000" dirty="0"/>
              <a:t>			T-cellen: helper T-cellen en cytotoxische T-cellen</a:t>
            </a:r>
          </a:p>
          <a:p>
            <a:endParaRPr lang="nl-NL" sz="2000" dirty="0"/>
          </a:p>
          <a:p>
            <a:r>
              <a:rPr lang="nl-NL" sz="2000" b="1" dirty="0"/>
              <a:t>Memory cellen		</a:t>
            </a:r>
            <a:r>
              <a:rPr lang="nl-NL" sz="2000" dirty="0"/>
              <a:t>leven heel lang</a:t>
            </a:r>
          </a:p>
          <a:p>
            <a:r>
              <a:rPr lang="nl-NL" sz="2000" b="1" dirty="0"/>
              <a:t>			</a:t>
            </a:r>
            <a:r>
              <a:rPr lang="nl-NL" sz="2000" dirty="0"/>
              <a:t>kunnen heel snel nieuwe plasmacellen produceren</a:t>
            </a:r>
            <a:endParaRPr lang="nl-NL" sz="2000" b="1" dirty="0"/>
          </a:p>
          <a:p>
            <a:endParaRPr lang="nl-NL" sz="2000" b="1" dirty="0"/>
          </a:p>
          <a:p>
            <a:endParaRPr lang="nl-NL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47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33462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/>
              <a:t>Proliferatie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340768"/>
            <a:ext cx="5641256" cy="44310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5536" y="1340768"/>
            <a:ext cx="842493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Antigen herkenning: </a:t>
            </a:r>
          </a:p>
          <a:p>
            <a:r>
              <a:rPr lang="nl-NL" sz="2000" dirty="0"/>
              <a:t>B-cel activatie</a:t>
            </a:r>
          </a:p>
          <a:p>
            <a:endParaRPr lang="nl-NL" sz="2000" dirty="0"/>
          </a:p>
          <a:p>
            <a:endParaRPr lang="nl-NL" sz="2000" dirty="0"/>
          </a:p>
          <a:p>
            <a:endParaRPr lang="nl-NL" sz="2000" dirty="0"/>
          </a:p>
          <a:p>
            <a:r>
              <a:rPr lang="nl-NL" sz="2000" dirty="0"/>
              <a:t>Proliferatie </a:t>
            </a:r>
          </a:p>
          <a:p>
            <a:r>
              <a:rPr lang="nl-NL" sz="2000" dirty="0"/>
              <a:t>(</a:t>
            </a:r>
            <a:r>
              <a:rPr lang="nl-NL" sz="2000" dirty="0" err="1"/>
              <a:t>klonale</a:t>
            </a:r>
            <a:r>
              <a:rPr lang="nl-NL" sz="2000" dirty="0"/>
              <a:t> expansie)</a:t>
            </a:r>
          </a:p>
          <a:p>
            <a:endParaRPr lang="nl-NL" sz="2000" dirty="0"/>
          </a:p>
          <a:p>
            <a:endParaRPr lang="nl-NL" sz="2000" dirty="0"/>
          </a:p>
          <a:p>
            <a:endParaRPr lang="nl-NL" sz="2000" dirty="0"/>
          </a:p>
          <a:p>
            <a:endParaRPr lang="nl-NL" sz="2000" dirty="0"/>
          </a:p>
          <a:p>
            <a:r>
              <a:rPr lang="nl-NL" sz="2000" dirty="0"/>
              <a:t>Memory cellen en effec-</a:t>
            </a:r>
          </a:p>
          <a:p>
            <a:r>
              <a:rPr lang="nl-NL" sz="2000" dirty="0"/>
              <a:t>torcellen</a:t>
            </a:r>
          </a:p>
          <a:p>
            <a:endParaRPr lang="nl-NL" sz="2000" dirty="0"/>
          </a:p>
          <a:p>
            <a:endParaRPr lang="nl-NL" sz="2000" dirty="0"/>
          </a:p>
          <a:p>
            <a:r>
              <a:rPr lang="nl-NL" sz="2000" b="1" dirty="0" err="1"/>
              <a:t>Klonale</a:t>
            </a:r>
            <a:r>
              <a:rPr lang="nl-NL" sz="2000" b="1" dirty="0"/>
              <a:t> selectie: </a:t>
            </a:r>
            <a:r>
              <a:rPr lang="nl-NL" sz="2000" dirty="0"/>
              <a:t>er ontstaat een hele grote hoeveelheid cellen die allemaal exact hetzelfde epitoop herkennen. </a:t>
            </a:r>
            <a:endParaRPr lang="nl-NL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48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80137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/>
              <a:t>Verworven immuunsysteem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sz="2000" dirty="0"/>
              <a:t>Belangrijke kenmerken</a:t>
            </a:r>
          </a:p>
          <a:p>
            <a:pPr marL="457200" indent="-457200">
              <a:buAutoNum type="arabicPeriod"/>
            </a:pPr>
            <a:r>
              <a:rPr lang="nl-NL" sz="2000" dirty="0">
                <a:solidFill>
                  <a:schemeClr val="bg1">
                    <a:lumMod val="65000"/>
                  </a:schemeClr>
                </a:solidFill>
              </a:rPr>
              <a:t>Heel veel verschillende receptoren: herkennen van heel veel pathogenen (zelfs onbekende).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>
                <a:solidFill>
                  <a:schemeClr val="bg1">
                    <a:lumMod val="65000"/>
                  </a:schemeClr>
                </a:solidFill>
              </a:rPr>
              <a:t>Er is zelf-tolerantie: het eigen lichaam wordt niet aangevallen.</a:t>
            </a:r>
          </a:p>
          <a:p>
            <a:pPr marL="457200" indent="-457200">
              <a:buAutoNum type="arabicPeriod"/>
            </a:pPr>
            <a:endParaRPr lang="nl-NL" sz="2000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nl-NL" sz="2000" dirty="0">
                <a:solidFill>
                  <a:schemeClr val="bg1">
                    <a:lumMod val="65000"/>
                  </a:schemeClr>
                </a:solidFill>
              </a:rPr>
              <a:t>Activatie leidt tot een enorme toename van het aantal B-cellen en T-cellen dat het specifieke antigen herkent.</a:t>
            </a:r>
          </a:p>
          <a:p>
            <a:pPr marL="457200" indent="-457200">
              <a:buAutoNum type="arabicPeriod"/>
            </a:pPr>
            <a:endParaRPr lang="nl-NL" sz="2000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nl-NL" sz="2000" dirty="0"/>
              <a:t>Er is een </a:t>
            </a:r>
            <a:r>
              <a:rPr lang="nl-NL" sz="2000" b="1" dirty="0"/>
              <a:t>immunologisch</a:t>
            </a:r>
            <a:r>
              <a:rPr lang="nl-NL" sz="2000" dirty="0"/>
              <a:t> geheugen, waardoor een bekend antigen zorgt voor een </a:t>
            </a:r>
            <a:r>
              <a:rPr lang="nl-NL" sz="2000" b="1" dirty="0"/>
              <a:t>snellere </a:t>
            </a:r>
            <a:r>
              <a:rPr lang="nl-NL" sz="2000" dirty="0"/>
              <a:t>en </a:t>
            </a:r>
            <a:r>
              <a:rPr lang="nl-NL" sz="2000" b="1" dirty="0"/>
              <a:t>sterkere </a:t>
            </a:r>
            <a:r>
              <a:rPr lang="nl-NL" sz="2000" dirty="0"/>
              <a:t>immuunrespons.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49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61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/>
              <a:t>Aangeboren immuunsysteem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nl-NL" sz="2000" dirty="0"/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1</a:t>
            </a:r>
            <a:r>
              <a:rPr lang="nl-NL" sz="2000" baseline="30000" dirty="0"/>
              <a:t>e</a:t>
            </a:r>
            <a:r>
              <a:rPr lang="nl-NL" sz="2000" dirty="0"/>
              <a:t> bescherming</a:t>
            </a:r>
            <a:r>
              <a:rPr lang="nl-NL" sz="2000" b="1" dirty="0"/>
              <a:t>		</a:t>
            </a:r>
            <a:r>
              <a:rPr lang="nl-NL" sz="2000" b="1" dirty="0" err="1"/>
              <a:t>exoskelet</a:t>
            </a:r>
            <a:r>
              <a:rPr lang="nl-NL" sz="2000" b="1" dirty="0"/>
              <a:t> (chitine) </a:t>
            </a:r>
            <a:r>
              <a:rPr lang="nl-NL" sz="2000" dirty="0"/>
              <a:t>aan de buitenkant</a:t>
            </a:r>
          </a:p>
          <a:p>
            <a:pPr>
              <a:buNone/>
            </a:pPr>
            <a:r>
              <a:rPr lang="nl-NL" sz="2000" b="1" dirty="0"/>
              <a:t>				</a:t>
            </a:r>
            <a:r>
              <a:rPr lang="nl-NL" sz="2000" dirty="0"/>
              <a:t>chitine barrière in maag/darm kanaal + </a:t>
            </a:r>
            <a:r>
              <a:rPr lang="nl-NL" sz="2000" b="1" dirty="0"/>
              <a:t>lysozym</a:t>
            </a:r>
          </a:p>
          <a:p>
            <a:pPr>
              <a:buNone/>
            </a:pPr>
            <a:r>
              <a:rPr lang="nl-NL" sz="2000" b="1" dirty="0"/>
              <a:t>				</a:t>
            </a:r>
            <a:r>
              <a:rPr lang="nl-NL" sz="2000" dirty="0">
                <a:sym typeface="Wingdings"/>
              </a:rPr>
              <a:t> </a:t>
            </a:r>
            <a:r>
              <a:rPr lang="nl-NL" sz="2000" dirty="0"/>
              <a:t>lysozym breekt bacteriële celwanden af)</a:t>
            </a:r>
          </a:p>
          <a:p>
            <a:pPr>
              <a:buNone/>
            </a:pPr>
            <a:r>
              <a:rPr lang="nl-NL" sz="2000" b="1" dirty="0"/>
              <a:t>				</a:t>
            </a:r>
          </a:p>
          <a:p>
            <a:pPr>
              <a:buNone/>
            </a:pPr>
            <a:r>
              <a:rPr lang="nl-NL" sz="2000" dirty="0"/>
              <a:t>2</a:t>
            </a:r>
            <a:r>
              <a:rPr lang="nl-NL" sz="2000" baseline="30000" dirty="0"/>
              <a:t>e</a:t>
            </a:r>
            <a:r>
              <a:rPr lang="nl-NL" sz="2000" dirty="0"/>
              <a:t> bescherming		</a:t>
            </a:r>
            <a:r>
              <a:rPr lang="nl-NL" sz="2000" b="1" dirty="0"/>
              <a:t>hemocyten</a:t>
            </a:r>
            <a:r>
              <a:rPr lang="nl-NL" sz="2000" dirty="0"/>
              <a:t> (immuuncellen) circuleren in het 			hemolymfe.</a:t>
            </a:r>
          </a:p>
          <a:p>
            <a:pPr>
              <a:buNone/>
            </a:pPr>
            <a:r>
              <a:rPr lang="nl-NL" sz="2000" b="1" dirty="0"/>
              <a:t>				</a:t>
            </a:r>
            <a:r>
              <a:rPr lang="nl-NL" sz="2000" dirty="0">
                <a:sym typeface="Wingdings"/>
              </a:rPr>
              <a:t> </a:t>
            </a:r>
            <a:r>
              <a:rPr lang="nl-NL" sz="2000" b="1" dirty="0">
                <a:sym typeface="Wingdings"/>
              </a:rPr>
              <a:t>fagocytose</a:t>
            </a:r>
            <a:r>
              <a:rPr lang="nl-NL" sz="2000" dirty="0">
                <a:sym typeface="Wingdings"/>
              </a:rPr>
              <a:t> (‘opeten’ van pathogenen)</a:t>
            </a:r>
          </a:p>
          <a:p>
            <a:pPr>
              <a:buNone/>
            </a:pPr>
            <a:r>
              <a:rPr lang="nl-NL" sz="2000" dirty="0">
                <a:sym typeface="Wingdings"/>
              </a:rPr>
              <a:t>				 chemicalie productie (doden bacteriën, 					vastzetten van grote parasieten)</a:t>
            </a:r>
            <a:endParaRPr lang="nl-N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5" name="Rectangle 4"/>
          <p:cNvSpPr/>
          <p:nvPr/>
        </p:nvSpPr>
        <p:spPr>
          <a:xfrm>
            <a:off x="457200" y="1600200"/>
            <a:ext cx="1929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nl-NL" dirty="0">
                <a:solidFill>
                  <a:srgbClr val="FF0000"/>
                </a:solidFill>
              </a:rPr>
              <a:t>In </a:t>
            </a:r>
            <a:r>
              <a:rPr lang="nl-NL" dirty="0" err="1">
                <a:solidFill>
                  <a:srgbClr val="FF0000"/>
                </a:solidFill>
              </a:rPr>
              <a:t>ongewervelden</a:t>
            </a:r>
            <a:r>
              <a:rPr lang="nl-NL" dirty="0">
                <a:solidFill>
                  <a:srgbClr val="FF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121087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130" y="548679"/>
            <a:ext cx="6848205" cy="56886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A969-53AA-432D-A0A5-70E591C1817A}" type="slidenum">
              <a:rPr lang="nl-NL" smtClean="0"/>
              <a:pPr/>
              <a:t>50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57613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/>
              <a:t>Immunologisch geheugen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5220" y="1556792"/>
            <a:ext cx="5474173" cy="4680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9512" y="1556792"/>
            <a:ext cx="31683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1</a:t>
            </a:r>
            <a:r>
              <a:rPr lang="nl-NL" sz="2000" baseline="30000" dirty="0"/>
              <a:t>e</a:t>
            </a:r>
            <a:r>
              <a:rPr lang="nl-NL" sz="2000" dirty="0"/>
              <a:t> keer: normale immuunreactie</a:t>
            </a:r>
          </a:p>
          <a:p>
            <a:endParaRPr lang="nl-NL" sz="2000" dirty="0"/>
          </a:p>
          <a:p>
            <a:r>
              <a:rPr lang="nl-NL" sz="2000" dirty="0"/>
              <a:t>Piek na 10-17 dagen</a:t>
            </a:r>
          </a:p>
          <a:p>
            <a:endParaRPr lang="nl-NL" sz="2000" dirty="0"/>
          </a:p>
          <a:p>
            <a:r>
              <a:rPr lang="nl-NL" sz="2000" b="1" dirty="0"/>
              <a:t>Primaire immuunreactie</a:t>
            </a:r>
          </a:p>
          <a:p>
            <a:endParaRPr lang="nl-NL" sz="2000" dirty="0"/>
          </a:p>
          <a:p>
            <a:endParaRPr lang="nl-NL" sz="2000" dirty="0"/>
          </a:p>
          <a:p>
            <a:r>
              <a:rPr lang="nl-NL" sz="2000" dirty="0"/>
              <a:t>2</a:t>
            </a:r>
            <a:r>
              <a:rPr lang="nl-NL" sz="2000" baseline="30000" dirty="0"/>
              <a:t>e</a:t>
            </a:r>
            <a:r>
              <a:rPr lang="nl-NL" sz="2000" dirty="0"/>
              <a:t> keer: veel </a:t>
            </a:r>
            <a:r>
              <a:rPr lang="nl-NL" sz="2000" u="sng" dirty="0"/>
              <a:t>snellere</a:t>
            </a:r>
            <a:r>
              <a:rPr lang="nl-NL" sz="2000" dirty="0"/>
              <a:t> en </a:t>
            </a:r>
            <a:r>
              <a:rPr lang="nl-NL" sz="2000" u="sng" dirty="0"/>
              <a:t>sterkere</a:t>
            </a:r>
            <a:r>
              <a:rPr lang="nl-NL" sz="2000" dirty="0"/>
              <a:t> immuunreactie</a:t>
            </a:r>
          </a:p>
          <a:p>
            <a:endParaRPr lang="nl-NL" sz="2000" dirty="0"/>
          </a:p>
          <a:p>
            <a:r>
              <a:rPr lang="nl-NL" sz="2000" dirty="0"/>
              <a:t>Piek na 2-7 dagen</a:t>
            </a:r>
          </a:p>
          <a:p>
            <a:endParaRPr lang="nl-NL" sz="2000" dirty="0"/>
          </a:p>
          <a:p>
            <a:r>
              <a:rPr lang="nl-NL" sz="2000" b="1" dirty="0"/>
              <a:t>Secundaire immuunreactie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51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820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/>
              <a:t>Fagocytose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1628800"/>
            <a:ext cx="3271592" cy="49476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3528" y="1601505"/>
            <a:ext cx="4608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Pathogenen worden opgenomen in een vacuole (niet los in het cytoplasma). </a:t>
            </a:r>
          </a:p>
          <a:p>
            <a:endParaRPr lang="nl-NL" sz="2000" dirty="0"/>
          </a:p>
          <a:p>
            <a:r>
              <a:rPr lang="nl-NL" sz="2000" dirty="0"/>
              <a:t>Afbraak van pathogenen door lysozomen.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6</a:t>
            </a:fld>
            <a:endParaRPr lang="nl-NL"/>
          </a:p>
        </p:txBody>
      </p:sp>
      <p:pic>
        <p:nvPicPr>
          <p:cNvPr id="2050" name="Picture 2" descr="http://www.oss.nl/upload/68ae0695-f900-47c3-9558-4aeaed1bcc44_poepzakj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87" y="5036864"/>
            <a:ext cx="44577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5616" y="3789040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Netjes opruimen zonder zelf geïnfecteerd te worden!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03848" y="4509120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95936" y="4102621"/>
            <a:ext cx="1008112" cy="984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9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/>
              <a:t>Aangeboren immuunsysteem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nl-NL" sz="2000" dirty="0">
                <a:solidFill>
                  <a:srgbClr val="FF0000"/>
                </a:solidFill>
              </a:rPr>
              <a:t>In ongewervelden: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Herkenning van pathogenen:	herkennen van molekulen die veel 					voorkomen op de buitenkant van 					pathogenen.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Herkenning door:</a:t>
            </a:r>
          </a:p>
          <a:p>
            <a:pPr>
              <a:buNone/>
            </a:pPr>
            <a:r>
              <a:rPr lang="nl-NL" sz="2000" dirty="0"/>
              <a:t>Gespecialiseerde eiwitten die bepaalde algemene eigenschappen herkennen (</a:t>
            </a:r>
            <a:r>
              <a:rPr lang="nl-NL" sz="2000" dirty="0" err="1"/>
              <a:t>Toll</a:t>
            </a:r>
            <a:r>
              <a:rPr lang="nl-NL" sz="2000" dirty="0"/>
              <a:t> receptoren op </a:t>
            </a:r>
            <a:r>
              <a:rPr lang="nl-NL" sz="2000" dirty="0" err="1"/>
              <a:t>hemocyten</a:t>
            </a:r>
            <a:r>
              <a:rPr lang="nl-NL" sz="2000" dirty="0"/>
              <a:t>)</a:t>
            </a:r>
          </a:p>
          <a:p>
            <a:pPr>
              <a:buNone/>
            </a:pPr>
            <a:endParaRPr lang="nl-NL" sz="2000" dirty="0"/>
          </a:p>
          <a:p>
            <a:pPr>
              <a:buNone/>
            </a:pPr>
            <a:r>
              <a:rPr lang="nl-NL" sz="2000" dirty="0"/>
              <a:t>Herkenning van:</a:t>
            </a:r>
          </a:p>
          <a:p>
            <a:pPr>
              <a:buNone/>
            </a:pPr>
            <a:r>
              <a:rPr lang="nl-NL" sz="2000" dirty="0"/>
              <a:t>polysacchariden uit schimmelcelwanden</a:t>
            </a:r>
          </a:p>
          <a:p>
            <a:pPr>
              <a:buNone/>
            </a:pPr>
            <a:r>
              <a:rPr lang="nl-NL" sz="2000" dirty="0"/>
              <a:t>polymeren van suikers en aminozuren in bacteriële celwanden	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3452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8</a:t>
            </a:fld>
            <a:endParaRPr lang="nl-NL"/>
          </a:p>
        </p:txBody>
      </p:sp>
      <p:pic>
        <p:nvPicPr>
          <p:cNvPr id="5" name="Picture 4" descr="43_06TLRSignaling-U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3"/>
          <a:stretch/>
        </p:blipFill>
        <p:spPr>
          <a:xfrm>
            <a:off x="1795272" y="214630"/>
            <a:ext cx="5553456" cy="6428740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1882964" y="304237"/>
            <a:ext cx="2210862" cy="59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6000"/>
            </a:pPr>
            <a:r>
              <a:rPr lang="en-US" sz="1800" dirty="0">
                <a:latin typeface="Arial"/>
                <a:cs typeface="Arial"/>
              </a:rPr>
              <a:t>EXTRACELLULAR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6000"/>
            </a:pPr>
            <a:r>
              <a:rPr lang="en-US" sz="1800" dirty="0">
                <a:latin typeface="Arial"/>
                <a:cs typeface="Arial"/>
              </a:rPr>
              <a:t>FLUID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4038598" y="538194"/>
            <a:ext cx="2352552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6000"/>
            </a:pPr>
            <a:r>
              <a:rPr lang="en-US" sz="1800" dirty="0">
                <a:latin typeface="Arial"/>
                <a:cs typeface="Arial"/>
              </a:rPr>
              <a:t>Lipopolysaccharide</a:t>
            </a:r>
          </a:p>
        </p:txBody>
      </p:sp>
      <p:sp>
        <p:nvSpPr>
          <p:cNvPr id="8" name="TextBox 6"/>
          <p:cNvSpPr txBox="1"/>
          <p:nvPr/>
        </p:nvSpPr>
        <p:spPr>
          <a:xfrm>
            <a:off x="3392363" y="946914"/>
            <a:ext cx="966881" cy="59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6000"/>
            </a:pPr>
            <a:r>
              <a:rPr lang="en-US" sz="1800" dirty="0">
                <a:latin typeface="Arial"/>
                <a:cs typeface="Arial"/>
              </a:rPr>
              <a:t>Helper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6000"/>
            </a:pPr>
            <a:r>
              <a:rPr lang="en-US" sz="1800" dirty="0">
                <a:latin typeface="Arial"/>
                <a:cs typeface="Arial"/>
              </a:rPr>
              <a:t>protein</a:t>
            </a:r>
          </a:p>
        </p:txBody>
      </p:sp>
      <p:sp>
        <p:nvSpPr>
          <p:cNvPr id="9" name="TextBox 7"/>
          <p:cNvSpPr txBox="1"/>
          <p:nvPr/>
        </p:nvSpPr>
        <p:spPr>
          <a:xfrm>
            <a:off x="1879607" y="1996432"/>
            <a:ext cx="238625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6000"/>
            </a:pPr>
            <a:r>
              <a:rPr lang="en-US" sz="1800" dirty="0">
                <a:latin typeface="Arial"/>
                <a:cs typeface="Arial"/>
              </a:rPr>
              <a:t>PHAGOCYTIC CELL</a:t>
            </a:r>
          </a:p>
        </p:txBody>
      </p:sp>
      <p:sp>
        <p:nvSpPr>
          <p:cNvPr id="10" name="TextBox 8"/>
          <p:cNvSpPr txBox="1"/>
          <p:nvPr/>
        </p:nvSpPr>
        <p:spPr>
          <a:xfrm>
            <a:off x="5081468" y="1344921"/>
            <a:ext cx="761747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6000"/>
            </a:pPr>
            <a:r>
              <a:rPr lang="en-US" sz="1800" dirty="0">
                <a:latin typeface="Arial"/>
                <a:cs typeface="Arial"/>
              </a:rPr>
              <a:t>TLR4</a:t>
            </a:r>
          </a:p>
        </p:txBody>
      </p:sp>
      <p:sp>
        <p:nvSpPr>
          <p:cNvPr id="11" name="TextBox 9"/>
          <p:cNvSpPr txBox="1"/>
          <p:nvPr/>
        </p:nvSpPr>
        <p:spPr>
          <a:xfrm>
            <a:off x="6056346" y="1147794"/>
            <a:ext cx="1120957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6000"/>
            </a:pPr>
            <a:r>
              <a:rPr lang="en-US" sz="1800" dirty="0" err="1">
                <a:latin typeface="Arial"/>
                <a:cs typeface="Arial"/>
              </a:rPr>
              <a:t>Flagellin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12" name="TextBox 10"/>
          <p:cNvSpPr txBox="1"/>
          <p:nvPr/>
        </p:nvSpPr>
        <p:spPr>
          <a:xfrm>
            <a:off x="6056346" y="1147794"/>
            <a:ext cx="1120957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6000"/>
            </a:pPr>
            <a:r>
              <a:rPr lang="en-US" sz="1800" dirty="0" err="1">
                <a:latin typeface="Arial"/>
                <a:cs typeface="Arial"/>
              </a:rPr>
              <a:t>Flagellin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6539829" y="2278868"/>
            <a:ext cx="761747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6000"/>
            </a:pPr>
            <a:r>
              <a:rPr lang="en-US" sz="1800" dirty="0">
                <a:latin typeface="Arial"/>
                <a:cs typeface="Arial"/>
              </a:rPr>
              <a:t>TLR5</a:t>
            </a:r>
          </a:p>
        </p:txBody>
      </p:sp>
      <p:sp>
        <p:nvSpPr>
          <p:cNvPr id="14" name="TextBox 12"/>
          <p:cNvSpPr txBox="1"/>
          <p:nvPr/>
        </p:nvSpPr>
        <p:spPr>
          <a:xfrm>
            <a:off x="2803938" y="3736167"/>
            <a:ext cx="684803" cy="59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6000"/>
            </a:pPr>
            <a:r>
              <a:rPr lang="en-US" sz="1800" dirty="0" err="1">
                <a:latin typeface="Arial"/>
                <a:cs typeface="Arial"/>
              </a:rPr>
              <a:t>CpG</a:t>
            </a:r>
            <a:endParaRPr lang="en-US" sz="1800" dirty="0">
              <a:latin typeface="Arial"/>
              <a:cs typeface="Arial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6000"/>
            </a:pPr>
            <a:r>
              <a:rPr lang="en-US" sz="1800" dirty="0">
                <a:latin typeface="Arial"/>
                <a:cs typeface="Arial"/>
              </a:rPr>
              <a:t>DNA</a:t>
            </a:r>
          </a:p>
        </p:txBody>
      </p:sp>
      <p:sp>
        <p:nvSpPr>
          <p:cNvPr id="15" name="TextBox 13"/>
          <p:cNvSpPr txBox="1"/>
          <p:nvPr/>
        </p:nvSpPr>
        <p:spPr>
          <a:xfrm>
            <a:off x="2263372" y="4727431"/>
            <a:ext cx="11851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6000"/>
            </a:pPr>
            <a:r>
              <a:rPr lang="en-US" sz="1800" dirty="0">
                <a:latin typeface="Arial"/>
                <a:cs typeface="Arial"/>
              </a:rPr>
              <a:t>VESICLE</a:t>
            </a:r>
          </a:p>
        </p:txBody>
      </p:sp>
      <p:sp>
        <p:nvSpPr>
          <p:cNvPr id="16" name="TextBox 14"/>
          <p:cNvSpPr txBox="1"/>
          <p:nvPr/>
        </p:nvSpPr>
        <p:spPr>
          <a:xfrm>
            <a:off x="2834263" y="5299263"/>
            <a:ext cx="954107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6000"/>
            </a:pPr>
            <a:r>
              <a:rPr lang="en-US" sz="1800" dirty="0" err="1">
                <a:latin typeface="Arial"/>
                <a:cs typeface="Arial"/>
              </a:rPr>
              <a:t>dsRNA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17" name="TextBox 15"/>
          <p:cNvSpPr txBox="1"/>
          <p:nvPr/>
        </p:nvSpPr>
        <p:spPr>
          <a:xfrm>
            <a:off x="4003361" y="5603124"/>
            <a:ext cx="761747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6000"/>
            </a:pPr>
            <a:r>
              <a:rPr lang="en-US" sz="1800" dirty="0">
                <a:latin typeface="Arial"/>
                <a:cs typeface="Arial"/>
              </a:rPr>
              <a:t>TLR3</a:t>
            </a:r>
          </a:p>
        </p:txBody>
      </p:sp>
      <p:sp>
        <p:nvSpPr>
          <p:cNvPr id="18" name="TextBox 16"/>
          <p:cNvSpPr txBox="1"/>
          <p:nvPr/>
        </p:nvSpPr>
        <p:spPr>
          <a:xfrm>
            <a:off x="5494194" y="4637039"/>
            <a:ext cx="1813567" cy="59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6000"/>
            </a:pPr>
            <a:r>
              <a:rPr lang="en-US" sz="1800" dirty="0">
                <a:latin typeface="Arial"/>
                <a:cs typeface="Arial"/>
              </a:rPr>
              <a:t>Innate immune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6000"/>
            </a:pPr>
            <a:r>
              <a:rPr lang="en-US" sz="1800" dirty="0">
                <a:latin typeface="Arial"/>
                <a:cs typeface="Arial"/>
              </a:rPr>
              <a:t>responses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 flipH="1">
            <a:off x="4203700" y="1148503"/>
            <a:ext cx="20743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 flipH="1" flipV="1">
            <a:off x="4474633" y="847937"/>
            <a:ext cx="114300" cy="2624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4925289" y="1546437"/>
            <a:ext cx="19704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6604000" y="1440603"/>
            <a:ext cx="88900" cy="1905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 flipH="1" flipV="1">
            <a:off x="3424767" y="3912870"/>
            <a:ext cx="241300" cy="846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 flipH="1">
            <a:off x="3771900" y="4446271"/>
            <a:ext cx="105833" cy="1227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3716867" y="5491903"/>
            <a:ext cx="30056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 flipH="1">
            <a:off x="4449233" y="5407237"/>
            <a:ext cx="101600" cy="2413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41"/>
          <p:cNvSpPr txBox="1"/>
          <p:nvPr/>
        </p:nvSpPr>
        <p:spPr>
          <a:xfrm>
            <a:off x="3373223" y="4507003"/>
            <a:ext cx="761747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6000"/>
            </a:pPr>
            <a:r>
              <a:rPr lang="en-US" sz="1800" dirty="0">
                <a:latin typeface="Arial"/>
                <a:cs typeface="Arial"/>
              </a:rPr>
              <a:t>TLR9</a:t>
            </a: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6385278" y="2484826"/>
            <a:ext cx="19755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38952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/>
              <a:t>Aangeboren immuunsysteem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2406" y="1196752"/>
            <a:ext cx="3883977" cy="40324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1520" y="1340768"/>
            <a:ext cx="42484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Inschakelen van het aangeboren immuunsysteem. </a:t>
            </a:r>
          </a:p>
          <a:p>
            <a:endParaRPr lang="nl-NL" sz="2000" dirty="0"/>
          </a:p>
          <a:p>
            <a:r>
              <a:rPr lang="nl-NL" sz="2000" dirty="0"/>
              <a:t>In deze vliegen:</a:t>
            </a:r>
          </a:p>
          <a:p>
            <a:r>
              <a:rPr lang="nl-NL" sz="2000" dirty="0"/>
              <a:t>GFP expressie ontstaat door activering van het aangeboren immuunsysteem. </a:t>
            </a:r>
          </a:p>
          <a:p>
            <a:endParaRPr lang="nl-NL" sz="2000" dirty="0"/>
          </a:p>
          <a:p>
            <a:r>
              <a:rPr lang="nl-NL" sz="2000" dirty="0"/>
              <a:t>Bovenste vlieg: geïnjecteerd met bacteriën</a:t>
            </a:r>
          </a:p>
          <a:p>
            <a:endParaRPr lang="nl-NL" sz="2000" dirty="0"/>
          </a:p>
          <a:p>
            <a:r>
              <a:rPr lang="nl-NL" sz="2000" dirty="0"/>
              <a:t>Onderste vlieg: niet geïnjecteerd.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520" y="5664150"/>
            <a:ext cx="84969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nl-NL" sz="2000" dirty="0"/>
              <a:t>Verschillende pathogenen: verschillende reacties.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nl-NL" sz="2000" dirty="0"/>
              <a:t>Eén infectie: meerdere reacties.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7048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2519</TotalTime>
  <Words>1681</Words>
  <Application>Microsoft Macintosh PowerPoint</Application>
  <PresentationFormat>On-screen Show (4:3)</PresentationFormat>
  <Paragraphs>588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Arial</vt:lpstr>
      <vt:lpstr>Calibri</vt:lpstr>
      <vt:lpstr>Office Theme</vt:lpstr>
      <vt:lpstr>Vandaag</vt:lpstr>
      <vt:lpstr>Het immuunsysteem</vt:lpstr>
      <vt:lpstr>Het immuunsysteem</vt:lpstr>
      <vt:lpstr>Het immuunsysteem</vt:lpstr>
      <vt:lpstr>Aangeboren immuunsysteem</vt:lpstr>
      <vt:lpstr>Fagocytose</vt:lpstr>
      <vt:lpstr>Aangeboren immuunsysteem</vt:lpstr>
      <vt:lpstr>PowerPoint Presentation</vt:lpstr>
      <vt:lpstr>Aangeboren immuunsysteem</vt:lpstr>
      <vt:lpstr>Aangeboren afweersysteem</vt:lpstr>
      <vt:lpstr>Aangeboren afweersysteem</vt:lpstr>
      <vt:lpstr>Aangeboren afweersysteem</vt:lpstr>
      <vt:lpstr>Aangeboren afweersysteem</vt:lpstr>
      <vt:lpstr>Toll-like receptor signaling</vt:lpstr>
      <vt:lpstr>Fagocytose</vt:lpstr>
      <vt:lpstr>Aangeboren afweersysteem</vt:lpstr>
      <vt:lpstr>Aangeboren afweersysteem</vt:lpstr>
      <vt:lpstr>Aangeboren afweersysteem</vt:lpstr>
      <vt:lpstr>Antimicrobiële peptiden en eiwitten</vt:lpstr>
      <vt:lpstr>Aangeboren afweersysteem</vt:lpstr>
      <vt:lpstr>Aangeboren afweersysteem</vt:lpstr>
      <vt:lpstr>Aangeboren afweersysteem</vt:lpstr>
      <vt:lpstr>Aangeboren afweersysteem</vt:lpstr>
      <vt:lpstr>Aangeboren afweersysteem</vt:lpstr>
      <vt:lpstr>Aangeboren afweersysteem</vt:lpstr>
      <vt:lpstr>Het immuunsysteem</vt:lpstr>
      <vt:lpstr>Verworven immuunsysteem</vt:lpstr>
      <vt:lpstr>Verworven immuunsysteem</vt:lpstr>
      <vt:lpstr>Verworven immuunsysteem</vt:lpstr>
      <vt:lpstr>Antigenen</vt:lpstr>
      <vt:lpstr>De B-cel receptor</vt:lpstr>
      <vt:lpstr>De B-cel receptor</vt:lpstr>
      <vt:lpstr>Antigenen</vt:lpstr>
      <vt:lpstr>De T-cel receptor</vt:lpstr>
      <vt:lpstr>T-cel versus B-cel </vt:lpstr>
      <vt:lpstr>Major histocompatibility complex</vt:lpstr>
      <vt:lpstr>T-cel versus B-cel </vt:lpstr>
      <vt:lpstr>Verworven immuunsysteem</vt:lpstr>
      <vt:lpstr>Verworven immuunsysteem</vt:lpstr>
      <vt:lpstr>B-cel en T-cel diversiteit</vt:lpstr>
      <vt:lpstr>B-cel en T-cel diversiteit</vt:lpstr>
      <vt:lpstr>B-cel en T-cel diversiteit</vt:lpstr>
      <vt:lpstr>B-cel en T-cel diversiteit</vt:lpstr>
      <vt:lpstr>Verworven immuunsysteem</vt:lpstr>
      <vt:lpstr>Zelf-tolerantie</vt:lpstr>
      <vt:lpstr>Verworven immuunsysteem</vt:lpstr>
      <vt:lpstr>Proliferatie</vt:lpstr>
      <vt:lpstr>Proliferatie</vt:lpstr>
      <vt:lpstr>Verworven immuunsysteem</vt:lpstr>
      <vt:lpstr>PowerPoint Presentation</vt:lpstr>
      <vt:lpstr>Immunologisch geheugen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Biologie 4</dc:title>
  <dc:creator>Jessica</dc:creator>
  <cp:lastModifiedBy>Bosman J, Jasper</cp:lastModifiedBy>
  <cp:revision>477</cp:revision>
  <dcterms:created xsi:type="dcterms:W3CDTF">2017-06-05T18:09:31Z</dcterms:created>
  <dcterms:modified xsi:type="dcterms:W3CDTF">2019-06-11T07:54:22Z</dcterms:modified>
</cp:coreProperties>
</file>