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n J, Jasper" userId="4ad351b0-d5b9-458a-91c7-19ff210fa306" providerId="ADAL" clId="{932DF277-4514-EA42-B7DA-EEB8C2917A0E}"/>
    <pc:docChg chg="modSld">
      <pc:chgData name="Bosman J, Jasper" userId="4ad351b0-d5b9-458a-91c7-19ff210fa306" providerId="ADAL" clId="{932DF277-4514-EA42-B7DA-EEB8C2917A0E}" dt="2019-06-06T14:00:17.475" v="2"/>
      <pc:docMkLst>
        <pc:docMk/>
      </pc:docMkLst>
      <pc:sldChg chg="addSp delSp modSp">
        <pc:chgData name="Bosman J, Jasper" userId="4ad351b0-d5b9-458a-91c7-19ff210fa306" providerId="ADAL" clId="{932DF277-4514-EA42-B7DA-EEB8C2917A0E}" dt="2019-06-06T14:00:17.475" v="2"/>
        <pc:sldMkLst>
          <pc:docMk/>
          <pc:sldMk cId="1932078024" sldId="286"/>
        </pc:sldMkLst>
        <pc:spChg chg="add del mod">
          <ac:chgData name="Bosman J, Jasper" userId="4ad351b0-d5b9-458a-91c7-19ff210fa306" providerId="ADAL" clId="{932DF277-4514-EA42-B7DA-EEB8C2917A0E}" dt="2019-06-06T14:00:17.475" v="2"/>
          <ac:spMkLst>
            <pc:docMk/>
            <pc:sldMk cId="1932078024" sldId="286"/>
            <ac:spMk id="2" creationId="{AF8A8C4A-3169-CE44-90EB-8FC017F424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EAAA-E215-754A-B8BC-A7AD09AB99A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2E63-A389-334A-A571-AEBD7E00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131" y="548679"/>
            <a:ext cx="6848205" cy="5688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07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Cytotoxische T-cel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Cytotoxische T-cellen doden geïnfecteerde cellen.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512"/>
          <a:stretch>
            <a:fillRect/>
          </a:stretch>
        </p:blipFill>
        <p:spPr bwMode="auto">
          <a:xfrm>
            <a:off x="1991545" y="2847276"/>
            <a:ext cx="8084785" cy="2813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94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Adaptieve immuunsysteem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381125"/>
            <a:ext cx="872490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624392" y="5373216"/>
            <a:ext cx="144016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52185" y="6021289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Cytotoxische T-cel doodt geïnfecteerde cellen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9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B-cellen en antilichamen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412776"/>
            <a:ext cx="8724900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91544" y="5229200"/>
            <a:ext cx="568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B-cellen worden geactiveerd door antigenen én cytokines. </a:t>
            </a:r>
          </a:p>
          <a:p>
            <a:endParaRPr lang="nl-NL" dirty="0"/>
          </a:p>
          <a:p>
            <a:r>
              <a:rPr lang="nl-NL" dirty="0"/>
              <a:t>Activatie doorgaans via T-helper cellen.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37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Antilichamen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75071"/>
          <a:stretch>
            <a:fillRect/>
          </a:stretch>
        </p:blipFill>
        <p:spPr bwMode="auto">
          <a:xfrm>
            <a:off x="8040216" y="3370534"/>
            <a:ext cx="2103054" cy="3352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75520" y="1268761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Antilichamen binden aan antigenen:</a:t>
            </a:r>
          </a:p>
          <a:p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 neutralizatie: antilichamen belemmeren de functie van het pathogeen door de 	binding</a:t>
            </a:r>
          </a:p>
          <a:p>
            <a:endParaRPr lang="nl-NL" sz="2000" dirty="0"/>
          </a:p>
          <a:p>
            <a:r>
              <a:rPr lang="nl-NL" sz="2000" dirty="0"/>
              <a:t>Neutralizatie van virussen, maar ook van bijvoorbeeld toxines.</a:t>
            </a:r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09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Antilichamen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1268762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Antilichamen binden aan antigenen:</a:t>
            </a:r>
          </a:p>
          <a:p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 neutralizatie: antilichamen belemmeren de functie van het pathogeen door de 	binding.</a:t>
            </a:r>
          </a:p>
          <a:p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opsonizatie: antilichamen binden aan het pathogeen, waardoor het beter 	herkend wordt door macrofagen en neutrofielen.</a:t>
            </a:r>
          </a:p>
          <a:p>
            <a:endParaRPr lang="nl-NL" sz="2000" dirty="0"/>
          </a:p>
          <a:p>
            <a:r>
              <a:rPr lang="nl-NL" sz="2000" dirty="0"/>
              <a:t>	één antilichaam kan twee pathogenen </a:t>
            </a:r>
          </a:p>
          <a:p>
            <a:r>
              <a:rPr lang="nl-NL" sz="2000" dirty="0"/>
              <a:t>	met elkaar verbinden en daardoor kunnen aggrega-</a:t>
            </a:r>
          </a:p>
          <a:p>
            <a:r>
              <a:rPr lang="nl-NL" sz="2000" dirty="0"/>
              <a:t>	ten ontstaan. </a:t>
            </a:r>
          </a:p>
          <a:p>
            <a:r>
              <a:rPr lang="nl-NL" sz="2000" dirty="0"/>
              <a:t>	Dit leidt ook tot meer fagocytose.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Fagocytose leidt weer tot meer antigen presenterende cellen</a:t>
            </a:r>
          </a:p>
          <a:p>
            <a:endParaRPr lang="nl-NL" sz="2000" dirty="0"/>
          </a:p>
          <a:p>
            <a:r>
              <a:rPr lang="nl-NL" sz="2000" dirty="0"/>
              <a:t>T-cel activatie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4759" r="50482"/>
          <a:stretch>
            <a:fillRect/>
          </a:stretch>
        </p:blipFill>
        <p:spPr bwMode="auto">
          <a:xfrm>
            <a:off x="8256240" y="3284984"/>
            <a:ext cx="2088232" cy="335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511824" y="508518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1624" y="58772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Antilichamen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126876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Antilichamen binden aan antigenen:</a:t>
            </a:r>
          </a:p>
          <a:p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 </a:t>
            </a:r>
            <a:r>
              <a:rPr lang="nl-NL" sz="2000" b="1" dirty="0"/>
              <a:t>neutralizatie</a:t>
            </a:r>
            <a:r>
              <a:rPr lang="nl-NL" sz="2000" dirty="0"/>
              <a:t>: antilichamen belemmeren de functie van het pathogeen door de 	binding.</a:t>
            </a:r>
          </a:p>
          <a:p>
            <a:endParaRPr lang="nl-NL" sz="2000" dirty="0"/>
          </a:p>
          <a:p>
            <a:pPr>
              <a:buFontTx/>
              <a:buChar char="-"/>
            </a:pPr>
            <a:r>
              <a:rPr lang="nl-NL" sz="2000" b="1" dirty="0"/>
              <a:t> </a:t>
            </a:r>
            <a:r>
              <a:rPr lang="nl-NL" sz="2000" b="1" dirty="0" err="1"/>
              <a:t>opsonizatie</a:t>
            </a:r>
            <a:r>
              <a:rPr lang="nl-NL" sz="2000" dirty="0"/>
              <a:t>: antilichamen binden aan het pathogeen, waardoor het beter 	herkend wordt door macrofagen en neutrofielen.</a:t>
            </a:r>
          </a:p>
          <a:p>
            <a:endParaRPr lang="nl-NL" sz="2000" dirty="0"/>
          </a:p>
          <a:p>
            <a:r>
              <a:rPr lang="nl-NL" sz="2000" dirty="0"/>
              <a:t>- </a:t>
            </a:r>
            <a:r>
              <a:rPr lang="nl-NL" sz="2000" b="1" dirty="0"/>
              <a:t>activatie</a:t>
            </a:r>
            <a:r>
              <a:rPr lang="nl-NL" sz="2000" dirty="0"/>
              <a:t> van het complement systeem</a:t>
            </a:r>
          </a:p>
          <a:p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8256"/>
            <a:ext cx="8229600" cy="1143000"/>
          </a:xfrm>
        </p:spPr>
        <p:txBody>
          <a:bodyPr/>
          <a:lstStyle/>
          <a:p>
            <a:r>
              <a:rPr lang="nl-NL" dirty="0"/>
              <a:t>Active versus passieve immuniteit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340769"/>
            <a:ext cx="80305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Actief: pathogeen infecteert lichaam</a:t>
            </a:r>
          </a:p>
          <a:p>
            <a:endParaRPr lang="nl-NL" sz="2000" dirty="0"/>
          </a:p>
          <a:p>
            <a:r>
              <a:rPr lang="nl-NL" sz="2000" dirty="0"/>
              <a:t>Passief: </a:t>
            </a:r>
          </a:p>
          <a:p>
            <a:pPr>
              <a:buFontTx/>
              <a:buChar char="-"/>
            </a:pPr>
            <a:r>
              <a:rPr lang="nl-NL" sz="2000" dirty="0"/>
              <a:t> antilichamen van moeder (IgG) komen via de placenta bij de foetus</a:t>
            </a:r>
          </a:p>
          <a:p>
            <a:pPr>
              <a:buFontTx/>
              <a:buChar char="-"/>
            </a:pPr>
            <a:r>
              <a:rPr lang="nl-NL" sz="2000" dirty="0"/>
              <a:t> antilichamen (IgA) komen via de borstvoeding bij het kind. </a:t>
            </a:r>
          </a:p>
          <a:p>
            <a:pPr>
              <a:buFontTx/>
              <a:buChar char="-"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Actieve en passieve immuniteit worden gebruikt bij </a:t>
            </a:r>
            <a:r>
              <a:rPr lang="nl-NL" sz="2000" b="1" dirty="0"/>
              <a:t>vaccinaties</a:t>
            </a:r>
            <a:r>
              <a:rPr lang="nl-NL" sz="2000" dirty="0"/>
              <a:t>. </a:t>
            </a:r>
          </a:p>
          <a:p>
            <a:endParaRPr lang="nl-NL" sz="2000" dirty="0"/>
          </a:p>
          <a:p>
            <a:r>
              <a:rPr lang="nl-NL" sz="2000" dirty="0"/>
              <a:t>Actief: toedienen van verzwakte of gedode pathogenen</a:t>
            </a:r>
          </a:p>
          <a:p>
            <a:endParaRPr lang="nl-NL" sz="2000" dirty="0"/>
          </a:p>
          <a:p>
            <a:r>
              <a:rPr lang="nl-NL" sz="2000" dirty="0"/>
              <a:t>Passief: toedienen van antilichamen (bijvoorbeeld bij tegengif tegen bijvoorbeeld slangengif). </a:t>
            </a:r>
          </a:p>
          <a:p>
            <a:pPr>
              <a:buFontTx/>
              <a:buChar char="-"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Toepassingen van antilichamen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Handig:</a:t>
            </a:r>
          </a:p>
          <a:p>
            <a:pPr>
              <a:buFontTx/>
              <a:buChar char="-"/>
            </a:pPr>
            <a:r>
              <a:rPr lang="nl-NL" sz="2000" dirty="0"/>
              <a:t>onderzoek: detecteren van eiwitten</a:t>
            </a:r>
          </a:p>
          <a:p>
            <a:pPr>
              <a:buFontTx/>
              <a:buChar char="-"/>
            </a:pPr>
            <a:r>
              <a:rPr lang="nl-NL" sz="2000" dirty="0"/>
              <a:t>zwangerschapstest (antilichamen tegen zwangerschapshormoon)</a:t>
            </a:r>
          </a:p>
          <a:p>
            <a:pPr>
              <a:buFontTx/>
              <a:buChar char="-"/>
            </a:pPr>
            <a:r>
              <a:rPr lang="nl-NL" sz="2000" dirty="0"/>
              <a:t>behandeling tegen ziekten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Lastig:</a:t>
            </a:r>
          </a:p>
          <a:p>
            <a:pPr>
              <a:buFontTx/>
              <a:buChar char="-"/>
            </a:pPr>
            <a:r>
              <a:rPr lang="nl-NL" sz="2000" dirty="0"/>
              <a:t>transplantaties: afstoten van andermans organen</a:t>
            </a:r>
          </a:p>
          <a:p>
            <a:pPr>
              <a:buFontTx/>
              <a:buChar char="-"/>
            </a:pPr>
            <a:r>
              <a:rPr lang="nl-NL" sz="2000" dirty="0"/>
              <a:t>bloedgroepen</a:t>
            </a:r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b="1" dirty="0"/>
              <a:t>Ziekten en het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allergieën</a:t>
            </a:r>
          </a:p>
          <a:p>
            <a:pPr>
              <a:buFontTx/>
              <a:buChar char="-"/>
            </a:pPr>
            <a:r>
              <a:rPr lang="nl-NL" sz="2000" dirty="0"/>
              <a:t>autoimmuunziekten</a:t>
            </a:r>
          </a:p>
          <a:p>
            <a:pPr>
              <a:buFontTx/>
              <a:buChar char="-"/>
            </a:pPr>
            <a:r>
              <a:rPr lang="nl-NL" sz="2000" dirty="0"/>
              <a:t>stress en het immuunsysteem</a:t>
            </a:r>
          </a:p>
          <a:p>
            <a:pPr>
              <a:buFontTx/>
              <a:buChar char="-"/>
            </a:pPr>
            <a:r>
              <a:rPr lang="nl-NL" sz="2000" dirty="0"/>
              <a:t>immuundeficienties (o.a. AIDS/HIV)</a:t>
            </a:r>
          </a:p>
          <a:p>
            <a:pPr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77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Allergieën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Allergie: overdreven reactie op bepaalde antigenen </a:t>
            </a:r>
            <a:r>
              <a:rPr lang="nl-NL" sz="2000" b="1" dirty="0"/>
              <a:t>(allergenen)</a:t>
            </a:r>
            <a:r>
              <a:rPr lang="nl-NL" sz="2000" dirty="0"/>
              <a:t>.</a:t>
            </a:r>
          </a:p>
          <a:p>
            <a:pPr>
              <a:buNone/>
            </a:pPr>
            <a:r>
              <a:rPr lang="nl-NL" sz="2000" dirty="0"/>
              <a:t>Meestal zijn hier IgE antilichamen en mest cellen bij betrokken.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Hele ernstige allergische reactie: </a:t>
            </a:r>
            <a:r>
              <a:rPr lang="nl-NL" sz="2000" b="1" dirty="0"/>
              <a:t>anafylactische shock. </a:t>
            </a:r>
            <a:r>
              <a:rPr lang="nl-NL" sz="2000" dirty="0"/>
              <a:t>Bijvoorbeeld bijengif, penicilline, noten, vis, schaal/schelpdieren.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7" y="2708920"/>
            <a:ext cx="6200791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T-cel versus B-cel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Rijpt in beenmerg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B-cel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4 ketens (2 zwaar, 2 licht)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Worden ook uitgescheiden (antilichamen, Ig)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Herkennen intacte antigenen die circuleren in lichaamsvloeistoffen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Rijpt in thymus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T-cel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2 ketens (</a:t>
            </a:r>
            <a:r>
              <a:rPr lang="nl-NL" sz="2000" dirty="0">
                <a:sym typeface="Symbol"/>
              </a:rPr>
              <a:t> en )</a:t>
            </a:r>
          </a:p>
          <a:p>
            <a:pPr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Worden </a:t>
            </a:r>
            <a:r>
              <a:rPr lang="nl-NL" sz="2000" b="1" dirty="0">
                <a:sym typeface="Symbol"/>
              </a:rPr>
              <a:t>niet</a:t>
            </a:r>
            <a:r>
              <a:rPr lang="nl-NL" sz="2000" dirty="0">
                <a:sym typeface="Symbol"/>
              </a:rPr>
              <a:t> uitgescheiden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Herkennen antigenen die </a:t>
            </a:r>
            <a:r>
              <a:rPr lang="nl-NL" sz="2000" b="1" dirty="0">
                <a:sym typeface="Symbol"/>
              </a:rPr>
              <a:t>geprecenteerd worden</a:t>
            </a:r>
            <a:r>
              <a:rPr lang="nl-NL" sz="2000" dirty="0">
                <a:sym typeface="Symbol"/>
              </a:rPr>
              <a:t> in een </a:t>
            </a:r>
            <a:r>
              <a:rPr lang="nl-NL" sz="2000" b="1" dirty="0">
                <a:sym typeface="Symbol"/>
              </a:rPr>
              <a:t>major histocompatibility complex (MHC) molekuul</a:t>
            </a:r>
            <a:r>
              <a:rPr lang="nl-NL" sz="2000" dirty="0">
                <a:sym typeface="Symbol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2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Autoimmuunziekten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000" dirty="0"/>
              <a:t>Immuniteit tegen je eigen lichaam</a:t>
            </a:r>
          </a:p>
          <a:p>
            <a:pPr>
              <a:buFontTx/>
              <a:buChar char="-"/>
            </a:pPr>
            <a:r>
              <a:rPr lang="nl-NL" sz="2000" dirty="0"/>
              <a:t>Systemische lupus erythematosus (tegen histonen en DNA)</a:t>
            </a:r>
          </a:p>
          <a:p>
            <a:pPr>
              <a:buNone/>
            </a:pPr>
            <a:r>
              <a:rPr lang="nl-NL" sz="2000" dirty="0"/>
              <a:t>	huiduitslag, koorts, artritis, nierschade</a:t>
            </a:r>
          </a:p>
          <a:p>
            <a:pPr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Rheumatoïde artritis (tegen kraakbeen)</a:t>
            </a:r>
          </a:p>
          <a:p>
            <a:pPr>
              <a:buNone/>
            </a:pPr>
            <a:r>
              <a:rPr lang="nl-NL" sz="2000" dirty="0"/>
              <a:t>	pijn en vervorming van gewrichten</a:t>
            </a:r>
          </a:p>
          <a:p>
            <a:pPr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Type 1 diabetes (tegen betacellen in alvleesklier)</a:t>
            </a:r>
          </a:p>
          <a:p>
            <a:pPr>
              <a:buNone/>
            </a:pPr>
            <a:r>
              <a:rPr lang="nl-NL" sz="2000" dirty="0"/>
              <a:t>	afbraak van insulineproducerende cellen</a:t>
            </a:r>
          </a:p>
          <a:p>
            <a:pPr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Multiple sclerose (tegen myeline schedes)</a:t>
            </a:r>
          </a:p>
          <a:p>
            <a:pPr>
              <a:buNone/>
            </a:pPr>
            <a:r>
              <a:rPr lang="nl-NL" sz="2000" dirty="0"/>
              <a:t>	spierverlamming en motorische functies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1" y="2780928"/>
            <a:ext cx="2818979" cy="3789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3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Immuunsysteem en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Beweging is gezond (minder infecties), maar topsporters zijn juist veel gevoeliger voor infecties.</a:t>
            </a:r>
          </a:p>
        </p:txBody>
      </p:sp>
      <p:pic>
        <p:nvPicPr>
          <p:cNvPr id="1027" name="Picture 3" descr="C:\Users\zwje\AppData\Local\Microsoft\Windows\Temporary Internet Files\Content.IE5\6VJCNVXX\MC9002825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33" y="3573017"/>
            <a:ext cx="2541373" cy="25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82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Immuundeficiënties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9685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Aangeboren defecten in 	antilichamen</a:t>
            </a:r>
          </a:p>
          <a:p>
            <a:pPr lvl="8">
              <a:buNone/>
            </a:pPr>
            <a:r>
              <a:rPr lang="nl-NL" dirty="0"/>
              <a:t>complement systeem</a:t>
            </a:r>
          </a:p>
          <a:p>
            <a:pPr lvl="8">
              <a:buNone/>
            </a:pPr>
            <a:r>
              <a:rPr lang="nl-NL" dirty="0"/>
              <a:t>Immuuncellen (één of meerdere)</a:t>
            </a:r>
          </a:p>
          <a:p>
            <a:pPr marL="0" lvl="8" indent="0">
              <a:buNone/>
            </a:pPr>
            <a:endParaRPr lang="nl-NL" dirty="0"/>
          </a:p>
          <a:p>
            <a:pPr marL="0" lvl="8" indent="0">
              <a:buNone/>
            </a:pPr>
            <a:r>
              <a:rPr lang="nl-NL" dirty="0"/>
              <a:t>Severe combined immunodeficiency (SCID)</a:t>
            </a:r>
          </a:p>
          <a:p>
            <a:pPr marL="0" lvl="8" indent="0">
              <a:buNone/>
            </a:pPr>
            <a:r>
              <a:rPr lang="nl-NL" dirty="0"/>
              <a:t>	bijna geen functionele lymfocyten</a:t>
            </a:r>
          </a:p>
          <a:p>
            <a:pPr marL="0" lvl="8" indent="0">
              <a:buNone/>
            </a:pPr>
            <a:r>
              <a:rPr lang="nl-NL" dirty="0"/>
              <a:t>	zeer gevoelig voor infecties</a:t>
            </a:r>
          </a:p>
          <a:p>
            <a:pPr marL="0" lvl="8" indent="0">
              <a:buNone/>
            </a:pPr>
            <a:endParaRPr lang="nl-NL" dirty="0"/>
          </a:p>
          <a:p>
            <a:pPr marL="0" lvl="8" indent="0">
              <a:buNone/>
            </a:pPr>
            <a:endParaRPr lang="nl-NL" dirty="0"/>
          </a:p>
          <a:p>
            <a:pPr marL="0" lvl="8" indent="0">
              <a:buNone/>
            </a:pPr>
            <a:endParaRPr lang="nl-NL" dirty="0"/>
          </a:p>
          <a:p>
            <a:pPr marL="0" lvl="8" indent="0">
              <a:buNone/>
            </a:pPr>
            <a:endParaRPr lang="nl-NL" dirty="0"/>
          </a:p>
          <a:p>
            <a:pPr marL="0" lvl="8" indent="0">
              <a:buFontTx/>
              <a:buChar char="-"/>
              <a:tabLst>
                <a:tab pos="358775" algn="l"/>
              </a:tabLst>
            </a:pPr>
            <a:r>
              <a:rPr lang="nl-NL" dirty="0"/>
              <a:t> 	Verworven defecten	</a:t>
            </a:r>
          </a:p>
          <a:p>
            <a:pPr marL="0" lvl="8" indent="0">
              <a:buNone/>
              <a:tabLst>
                <a:tab pos="358775" algn="l"/>
              </a:tabLst>
            </a:pPr>
            <a:r>
              <a:rPr lang="nl-NL" dirty="0"/>
              <a:t>	</a:t>
            </a:r>
            <a:r>
              <a:rPr lang="nl-NL" dirty="0" err="1"/>
              <a:t>acquired</a:t>
            </a:r>
            <a:r>
              <a:rPr lang="nl-NL" dirty="0"/>
              <a:t> </a:t>
            </a:r>
            <a:r>
              <a:rPr lang="nl-NL" dirty="0" err="1"/>
              <a:t>immunedeficiency</a:t>
            </a:r>
            <a:r>
              <a:rPr lang="nl-NL" dirty="0"/>
              <a:t> syndrome (AIDS)</a:t>
            </a:r>
          </a:p>
        </p:txBody>
      </p:sp>
      <p:pic>
        <p:nvPicPr>
          <p:cNvPr id="10242" name="Picture 2" descr="http://www.wired.com/news/images/full/bubbleboy3_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415" y="2852936"/>
            <a:ext cx="34043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3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Omzeilen van het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Manieren waarmee pathogenen het immuunsysteem omzeilen:</a:t>
            </a:r>
          </a:p>
          <a:p>
            <a:pPr>
              <a:buFontTx/>
              <a:buChar char="-"/>
            </a:pPr>
            <a:r>
              <a:rPr lang="nl-NL" sz="2000" dirty="0"/>
              <a:t>Antigeen variatie: telkens veranderen van oppervlakte eiwitten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None/>
            </a:pPr>
            <a:r>
              <a:rPr lang="nl-NL" sz="2000" i="1" dirty="0"/>
              <a:t>Trypanosoma brucei</a:t>
            </a:r>
          </a:p>
          <a:p>
            <a:pPr>
              <a:buNone/>
            </a:pPr>
            <a:r>
              <a:rPr lang="nl-NL" sz="2000" dirty="0"/>
              <a:t>Veroorzaakt slaapziekte.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Heeft ongeveer 1000</a:t>
            </a:r>
          </a:p>
          <a:p>
            <a:pPr>
              <a:buNone/>
            </a:pPr>
            <a:r>
              <a:rPr lang="nl-NL" sz="2000" dirty="0"/>
              <a:t>versies van een antigen.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3" y="2924945"/>
            <a:ext cx="5524761" cy="3382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7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Omzeilen van het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Manieren waarmee pathogenen het immuunsysteem omzeilen:</a:t>
            </a:r>
          </a:p>
          <a:p>
            <a:pPr>
              <a:buFontTx/>
              <a:buChar char="-"/>
            </a:pPr>
            <a:r>
              <a:rPr lang="nl-NL" sz="2000" dirty="0"/>
              <a:t>Antigene variatie: telkens veranderen van oppervlakte eiwitten</a:t>
            </a:r>
          </a:p>
          <a:p>
            <a:pPr>
              <a:buNone/>
            </a:pPr>
            <a:r>
              <a:rPr lang="nl-NL" sz="2000" dirty="0"/>
              <a:t>		Slaapziekte</a:t>
            </a:r>
          </a:p>
          <a:p>
            <a:pPr>
              <a:buNone/>
            </a:pPr>
            <a:r>
              <a:rPr lang="nl-NL" sz="2000" dirty="0"/>
              <a:t>		Griepvirus (influenza)</a:t>
            </a:r>
          </a:p>
          <a:p>
            <a:pPr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Latentie (inactieve staat)</a:t>
            </a:r>
          </a:p>
          <a:p>
            <a:pPr>
              <a:buNone/>
            </a:pPr>
            <a:r>
              <a:rPr lang="nl-NL" sz="2000" dirty="0"/>
              <a:t>		Herpes (koortslip)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06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HIV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HIV: 	infecteert T-helper cellen (via CD4), maar ook macrofagen en 	hersencellen.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Immuunrespons:	treedt wel op, maar via </a:t>
            </a:r>
            <a:r>
              <a:rPr lang="nl-NL" sz="2000" b="1" dirty="0"/>
              <a:t>antigene variatie </a:t>
            </a:r>
            <a:r>
              <a:rPr lang="nl-NL" sz="2000" dirty="0"/>
              <a:t>wordt deze 		ontweken.</a:t>
            </a:r>
          </a:p>
          <a:p>
            <a:pPr>
              <a:buNone/>
            </a:pPr>
            <a:r>
              <a:rPr lang="nl-NL" sz="2000" dirty="0"/>
              <a:t>			</a:t>
            </a:r>
            <a:r>
              <a:rPr lang="nl-NL" sz="2000" b="1" dirty="0"/>
              <a:t>latentie</a:t>
            </a:r>
            <a:endParaRPr lang="nl-NL" sz="2000" dirty="0"/>
          </a:p>
          <a:p>
            <a:pPr>
              <a:buNone/>
            </a:pPr>
            <a:endParaRPr lang="nl-NL" sz="2000" b="1" dirty="0"/>
          </a:p>
          <a:p>
            <a:pPr>
              <a:buNone/>
            </a:pPr>
            <a:r>
              <a:rPr lang="nl-NL" sz="2000" dirty="0"/>
              <a:t>Door verminderde helper T-cellen</a:t>
            </a:r>
          </a:p>
          <a:p>
            <a:pPr>
              <a:buNone/>
            </a:pPr>
            <a:r>
              <a:rPr lang="nl-NL" sz="2000" dirty="0"/>
              <a:t>ontstaan </a:t>
            </a:r>
            <a:r>
              <a:rPr lang="nl-NL" sz="2000" b="1" dirty="0"/>
              <a:t>opportunistische ziekten</a:t>
            </a:r>
            <a:r>
              <a:rPr lang="nl-NL" sz="2000" dirty="0"/>
              <a:t>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i="1" dirty="0"/>
              <a:t>Pneumocystis carinii</a:t>
            </a:r>
            <a:r>
              <a:rPr lang="nl-NL" sz="2000" b="1" i="1" dirty="0"/>
              <a:t> </a:t>
            </a:r>
            <a:r>
              <a:rPr lang="nl-NL" sz="2000" dirty="0"/>
              <a:t>(longontsteking)</a:t>
            </a:r>
          </a:p>
          <a:p>
            <a:pPr>
              <a:buNone/>
            </a:pPr>
            <a:r>
              <a:rPr lang="nl-NL" sz="2000" dirty="0"/>
              <a:t>Kaposi sarcoma herpes (kanker)</a:t>
            </a:r>
          </a:p>
          <a:p>
            <a:pPr>
              <a:buNone/>
            </a:pPr>
            <a:r>
              <a:rPr lang="nl-NL" sz="2000" dirty="0"/>
              <a:t>zenuwschade en lichamelijke achter-</a:t>
            </a:r>
          </a:p>
          <a:p>
            <a:pPr>
              <a:buNone/>
            </a:pPr>
            <a:r>
              <a:rPr lang="nl-NL" sz="2000" dirty="0"/>
              <a:t>	uitgang.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452" y="3264765"/>
            <a:ext cx="4507037" cy="3426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4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HIV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80581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Behandeling: 	cocktails van virusremmers om resistentie te verminderen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Vaccinatie: 	moeilijk vanwege de antigene variatie. </a:t>
            </a:r>
          </a:p>
          <a:p>
            <a:pPr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92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Adaptieve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Hoe werken die B- en T-lymfocyten?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T-cellen</a:t>
            </a:r>
          </a:p>
          <a:p>
            <a:pPr>
              <a:buFontTx/>
              <a:buChar char="-"/>
            </a:pPr>
            <a:r>
              <a:rPr lang="nl-NL" sz="2000" b="1" dirty="0" err="1"/>
              <a:t>Cel-gemedieerde</a:t>
            </a:r>
            <a:r>
              <a:rPr lang="nl-NL" sz="2000" b="1" dirty="0"/>
              <a:t> immuunrespons</a:t>
            </a:r>
            <a:r>
              <a:rPr lang="nl-NL" sz="2000" dirty="0"/>
              <a:t> </a:t>
            </a:r>
          </a:p>
          <a:p>
            <a:pPr>
              <a:buNone/>
            </a:pPr>
            <a:r>
              <a:rPr lang="nl-NL" sz="2000" b="1" dirty="0"/>
              <a:t>	</a:t>
            </a:r>
            <a:r>
              <a:rPr lang="nl-NL" sz="2000" dirty="0"/>
              <a:t>gespecialiseerde T-cellen vernietigen geïnfecteerde cellen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B-cellen</a:t>
            </a:r>
          </a:p>
          <a:p>
            <a:pPr>
              <a:buFontTx/>
              <a:buChar char="-"/>
            </a:pPr>
            <a:r>
              <a:rPr lang="nl-NL" sz="2000" b="1" dirty="0"/>
              <a:t>Humorale immuunrespons</a:t>
            </a:r>
            <a:r>
              <a:rPr lang="nl-NL" sz="2000" dirty="0"/>
              <a:t> (in bloed en lymfe)</a:t>
            </a:r>
          </a:p>
          <a:p>
            <a:pPr>
              <a:buNone/>
            </a:pPr>
            <a:r>
              <a:rPr lang="nl-NL" sz="2000" dirty="0"/>
              <a:t>	antilichamen neutraliseren en verwijderen toxines en pathogenen</a:t>
            </a:r>
          </a:p>
          <a:p>
            <a:pPr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54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Adaptieve immuunsysteem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381125"/>
            <a:ext cx="872490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528048" y="4509120"/>
            <a:ext cx="576064" cy="1656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6" y="630932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Helper T-cel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2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Helper T-cel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Helper T-cellen doen zelf niet iets, maar </a:t>
            </a:r>
            <a:r>
              <a:rPr lang="nl-NL" sz="2000" b="1" dirty="0"/>
              <a:t>activeren</a:t>
            </a:r>
            <a:r>
              <a:rPr lang="nl-NL" sz="2000" dirty="0"/>
              <a:t> andere cellen.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Antigen moet binden aan de T-cel receptor</a:t>
            </a:r>
          </a:p>
          <a:p>
            <a:pPr>
              <a:buNone/>
            </a:pPr>
            <a:r>
              <a:rPr lang="nl-NL" sz="2000" dirty="0"/>
              <a:t>Antigen moet gepresenteerd worden op het oppervlak van een </a:t>
            </a:r>
            <a:r>
              <a:rPr lang="nl-NL" sz="2000" b="1" dirty="0"/>
              <a:t>antigen-presenterende cel</a:t>
            </a:r>
            <a:r>
              <a:rPr lang="nl-NL" sz="2000" dirty="0"/>
              <a:t>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b="1" dirty="0"/>
              <a:t>Antigen-presenterende cellen</a:t>
            </a:r>
            <a:r>
              <a:rPr lang="nl-NL" sz="2000" dirty="0"/>
              <a:t>: dendritische cel, macrofaag of B-cel</a:t>
            </a:r>
          </a:p>
          <a:p>
            <a:pPr>
              <a:buNone/>
            </a:pPr>
            <a:r>
              <a:rPr lang="nl-NL" sz="2000" dirty="0"/>
              <a:t>MHC klasse II molekuul </a:t>
            </a:r>
            <a:r>
              <a:rPr lang="nl-NL" sz="2000" b="1" dirty="0"/>
              <a:t>én</a:t>
            </a:r>
            <a:r>
              <a:rPr lang="nl-NL" sz="2000" dirty="0"/>
              <a:t> een accessory eiwit</a:t>
            </a:r>
          </a:p>
          <a:p>
            <a:pPr>
              <a:buNone/>
            </a:pPr>
            <a:endParaRPr lang="nl-NL" sz="2000" b="1" dirty="0"/>
          </a:p>
          <a:p>
            <a:pPr>
              <a:buNone/>
            </a:pPr>
            <a:r>
              <a:rPr lang="nl-NL" sz="2000" dirty="0"/>
              <a:t>Geïnfecteerde cellen (niet-</a:t>
            </a:r>
            <a:r>
              <a:rPr lang="nl-NL" sz="2000" dirty="0" err="1"/>
              <a:t>immuuncellen</a:t>
            </a:r>
            <a:r>
              <a:rPr lang="nl-NL" sz="2000" dirty="0"/>
              <a:t>): presenteren antigenen met een MHC klasse I molekuul en een accessory eiwit.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56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0956"/>
            <a:ext cx="8229600" cy="1143000"/>
          </a:xfrm>
        </p:spPr>
        <p:txBody>
          <a:bodyPr/>
          <a:lstStyle/>
          <a:p>
            <a:r>
              <a:rPr lang="nl-NL" dirty="0"/>
              <a:t>Antigeen presentatie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37" y="1412777"/>
            <a:ext cx="3395650" cy="4669019"/>
          </a:xfrm>
          <a:prstGeom prst="rect">
            <a:avLst/>
          </a:prstGeom>
        </p:spPr>
      </p:pic>
      <p:sp>
        <p:nvSpPr>
          <p:cNvPr id="23" name="Curved Left Arrow 22"/>
          <p:cNvSpPr/>
          <p:nvPr/>
        </p:nvSpPr>
        <p:spPr>
          <a:xfrm>
            <a:off x="5591944" y="2636912"/>
            <a:ext cx="648072" cy="216024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2065" y="3573016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Antigeenpresentatie</a:t>
            </a:r>
          </a:p>
        </p:txBody>
      </p:sp>
    </p:spTree>
    <p:extLst>
      <p:ext uri="{BB962C8B-B14F-4D97-AF65-F5344CB8AC3E}">
        <p14:creationId xmlns:p14="http://schemas.microsoft.com/office/powerpoint/2010/main" val="14109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0956"/>
            <a:ext cx="8229600" cy="1143000"/>
          </a:xfrm>
        </p:spPr>
        <p:txBody>
          <a:bodyPr/>
          <a:lstStyle/>
          <a:p>
            <a:r>
              <a:rPr lang="nl-NL" dirty="0"/>
              <a:t>Antigeen presentatie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46139"/>
            <a:ext cx="3450354" cy="4053755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>
          <a:xfrm>
            <a:off x="6780076" y="3068960"/>
            <a:ext cx="504056" cy="158417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3719737" y="3066277"/>
            <a:ext cx="2895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Productie van cytokines</a:t>
            </a:r>
          </a:p>
          <a:p>
            <a:r>
              <a:rPr lang="nl-NL" dirty="0"/>
              <a:t>door APC en T-cel 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Activatie T-cel</a:t>
            </a:r>
          </a:p>
          <a:p>
            <a:pPr marL="285750" indent="-285750">
              <a:buFontTx/>
              <a:buChar char="-"/>
            </a:pPr>
            <a:r>
              <a:rPr lang="nl-NL" dirty="0"/>
              <a:t>Stimulatie van proliferatie</a:t>
            </a:r>
          </a:p>
        </p:txBody>
      </p:sp>
    </p:spTree>
    <p:extLst>
      <p:ext uri="{BB962C8B-B14F-4D97-AF65-F5344CB8AC3E}">
        <p14:creationId xmlns:p14="http://schemas.microsoft.com/office/powerpoint/2010/main" val="15596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MHC-moleculen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Klasse I MHC: </a:t>
            </a:r>
          </a:p>
          <a:p>
            <a:pPr>
              <a:buFontTx/>
              <a:buChar char="-"/>
            </a:pPr>
            <a:r>
              <a:rPr lang="nl-NL" sz="2000" dirty="0"/>
              <a:t>presentatie aan CD8</a:t>
            </a:r>
            <a:r>
              <a:rPr lang="nl-NL" sz="2000" baseline="30000" dirty="0"/>
              <a:t>+</a:t>
            </a:r>
            <a:r>
              <a:rPr lang="nl-NL" sz="2000" dirty="0"/>
              <a:t> cytotoxische T-cellen</a:t>
            </a:r>
          </a:p>
          <a:p>
            <a:pPr>
              <a:buFontTx/>
              <a:buChar char="-"/>
            </a:pPr>
            <a:r>
              <a:rPr lang="nl-NL" sz="2000" dirty="0"/>
              <a:t>aanwezig op meeste lichaamscellen en op antigen-presenterende cellen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Klasse II MHC: </a:t>
            </a:r>
          </a:p>
          <a:p>
            <a:pPr>
              <a:buFontTx/>
              <a:buChar char="-"/>
            </a:pPr>
            <a:r>
              <a:rPr lang="nl-NL" sz="2000" dirty="0"/>
              <a:t>presentatie aan CD4</a:t>
            </a:r>
            <a:r>
              <a:rPr lang="nl-NL" sz="2000" baseline="30000" dirty="0"/>
              <a:t>+</a:t>
            </a:r>
            <a:r>
              <a:rPr lang="nl-NL" sz="2000" dirty="0"/>
              <a:t> T-helper cellen</a:t>
            </a:r>
          </a:p>
          <a:p>
            <a:pPr>
              <a:buFontTx/>
              <a:buChar char="-"/>
            </a:pPr>
            <a:r>
              <a:rPr lang="nl-NL" sz="2000" dirty="0"/>
              <a:t>aanwezig op antigeen-presenterende cellen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Geïnfecteerde </a:t>
            </a:r>
            <a:r>
              <a:rPr lang="nl-NL" sz="2000" u="sng" dirty="0"/>
              <a:t>niet-presenterende</a:t>
            </a:r>
            <a:r>
              <a:rPr lang="nl-NL" sz="2000" dirty="0"/>
              <a:t> cellen hebben ook lichaamsvreemde eiwitten op hun membraan, maar dan zonder MHC. Deze eiwitten kunnen de T-cellen niet activeren.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3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/>
              <a:t>Adaptieve immuunsysteem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381125"/>
            <a:ext cx="872490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528048" y="4509120"/>
            <a:ext cx="576064" cy="1656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6" y="630932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Helper T-cel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3712" y="3140968"/>
            <a:ext cx="1224136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7528" y="270892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Cytokines stimuleren de T-helper cel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63752" y="5201816"/>
            <a:ext cx="144016" cy="531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5640" y="587727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T-helper cellen activeren B-cellen en cytotoxische T- cellen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09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603</Words>
  <Application>Microsoft Macintosh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T-cel versus B-cel </vt:lpstr>
      <vt:lpstr>Adaptieve immuunsysteem</vt:lpstr>
      <vt:lpstr>Adaptieve immuunsysteem</vt:lpstr>
      <vt:lpstr>Helper T-cel</vt:lpstr>
      <vt:lpstr>Antigeen presentatie</vt:lpstr>
      <vt:lpstr>Antigeen presentatie</vt:lpstr>
      <vt:lpstr>MHC-moleculen</vt:lpstr>
      <vt:lpstr>Adaptieve immuunsysteem</vt:lpstr>
      <vt:lpstr>Cytotoxische T-cel</vt:lpstr>
      <vt:lpstr>Adaptieve immuunsysteem</vt:lpstr>
      <vt:lpstr>B-cellen en antilichamen</vt:lpstr>
      <vt:lpstr>Antilichamen</vt:lpstr>
      <vt:lpstr>Antilichamen</vt:lpstr>
      <vt:lpstr>Antilichamen</vt:lpstr>
      <vt:lpstr>Active versus passieve immuniteit</vt:lpstr>
      <vt:lpstr>Toepassingen van antilichamen</vt:lpstr>
      <vt:lpstr>Ziekten en het immuunsysteem</vt:lpstr>
      <vt:lpstr>Allergieën</vt:lpstr>
      <vt:lpstr>Autoimmuunziekten</vt:lpstr>
      <vt:lpstr>Immuunsysteem en stress</vt:lpstr>
      <vt:lpstr>Immuundeficiënties</vt:lpstr>
      <vt:lpstr>Omzeilen van het immuunsysteem</vt:lpstr>
      <vt:lpstr>Omzeilen van het immuunsysteem</vt:lpstr>
      <vt:lpstr>HIV</vt:lpstr>
      <vt:lpstr>HIV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Bosman J, Jasper</dc:creator>
  <cp:lastModifiedBy>Bosman J, Jasper</cp:lastModifiedBy>
  <cp:revision>4</cp:revision>
  <dcterms:created xsi:type="dcterms:W3CDTF">2017-06-06T11:11:30Z</dcterms:created>
  <dcterms:modified xsi:type="dcterms:W3CDTF">2019-06-07T11:59:00Z</dcterms:modified>
</cp:coreProperties>
</file>