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87" r:id="rId5"/>
    <p:sldId id="257" r:id="rId6"/>
    <p:sldId id="297" r:id="rId7"/>
    <p:sldId id="259" r:id="rId8"/>
    <p:sldId id="29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5572" autoAdjust="0"/>
  </p:normalViewPr>
  <p:slideViewPr>
    <p:cSldViewPr snapToGrid="0">
      <p:cViewPr varScale="1">
        <p:scale>
          <a:sx n="108" d="100"/>
          <a:sy n="108" d="100"/>
        </p:scale>
        <p:origin x="160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F62B1-0EC0-4616-A57F-3E3CE079D518}" type="datetimeFigureOut">
              <a:rPr lang="nl-NL" smtClean="0"/>
              <a:t>11-1-2022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E7135-FE6C-46A4-8B7D-2938C68243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8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46A-03F6-45D0-A511-0FAA35D4F271}" type="datetimeFigureOut">
              <a:rPr lang="nl-NL" smtClean="0"/>
              <a:t>11-1-2022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C040-4F21-491B-BB8E-89B71B0C15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42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46A-03F6-45D0-A511-0FAA35D4F271}" type="datetimeFigureOut">
              <a:rPr lang="nl-NL" smtClean="0"/>
              <a:t>11-1-2022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C040-4F21-491B-BB8E-89B71B0C15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449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46A-03F6-45D0-A511-0FAA35D4F271}" type="datetimeFigureOut">
              <a:rPr lang="nl-NL" smtClean="0"/>
              <a:t>11-1-2022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C040-4F21-491B-BB8E-89B71B0C15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388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46A-03F6-45D0-A511-0FAA35D4F271}" type="datetimeFigureOut">
              <a:rPr lang="nl-NL" smtClean="0"/>
              <a:t>11-1-2022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C040-4F21-491B-BB8E-89B71B0C15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614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46A-03F6-45D0-A511-0FAA35D4F271}" type="datetimeFigureOut">
              <a:rPr lang="nl-NL" smtClean="0"/>
              <a:t>11-1-2022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C040-4F21-491B-BB8E-89B71B0C15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09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46A-03F6-45D0-A511-0FAA35D4F271}" type="datetimeFigureOut">
              <a:rPr lang="nl-NL" smtClean="0"/>
              <a:t>11-1-2022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C040-4F21-491B-BB8E-89B71B0C15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82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46A-03F6-45D0-A511-0FAA35D4F271}" type="datetimeFigureOut">
              <a:rPr lang="nl-NL" smtClean="0"/>
              <a:t>11-1-2022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C040-4F21-491B-BB8E-89B71B0C15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42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46A-03F6-45D0-A511-0FAA35D4F271}" type="datetimeFigureOut">
              <a:rPr lang="nl-NL" smtClean="0"/>
              <a:t>11-1-2022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C040-4F21-491B-BB8E-89B71B0C15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228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46A-03F6-45D0-A511-0FAA35D4F271}" type="datetimeFigureOut">
              <a:rPr lang="nl-NL" smtClean="0"/>
              <a:t>11-1-2022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C040-4F21-491B-BB8E-89B71B0C15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139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46A-03F6-45D0-A511-0FAA35D4F271}" type="datetimeFigureOut">
              <a:rPr lang="nl-NL" smtClean="0"/>
              <a:t>11-1-2022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C040-4F21-491B-BB8E-89B71B0C15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21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46A-03F6-45D0-A511-0FAA35D4F271}" type="datetimeFigureOut">
              <a:rPr lang="nl-NL" smtClean="0"/>
              <a:t>11-1-2022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C040-4F21-491B-BB8E-89B71B0C15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599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E846A-03F6-45D0-A511-0FAA35D4F271}" type="datetimeFigureOut">
              <a:rPr lang="nl-NL" smtClean="0"/>
              <a:t>11-1-2022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C040-4F21-491B-BB8E-89B71B0C15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592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573661" y="445630"/>
            <a:ext cx="7716838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nl-NL" sz="32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Hoofdstuk</a:t>
            </a:r>
            <a:r>
              <a:rPr lang="en-US" altLang="nl-NL" sz="32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17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nl-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Transcriptional regulation </a:t>
            </a:r>
            <a:r>
              <a:rPr lang="en-US" altLang="nl-NL" sz="2800" dirty="0">
                <a:latin typeface="Calibri" panose="020F0502020204030204" pitchFamily="34" charset="0"/>
                <a:cs typeface="Calibri" panose="020F0502020204030204" pitchFamily="34" charset="0"/>
              </a:rPr>
              <a:t>of gene expression in Eukaryotes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56" b="28746"/>
          <a:stretch/>
        </p:blipFill>
        <p:spPr>
          <a:xfrm>
            <a:off x="1574571" y="4293337"/>
            <a:ext cx="5977288" cy="2006011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6192676" y="6363635"/>
            <a:ext cx="1632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err="1" smtClean="0"/>
              <a:t>CoG</a:t>
            </a:r>
            <a:r>
              <a:rPr lang="nl-NL" sz="800" dirty="0"/>
              <a:t> </a:t>
            </a:r>
            <a:r>
              <a:rPr lang="nl-NL" sz="800" dirty="0" smtClean="0"/>
              <a:t>– frontcover </a:t>
            </a:r>
            <a:r>
              <a:rPr lang="nl-NL" sz="800" dirty="0" err="1" smtClean="0"/>
              <a:t>chapter</a:t>
            </a:r>
            <a:r>
              <a:rPr lang="nl-NL" sz="800" dirty="0" smtClean="0"/>
              <a:t> 17</a:t>
            </a:r>
            <a:endParaRPr lang="nl-NL" sz="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3661" y="2459335"/>
            <a:ext cx="7716838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nl-NL" sz="32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Hoofdstuk</a:t>
            </a:r>
            <a:r>
              <a:rPr lang="en-US" altLang="nl-NL" sz="32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nl-NL" sz="3200" b="1" dirty="0" smtClean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 </a:t>
            </a:r>
            <a:endParaRPr lang="en-US" altLang="nl-NL" sz="32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nl-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Post-transcriptional regulation </a:t>
            </a:r>
            <a:r>
              <a:rPr lang="en-US" altLang="nl-NL" sz="2800" dirty="0">
                <a:latin typeface="Calibri" panose="020F0502020204030204" pitchFamily="34" charset="0"/>
                <a:cs typeface="Calibri" panose="020F0502020204030204" pitchFamily="34" charset="0"/>
              </a:rPr>
              <a:t>of gene expression in Eukaryotes</a:t>
            </a:r>
          </a:p>
        </p:txBody>
      </p:sp>
      <p:sp>
        <p:nvSpPr>
          <p:cNvPr id="6" name="Tekstvak 5"/>
          <p:cNvSpPr txBox="1"/>
          <p:nvPr/>
        </p:nvSpPr>
        <p:spPr>
          <a:xfrm rot="19644172">
            <a:off x="-357668" y="2545650"/>
            <a:ext cx="9909544" cy="15696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9600" b="1" dirty="0" smtClean="0">
                <a:solidFill>
                  <a:srgbClr val="00B0F0"/>
                </a:solidFill>
              </a:rPr>
              <a:t>Tijdelijk</a:t>
            </a:r>
            <a:endParaRPr lang="nl-NL" sz="9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90347" y="147484"/>
            <a:ext cx="270033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nl-NL" sz="2800" b="1" dirty="0" err="1" smtClean="0">
                <a:solidFill>
                  <a:srgbClr val="FF6600"/>
                </a:solidFill>
                <a:latin typeface="Calibri" panose="020F0502020204030204" pitchFamily="34" charset="0"/>
              </a:rPr>
              <a:t>Voorbeeld</a:t>
            </a:r>
            <a:r>
              <a:rPr lang="en-US" altLang="nl-NL" sz="2800" b="1" dirty="0" smtClean="0">
                <a:solidFill>
                  <a:srgbClr val="FF6600"/>
                </a:solidFill>
                <a:latin typeface="Calibri" panose="020F0502020204030204" pitchFamily="34" charset="0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nl-NL" sz="2400" dirty="0" err="1" smtClean="0">
                <a:latin typeface="Calibri" panose="020F0502020204030204" pitchFamily="34" charset="0"/>
              </a:rPr>
              <a:t>Regulatie</a:t>
            </a:r>
            <a:r>
              <a:rPr lang="en-US" altLang="nl-NL" sz="2400" dirty="0" smtClean="0">
                <a:latin typeface="Calibri" panose="020F0502020204030204" pitchFamily="34" charset="0"/>
              </a:rPr>
              <a:t> </a:t>
            </a:r>
            <a:r>
              <a:rPr lang="en-US" altLang="nl-NL" sz="2400" dirty="0">
                <a:latin typeface="Calibri" panose="020F0502020204030204" pitchFamily="34" charset="0"/>
              </a:rPr>
              <a:t>galactose </a:t>
            </a:r>
            <a:r>
              <a:rPr lang="en-US" altLang="nl-NL" sz="2400" dirty="0" err="1" smtClean="0">
                <a:latin typeface="Calibri" panose="020F0502020204030204" pitchFamily="34" charset="0"/>
              </a:rPr>
              <a:t>genen</a:t>
            </a:r>
            <a:r>
              <a:rPr lang="en-US" altLang="nl-NL" sz="2400" dirty="0" smtClean="0">
                <a:latin typeface="Calibri" panose="020F0502020204030204" pitchFamily="34" charset="0"/>
              </a:rPr>
              <a:t> </a:t>
            </a:r>
            <a:r>
              <a:rPr lang="en-US" altLang="nl-NL" sz="2400" dirty="0">
                <a:latin typeface="Calibri" panose="020F0502020204030204" pitchFamily="34" charset="0"/>
              </a:rPr>
              <a:t>in gist</a:t>
            </a:r>
            <a:endParaRPr lang="nl-NL" altLang="nl-NL" sz="2400" dirty="0">
              <a:latin typeface="Calibri" panose="020F0502020204030204" pitchFamily="34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91038" y="1936477"/>
            <a:ext cx="29703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Gal4</a:t>
            </a:r>
            <a:r>
              <a:rPr lang="nl-NL" dirty="0" smtClean="0">
                <a:latin typeface="Calibri" panose="020F0502020204030204" pitchFamily="34" charset="0"/>
                <a:cs typeface="Calibri" panose="020F0502020204030204" pitchFamily="34" charset="0"/>
              </a:rPr>
              <a:t> is een </a:t>
            </a:r>
            <a:r>
              <a:rPr lang="nl-NL" dirty="0" smtClean="0">
                <a:latin typeface="Calibri" panose="020F0502020204030204" pitchFamily="34" charset="0"/>
                <a:cs typeface="Calibri" panose="020F0502020204030204" pitchFamily="34" charset="0"/>
              </a:rPr>
              <a:t>activator-eiwit:</a:t>
            </a:r>
            <a:endParaRPr lang="nl-N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 smtClean="0">
                <a:latin typeface="Calibri" panose="020F0502020204030204" pitchFamily="34" charset="0"/>
                <a:cs typeface="Calibri" panose="020F0502020204030204" pitchFamily="34" charset="0"/>
              </a:rPr>
              <a:t>-AD: </a:t>
            </a:r>
            <a:r>
              <a:rPr lang="nl-NL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Activation</a:t>
            </a:r>
            <a:r>
              <a:rPr lang="nl-NL" dirty="0" smtClean="0">
                <a:latin typeface="Calibri" panose="020F0502020204030204" pitchFamily="34" charset="0"/>
                <a:cs typeface="Calibri" panose="020F0502020204030204" pitchFamily="34" charset="0"/>
              </a:rPr>
              <a:t> domain</a:t>
            </a:r>
          </a:p>
          <a:p>
            <a:r>
              <a:rPr lang="nl-NL" dirty="0" smtClean="0">
                <a:latin typeface="Calibri" panose="020F0502020204030204" pitchFamily="34" charset="0"/>
                <a:cs typeface="Calibri" panose="020F0502020204030204" pitchFamily="34" charset="0"/>
              </a:rPr>
              <a:t>-DBD: DNA-binding domain</a:t>
            </a:r>
          </a:p>
          <a:p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UAS</a:t>
            </a:r>
            <a:r>
              <a:rPr lang="nl-NL" dirty="0" smtClean="0">
                <a:latin typeface="Calibri" panose="020F0502020204030204" pitchFamily="34" charset="0"/>
                <a:cs typeface="Calibri" panose="020F0502020204030204" pitchFamily="34" charset="0"/>
              </a:rPr>
              <a:t>: upstream </a:t>
            </a:r>
            <a:r>
              <a:rPr lang="nl-NL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activation</a:t>
            </a:r>
            <a:r>
              <a:rPr lang="nl-NL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endParaRPr lang="nl-N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 smtClean="0">
                <a:latin typeface="Calibri" panose="020F0502020204030204" pitchFamily="34" charset="0"/>
                <a:cs typeface="Calibri" panose="020F0502020204030204" pitchFamily="34" charset="0"/>
              </a:rPr>
              <a:t>2 andere </a:t>
            </a:r>
            <a:r>
              <a:rPr lang="nl-NL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regulatoire</a:t>
            </a:r>
            <a:r>
              <a:rPr lang="nl-NL" dirty="0" smtClean="0">
                <a:latin typeface="Calibri" panose="020F0502020204030204" pitchFamily="34" charset="0"/>
                <a:cs typeface="Calibri" panose="020F0502020204030204" pitchFamily="34" charset="0"/>
              </a:rPr>
              <a:t> eiwitten:</a:t>
            </a:r>
          </a:p>
          <a:p>
            <a:pPr marL="285750" indent="-285750">
              <a:buFontTx/>
              <a:buChar char="-"/>
            </a:pPr>
            <a:r>
              <a:rPr lang="nl-N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Gal80</a:t>
            </a:r>
            <a:r>
              <a:rPr lang="nl-NL" dirty="0" smtClean="0">
                <a:latin typeface="Calibri" panose="020F0502020204030204" pitchFamily="34" charset="0"/>
                <a:cs typeface="Calibri" panose="020F0502020204030204" pitchFamily="34" charset="0"/>
              </a:rPr>
              <a:t>-protein</a:t>
            </a:r>
          </a:p>
          <a:p>
            <a:pPr marL="285750" indent="-285750">
              <a:buFontTx/>
              <a:buChar char="-"/>
            </a:pPr>
            <a:r>
              <a:rPr lang="nl-N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Gal3</a:t>
            </a:r>
            <a:r>
              <a:rPr lang="nl-NL" dirty="0" smtClean="0">
                <a:latin typeface="Calibri" panose="020F0502020204030204" pitchFamily="34" charset="0"/>
                <a:cs typeface="Calibri" panose="020F0502020204030204" pitchFamily="34" charset="0"/>
              </a:rPr>
              <a:t>-protein</a:t>
            </a:r>
            <a:endParaRPr lang="nl-N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oep 11"/>
          <p:cNvGrpSpPr/>
          <p:nvPr/>
        </p:nvGrpSpPr>
        <p:grpSpPr>
          <a:xfrm>
            <a:off x="3281516" y="37793"/>
            <a:ext cx="5797044" cy="6583680"/>
            <a:chOff x="3281516" y="37793"/>
            <a:chExt cx="5797044" cy="6583680"/>
          </a:xfrm>
        </p:grpSpPr>
        <p:pic>
          <p:nvPicPr>
            <p:cNvPr id="4" name="Afbeelding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501" y="37793"/>
              <a:ext cx="5675376" cy="6583680"/>
            </a:xfrm>
            <a:prstGeom prst="rect">
              <a:avLst/>
            </a:prstGeom>
          </p:spPr>
        </p:pic>
        <p:sp>
          <p:nvSpPr>
            <p:cNvPr id="5" name="Rechthoek 4"/>
            <p:cNvSpPr/>
            <p:nvPr/>
          </p:nvSpPr>
          <p:spPr>
            <a:xfrm>
              <a:off x="3281516" y="1393723"/>
              <a:ext cx="5788742" cy="2116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/>
            <p:cNvSpPr/>
            <p:nvPr/>
          </p:nvSpPr>
          <p:spPr>
            <a:xfrm>
              <a:off x="3289818" y="3581401"/>
              <a:ext cx="5788742" cy="3040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9" name="Rechte verbindingslijn 8"/>
            <p:cNvCxnSpPr/>
            <p:nvPr/>
          </p:nvCxnSpPr>
          <p:spPr>
            <a:xfrm>
              <a:off x="3738716" y="1799302"/>
              <a:ext cx="118724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0"/>
            <p:cNvCxnSpPr/>
            <p:nvPr/>
          </p:nvCxnSpPr>
          <p:spPr>
            <a:xfrm flipV="1">
              <a:off x="3738715" y="3996813"/>
              <a:ext cx="1666569" cy="49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kstvak 9"/>
          <p:cNvSpPr txBox="1"/>
          <p:nvPr/>
        </p:nvSpPr>
        <p:spPr>
          <a:xfrm>
            <a:off x="7946543" y="6581001"/>
            <a:ext cx="1075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CoG</a:t>
            </a:r>
            <a:r>
              <a:rPr lang="nl-NL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Fig</a:t>
            </a:r>
            <a:r>
              <a:rPr lang="nl-NL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17.11</a:t>
            </a:r>
            <a:endParaRPr lang="nl-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22040" y="200025"/>
            <a:ext cx="232196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nl-NL" sz="2800" b="1" dirty="0" err="1">
                <a:solidFill>
                  <a:srgbClr val="FF6600"/>
                </a:solidFill>
                <a:latin typeface="Calibri" panose="020F0502020204030204" pitchFamily="34" charset="0"/>
              </a:rPr>
              <a:t>Regulatie</a:t>
            </a:r>
            <a:r>
              <a:rPr lang="en-US" altLang="nl-NL" sz="2800" b="1" dirty="0">
                <a:solidFill>
                  <a:srgbClr val="FF6600"/>
                </a:solidFill>
                <a:latin typeface="Calibri" panose="020F0502020204030204" pitchFamily="34" charset="0"/>
              </a:rPr>
              <a:t> galactose </a:t>
            </a:r>
            <a:r>
              <a:rPr lang="en-US" altLang="nl-NL" sz="2800" b="1" dirty="0" err="1" smtClean="0">
                <a:solidFill>
                  <a:srgbClr val="FF6600"/>
                </a:solidFill>
                <a:latin typeface="Calibri" panose="020F0502020204030204" pitchFamily="34" charset="0"/>
              </a:rPr>
              <a:t>genen</a:t>
            </a:r>
            <a:r>
              <a:rPr lang="en-US" altLang="nl-NL" sz="2800" b="1" dirty="0" smtClean="0">
                <a:solidFill>
                  <a:srgbClr val="FF6600"/>
                </a:solidFill>
                <a:latin typeface="Calibri" panose="020F0502020204030204" pitchFamily="34" charset="0"/>
              </a:rPr>
              <a:t> </a:t>
            </a:r>
            <a:r>
              <a:rPr lang="en-US" altLang="nl-NL" sz="2800" b="1" dirty="0">
                <a:solidFill>
                  <a:srgbClr val="FF6600"/>
                </a:solidFill>
                <a:latin typeface="Calibri" panose="020F0502020204030204" pitchFamily="34" charset="0"/>
              </a:rPr>
              <a:t>in gist,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nl-NL" sz="2800" b="1" dirty="0" err="1">
                <a:solidFill>
                  <a:srgbClr val="FF6600"/>
                </a:solidFill>
                <a:latin typeface="Calibri" panose="020F0502020204030204" pitchFamily="34" charset="0"/>
              </a:rPr>
              <a:t>Mutatie-onderzoek</a:t>
            </a:r>
            <a:r>
              <a:rPr lang="en-US" altLang="nl-NL" sz="2800" b="1" dirty="0">
                <a:solidFill>
                  <a:srgbClr val="FF6600"/>
                </a:solidFill>
                <a:latin typeface="Calibri" panose="020F0502020204030204" pitchFamily="34" charset="0"/>
              </a:rPr>
              <a:t> Gal4</a:t>
            </a:r>
            <a:endParaRPr lang="nl-NL" altLang="nl-NL" sz="2800" b="1" dirty="0">
              <a:solidFill>
                <a:srgbClr val="FF660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83"/>
          <a:stretch/>
        </p:blipFill>
        <p:spPr>
          <a:xfrm>
            <a:off x="464651" y="528323"/>
            <a:ext cx="5404355" cy="233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22"/>
          <a:stretch/>
        </p:blipFill>
        <p:spPr>
          <a:xfrm>
            <a:off x="464650" y="3108960"/>
            <a:ext cx="5404355" cy="32342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kstvak 4"/>
          <p:cNvSpPr txBox="1"/>
          <p:nvPr/>
        </p:nvSpPr>
        <p:spPr>
          <a:xfrm>
            <a:off x="464650" y="6343227"/>
            <a:ext cx="1368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CoG</a:t>
            </a:r>
            <a:r>
              <a:rPr lang="nl-NL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Fig</a:t>
            </a:r>
            <a:r>
              <a:rPr lang="nl-NL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17.10</a:t>
            </a:r>
            <a:endParaRPr lang="nl-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78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3" name="Group 7"/>
          <p:cNvGrpSpPr>
            <a:grpSpLocks/>
          </p:cNvGrpSpPr>
          <p:nvPr/>
        </p:nvGrpSpPr>
        <p:grpSpPr bwMode="auto">
          <a:xfrm>
            <a:off x="4687074" y="932013"/>
            <a:ext cx="4549775" cy="5116513"/>
            <a:chOff x="2653" y="346"/>
            <a:chExt cx="2280" cy="2426"/>
          </a:xfrm>
        </p:grpSpPr>
        <p:pic>
          <p:nvPicPr>
            <p:cNvPr id="4096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46"/>
              <a:ext cx="2280" cy="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1419"/>
              <a:ext cx="2153" cy="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64" name="Text Box 8"/>
          <p:cNvSpPr txBox="1">
            <a:spLocks noChangeArrowheads="1"/>
          </p:cNvSpPr>
          <p:nvPr/>
        </p:nvSpPr>
        <p:spPr bwMode="auto">
          <a:xfrm>
            <a:off x="351872" y="6360508"/>
            <a:ext cx="45589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nl-NL" sz="1200" i="1" dirty="0">
                <a:latin typeface="Calibri" panose="020F0502020204030204" pitchFamily="34" charset="0"/>
              </a:rPr>
              <a:t>Nature Biotechnology 2000 </a:t>
            </a:r>
            <a:r>
              <a:rPr lang="en-US" altLang="nl-NL" sz="1200" i="1" dirty="0" err="1">
                <a:latin typeface="Calibri" panose="020F0502020204030204" pitchFamily="34" charset="0"/>
              </a:rPr>
              <a:t>dec</a:t>
            </a:r>
            <a:r>
              <a:rPr lang="en-US" altLang="nl-NL" sz="1200" i="1" dirty="0">
                <a:latin typeface="Calibri" panose="020F0502020204030204" pitchFamily="34" charset="0"/>
              </a:rPr>
              <a:t> Vol. 8 </a:t>
            </a:r>
            <a:r>
              <a:rPr lang="en-US" altLang="nl-NL" sz="1200" i="1" dirty="0" err="1">
                <a:latin typeface="Calibri" panose="020F0502020204030204" pitchFamily="34" charset="0"/>
              </a:rPr>
              <a:t>Ostergaard</a:t>
            </a:r>
            <a:r>
              <a:rPr lang="en-US" altLang="nl-NL" sz="1200" i="1" dirty="0">
                <a:latin typeface="Calibri" panose="020F0502020204030204" pitchFamily="34" charset="0"/>
              </a:rPr>
              <a:t> et al.</a:t>
            </a:r>
            <a:endParaRPr lang="nl-NL" altLang="nl-NL" sz="1200" i="1" dirty="0">
              <a:latin typeface="Calibri" panose="020F0502020204030204" pitchFamily="34" charset="0"/>
            </a:endParaRPr>
          </a:p>
        </p:txBody>
      </p:sp>
      <p:sp>
        <p:nvSpPr>
          <p:cNvPr id="40965" name="Line 9"/>
          <p:cNvSpPr>
            <a:spLocks noChangeShapeType="1"/>
          </p:cNvSpPr>
          <p:nvPr/>
        </p:nvSpPr>
        <p:spPr bwMode="auto">
          <a:xfrm>
            <a:off x="4632358" y="677082"/>
            <a:ext cx="1587" cy="527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68669" y="102593"/>
            <a:ext cx="395214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nl-NL" sz="2800" b="1" dirty="0" err="1">
                <a:solidFill>
                  <a:srgbClr val="FF6600"/>
                </a:solidFill>
                <a:latin typeface="Calibri" panose="020F0502020204030204" pitchFamily="34" charset="0"/>
              </a:rPr>
              <a:t>Regulatie</a:t>
            </a:r>
            <a:r>
              <a:rPr lang="en-US" altLang="nl-NL" sz="2800" b="1" dirty="0">
                <a:solidFill>
                  <a:srgbClr val="FF6600"/>
                </a:solidFill>
                <a:latin typeface="Calibri" panose="020F0502020204030204" pitchFamily="34" charset="0"/>
              </a:rPr>
              <a:t> galactose </a:t>
            </a:r>
            <a:r>
              <a:rPr lang="en-US" altLang="nl-NL" sz="2800" b="1" dirty="0" err="1" smtClean="0">
                <a:solidFill>
                  <a:srgbClr val="FF6600"/>
                </a:solidFill>
                <a:latin typeface="Calibri" panose="020F0502020204030204" pitchFamily="34" charset="0"/>
              </a:rPr>
              <a:t>genen</a:t>
            </a:r>
            <a:r>
              <a:rPr lang="en-US" altLang="nl-NL" sz="2800" b="1" dirty="0" smtClean="0">
                <a:solidFill>
                  <a:srgbClr val="FF6600"/>
                </a:solidFill>
                <a:latin typeface="Calibri" panose="020F0502020204030204" pitchFamily="34" charset="0"/>
              </a:rPr>
              <a:t> </a:t>
            </a:r>
            <a:r>
              <a:rPr lang="en-US" altLang="nl-NL" sz="2800" b="1" dirty="0">
                <a:solidFill>
                  <a:srgbClr val="FF6600"/>
                </a:solidFill>
                <a:latin typeface="Calibri" panose="020F0502020204030204" pitchFamily="34" charset="0"/>
              </a:rPr>
              <a:t>in gist</a:t>
            </a:r>
            <a:endParaRPr lang="nl-NL" altLang="nl-NL" sz="2800" b="1" dirty="0">
              <a:solidFill>
                <a:srgbClr val="FF660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4"/>
          <a:srcRect l="13418" r="3244"/>
          <a:stretch/>
        </p:blipFill>
        <p:spPr>
          <a:xfrm>
            <a:off x="244475" y="1203610"/>
            <a:ext cx="4317259" cy="453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80297" y="383223"/>
            <a:ext cx="748834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nl-NL" sz="22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Opdracht</a:t>
            </a:r>
            <a:r>
              <a:rPr lang="en-US" altLang="nl-NL" sz="22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nl-NL" sz="22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regulatie</a:t>
            </a:r>
            <a:r>
              <a:rPr lang="en-US" altLang="nl-NL" sz="22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galactose </a:t>
            </a:r>
            <a:r>
              <a:rPr lang="en-US" altLang="nl-NL" sz="2200" b="1" dirty="0" err="1" smtClean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genen</a:t>
            </a:r>
            <a:r>
              <a:rPr lang="en-US" altLang="nl-NL" sz="2200" b="1" dirty="0" smtClean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nl-NL" sz="2200" b="1" dirty="0" smtClean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endParaRPr lang="en-US" altLang="nl-NL" sz="22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Wat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zal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de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verwachte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groei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op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galactose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zijn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bij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de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volgende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genotypes van </a:t>
            </a:r>
            <a:r>
              <a:rPr lang="en-US" altLang="nl-NL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S. </a:t>
            </a:r>
            <a:r>
              <a:rPr lang="en-US" altLang="nl-NL" sz="2000" i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cerevisiae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groeiend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op medium met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galactose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of met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galactose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+ glucose. Worden de gal-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genen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afgeschreven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in de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volgende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gevallen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? </a:t>
            </a:r>
            <a:r>
              <a:rPr lang="en-US" altLang="nl-NL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altLang="nl-NL" sz="20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geef</a:t>
            </a:r>
            <a:r>
              <a:rPr lang="en-US" altLang="nl-NL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nl-NL" sz="20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aan</a:t>
            </a:r>
            <a:r>
              <a:rPr lang="en-US" altLang="nl-NL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met -, 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+, ++).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Waarom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denk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je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dat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?</a:t>
            </a:r>
          </a:p>
        </p:txBody>
      </p:sp>
      <p:graphicFrame>
        <p:nvGraphicFramePr>
          <p:cNvPr id="153603" name="Group 3"/>
          <p:cNvGraphicFramePr>
            <a:graphicFrameLocks noGrp="1"/>
          </p:cNvGraphicFramePr>
          <p:nvPr>
            <p:extLst/>
          </p:nvPr>
        </p:nvGraphicFramePr>
        <p:xfrm>
          <a:off x="878100" y="2458719"/>
          <a:ext cx="6943725" cy="3062927"/>
        </p:xfrm>
        <a:graphic>
          <a:graphicData uri="http://schemas.openxmlformats.org/drawingml/2006/table">
            <a:tbl>
              <a:tblPr/>
              <a:tblGrid>
                <a:gridCol w="1802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2072">
                  <a:extLst>
                    <a:ext uri="{9D8B030D-6E8A-4147-A177-3AD203B41FA5}">
                      <a16:colId xmlns:a16="http://schemas.microsoft.com/office/drawing/2014/main" val="2229599524"/>
                    </a:ext>
                  </a:extLst>
                </a:gridCol>
              </a:tblGrid>
              <a:tr h="44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gal +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Redenering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Wildtype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Δ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gal4</a:t>
                      </a:r>
                      <a:endParaRPr kumimoji="0" lang="el-G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Δ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mig1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pgal4↑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Δ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gal80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Δ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mig1 / </a:t>
                      </a:r>
                      <a:r>
                        <a:rPr kumimoji="0" lang="el-G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Δ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gal80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Rechthoek 1"/>
          <p:cNvSpPr/>
          <p:nvPr/>
        </p:nvSpPr>
        <p:spPr>
          <a:xfrm>
            <a:off x="878100" y="5946893"/>
            <a:ext cx="7507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nl-NL" dirty="0" smtClean="0">
                <a:latin typeface="Calibri" panose="020F0502020204030204" pitchFamily="34" charset="0"/>
                <a:cs typeface="Calibri" panose="020F0502020204030204" pitchFamily="34" charset="0"/>
              </a:rPr>
              <a:t> betekent een deletie in het gen, waardoor het niet meer functioneert</a:t>
            </a:r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↑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betekent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overexpressie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van het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betreffende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eiwit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3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8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68277"/>
              </p:ext>
            </p:extLst>
          </p:nvPr>
        </p:nvGraphicFramePr>
        <p:xfrm>
          <a:off x="573455" y="3232995"/>
          <a:ext cx="6943725" cy="320675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galactose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galactose + glucose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Wildtype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Δ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gal4</a:t>
                      </a:r>
                      <a:endParaRPr kumimoji="0" lang="el-G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Δ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mig1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pgal4↑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Δ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gal80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Δ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mig1 / </a:t>
                      </a:r>
                      <a:r>
                        <a:rPr kumimoji="0" lang="el-G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Δ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gal80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94180" y="259004"/>
            <a:ext cx="4858304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nl-NL" sz="22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Opdracht</a:t>
            </a:r>
            <a:r>
              <a:rPr lang="en-US" altLang="nl-NL" sz="22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nl-NL" sz="22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regulatie</a:t>
            </a:r>
            <a:r>
              <a:rPr lang="en-US" altLang="nl-NL" sz="22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galactose </a:t>
            </a:r>
            <a:r>
              <a:rPr lang="en-US" altLang="nl-NL" sz="2200" b="1" dirty="0" err="1" smtClean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genen</a:t>
            </a:r>
            <a:r>
              <a:rPr lang="en-US" altLang="nl-NL" sz="2200" b="1" dirty="0" smtClean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nl-NL" sz="2200" b="1" dirty="0" smtClean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endParaRPr lang="en-US" altLang="nl-NL" sz="22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Wat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zal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de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verwachte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groei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op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galactose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zijn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bij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de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volgende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genotypes van </a:t>
            </a:r>
            <a:r>
              <a:rPr lang="en-US" altLang="nl-NL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S. </a:t>
            </a:r>
            <a:r>
              <a:rPr lang="en-US" altLang="nl-NL" sz="2000" i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cerevisiae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groeiend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op medium met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galactose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of met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galactose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+ glucose. Worden de gal-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genen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afgeschreven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in de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volgende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gevallen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? </a:t>
            </a:r>
            <a:r>
              <a:rPr lang="en-US" altLang="nl-NL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altLang="nl-NL" sz="20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geef</a:t>
            </a:r>
            <a:r>
              <a:rPr lang="en-US" altLang="nl-NL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nl-NL" sz="20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aan</a:t>
            </a:r>
            <a:r>
              <a:rPr lang="en-US" altLang="nl-NL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met -, 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+, ++).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Waarom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denk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je </a:t>
            </a:r>
            <a:r>
              <a:rPr lang="en-US" altLang="nl-NL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dat</a:t>
            </a:r>
            <a:r>
              <a:rPr lang="en-US" altLang="nl-NL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?</a:t>
            </a:r>
          </a:p>
        </p:txBody>
      </p:sp>
      <p:grpSp>
        <p:nvGrpSpPr>
          <p:cNvPr id="2" name="Groep 1"/>
          <p:cNvGrpSpPr/>
          <p:nvPr/>
        </p:nvGrpSpPr>
        <p:grpSpPr>
          <a:xfrm>
            <a:off x="5770616" y="130458"/>
            <a:ext cx="3055789" cy="2802868"/>
            <a:chOff x="5643025" y="840555"/>
            <a:chExt cx="3055789" cy="2802868"/>
          </a:xfrm>
        </p:grpSpPr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3025" y="840555"/>
              <a:ext cx="3055789" cy="1584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12"/>
            <a:stretch/>
          </p:blipFill>
          <p:spPr bwMode="auto">
            <a:xfrm>
              <a:off x="5643025" y="2465500"/>
              <a:ext cx="2885576" cy="1177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47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4DF52CD1518440A9410417543192CF" ma:contentTypeVersion="14" ma:contentTypeDescription="Een nieuw document maken." ma:contentTypeScope="" ma:versionID="6bea1c7b9161d6dde0b3c7fb1e5c3171">
  <xsd:schema xmlns:xsd="http://www.w3.org/2001/XMLSchema" xmlns:xs="http://www.w3.org/2001/XMLSchema" xmlns:p="http://schemas.microsoft.com/office/2006/metadata/properties" xmlns:ns3="d665bda0-32f6-4388-bc96-c7f43a2006b3" xmlns:ns4="41d31240-3f9b-4160-aa9d-7e114304e6cc" targetNamespace="http://schemas.microsoft.com/office/2006/metadata/properties" ma:root="true" ma:fieldsID="88bb3e02a4d78147ff6b1b4e62499f13" ns3:_="" ns4:_="">
    <xsd:import namespace="d665bda0-32f6-4388-bc96-c7f43a2006b3"/>
    <xsd:import namespace="41d31240-3f9b-4160-aa9d-7e114304e6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bda0-32f6-4388-bc96-c7f43a200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31240-3f9b-4160-aa9d-7e114304e6c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09641E-799F-4FA4-BFC6-896B370E1F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65bda0-32f6-4388-bc96-c7f43a2006b3"/>
    <ds:schemaRef ds:uri="41d31240-3f9b-4160-aa9d-7e114304e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71FC82-378E-4805-A99E-F0349A4283A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1d31240-3f9b-4160-aa9d-7e114304e6cc"/>
    <ds:schemaRef ds:uri="http://purl.org/dc/elements/1.1/"/>
    <ds:schemaRef ds:uri="http://schemas.microsoft.com/office/2006/metadata/properties"/>
    <ds:schemaRef ds:uri="d665bda0-32f6-4388-bc96-c7f43a2006b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995DC92-778C-4303-9180-95932DD69B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1520</TotalTime>
  <Words>251</Words>
  <Application>Microsoft Office PowerPoint</Application>
  <PresentationFormat>Diavoorstelling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Hanzehogeschool Groningen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Pool WA, Wietske</dc:creator>
  <cp:lastModifiedBy>Pool WA, Wietske</cp:lastModifiedBy>
  <cp:revision>62</cp:revision>
  <dcterms:created xsi:type="dcterms:W3CDTF">2021-01-06T13:21:06Z</dcterms:created>
  <dcterms:modified xsi:type="dcterms:W3CDTF">2022-01-11T12:18:10Z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0x010100FD4DF52CD1518440A9410417543192CF</vt:lpwstr>
  </property>
</Properties>
</file>