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3E8-242B-45D7-90AA-FA379AF5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919A9-2311-4235-BF21-501D53B5A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60C2-F72D-476C-B7BC-4A245B4F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10C1-1F1E-4DF3-86DE-7B1E01DC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26F7-A446-429E-AAD3-385F1B7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FCB9-324E-445B-8962-16F92F2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880A8-E744-46AA-9A53-FAED4001F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4E77-EB14-4404-ACA9-933F4E71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D855-F3CA-4EEE-9CD2-FB941066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0879-B90E-4B94-9481-9DCFE77F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5784C-304E-41E2-BEA4-910AB59A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74677-B952-43E1-BCFE-BD6A249D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8FE9-8F8F-4F2D-9F09-CE709B8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56FE-A3A9-48C5-98DD-AD4C4809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3152-CE2E-4B7F-B781-7059618C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3A96-39D9-4835-9024-34ABE84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7D01-0455-4C76-84F6-AD26F909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49D0-CBBA-4F5C-9665-5624FE8E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C139-518C-48D7-9B26-C81C14F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D390-8AC4-4C52-9FC1-116FD13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D54-8DAC-4167-A93E-19176CED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F4C4-6E9F-4AC3-8642-0F487034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2C84-8921-42E0-9EC3-A3ED4EB5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E44D-6F32-4A3B-BCEF-3CB909EE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47B3-EB49-4576-B2C9-8D3868EE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2A2F-D46C-4952-A90A-839479F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8C4E-273A-4B85-80D9-8F80F8A8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70EEC-9639-430E-A2FE-6417EBA4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6C470-B70D-4538-96FB-79089FF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A378-80B6-4331-AB0D-BEB50D4E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B214-7734-477D-86A8-961D4213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C30D-1B64-49D9-AD56-FED2B5E6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F086-0BD2-4FB0-97B5-3057EE03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AA80-A500-4BE2-9EC1-F62F980F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AFC4-99EE-4F32-BEE0-E017606E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00164-69DB-4324-B424-6AA06A21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1CB5E-F7FA-49D9-A525-16FFB3B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225EC-8812-45D6-87A6-090F7771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413F9-BFEC-488E-9CDE-B72C8A4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DB44-89F0-4782-A55D-0DB58834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EED09-FC6D-4288-8427-1027BF1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5DE30-C870-42C1-B77D-C7D664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7F9A0-4A5C-464E-BAC4-9606A6E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D054B-5604-4CE4-B9AB-D27B680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AC145-0572-4E77-9445-8F7891B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5010E-618A-4C34-986D-D4FCF910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8C76-AEC5-4BAE-BD6C-9D3EB569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C104-D8BA-4FDD-A07A-00FF4003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C7810-FD52-4605-8A33-CCF6ED92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E99A-02A7-4168-9CE5-97B55896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82BE-CE7D-41C7-B801-CB5049F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8A44-3128-48AC-9D67-4983800A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8B78-91A5-4E58-AB66-37AA25AB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6EDE2-B712-4205-92F4-9C2F6EC0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A7D0-F69F-44C8-A2F0-700E935D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561B-6D13-4E38-B422-728D8415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9631-E0C0-47D9-BB34-78D45295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1158-C4D4-4F9A-B41B-4C0D258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C497F-DA3E-442E-8305-D7C0D1E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5287-C46A-4E16-A0EF-6F08315A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1758-A260-447D-A103-BF43B4B2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A1CE-78D6-412F-9BAA-EA0C20B30A5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A561-AB50-43D5-BE18-7662C6986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886D-8ABA-4355-AC6C-FA82F87C1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9BF-0725-4641-B4C7-4AB2D61E6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BB07E-E3D4-4C18-BC49-64BF3FA17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4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F0BF361-3198-44A9-827C-9CC43B4B5F13}"/>
              </a:ext>
            </a:extLst>
          </p:cNvPr>
          <p:cNvSpPr/>
          <p:nvPr/>
        </p:nvSpPr>
        <p:spPr>
          <a:xfrm>
            <a:off x="2332234" y="2301411"/>
            <a:ext cx="6127679" cy="3421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7B086F-19D3-47D3-AD80-B05818F8183C}"/>
              </a:ext>
            </a:extLst>
          </p:cNvPr>
          <p:cNvSpPr/>
          <p:nvPr/>
        </p:nvSpPr>
        <p:spPr>
          <a:xfrm>
            <a:off x="3195263" y="3051425"/>
            <a:ext cx="4161034" cy="2085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4441-5FBA-4156-804A-E08E9964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7679" cy="1325563"/>
          </a:xfrm>
        </p:spPr>
        <p:txBody>
          <a:bodyPr/>
          <a:lstStyle/>
          <a:p>
            <a:r>
              <a:rPr lang="en-US" dirty="0"/>
              <a:t>JDK1.8 </a:t>
            </a:r>
            <a:r>
              <a:rPr lang="en-US" dirty="0">
                <a:sym typeface="Wingdings" panose="05000000000000000000" pitchFamily="2" charset="2"/>
              </a:rPr>
              <a:t> JAVA 8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52906F-D2E1-40E2-B175-0C42EC3B113B}"/>
              </a:ext>
            </a:extLst>
          </p:cNvPr>
          <p:cNvSpPr/>
          <p:nvPr/>
        </p:nvSpPr>
        <p:spPr>
          <a:xfrm>
            <a:off x="4222679" y="3595955"/>
            <a:ext cx="1715784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4490E-C8DA-44E1-9F31-6336C6FC48DD}"/>
              </a:ext>
            </a:extLst>
          </p:cNvPr>
          <p:cNvSpPr txBox="1"/>
          <p:nvPr/>
        </p:nvSpPr>
        <p:spPr>
          <a:xfrm>
            <a:off x="4780131" y="3226623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JRE </a:t>
            </a:r>
            <a:r>
              <a:rPr lang="en-US" dirty="0">
                <a:sym typeface="Wingdings" panose="05000000000000000000" pitchFamily="2" charset="2"/>
              </a:rPr>
              <a:t> libraries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5E428-3117-4CDA-81C1-8961A72E75F2}"/>
              </a:ext>
            </a:extLst>
          </p:cNvPr>
          <p:cNvSpPr txBox="1"/>
          <p:nvPr/>
        </p:nvSpPr>
        <p:spPr>
          <a:xfrm>
            <a:off x="3747092" y="2574483"/>
            <a:ext cx="30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javac</a:t>
            </a:r>
            <a:r>
              <a:rPr lang="en-US" dirty="0">
                <a:sym typeface="Wingdings" panose="05000000000000000000" pitchFamily="2" charset="2"/>
              </a:rPr>
              <a:t>, debugger,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9B1C-1886-4206-98ED-4806E599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0EDE-993B-4155-A4D8-C7CF7A42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7602" cy="2284038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>
                <a:sym typeface="Wingdings" panose="05000000000000000000" pitchFamily="2" charset="2"/>
              </a:rPr>
              <a:t> anywhere</a:t>
            </a:r>
            <a:endParaRPr lang="en-US" dirty="0"/>
          </a:p>
          <a:p>
            <a:r>
              <a:rPr lang="en-US" dirty="0"/>
              <a:t>Protected </a:t>
            </a:r>
            <a:r>
              <a:rPr lang="en-US" dirty="0">
                <a:sym typeface="Wingdings" panose="05000000000000000000" pitchFamily="2" charset="2"/>
              </a:rPr>
              <a:t> Parent and Child, package level</a:t>
            </a:r>
            <a:endParaRPr lang="en-US" dirty="0"/>
          </a:p>
          <a:p>
            <a:r>
              <a:rPr lang="en-US" dirty="0"/>
              <a:t>Private </a:t>
            </a:r>
            <a:r>
              <a:rPr lang="en-US" dirty="0">
                <a:sym typeface="Wingdings" panose="05000000000000000000" pitchFamily="2" charset="2"/>
              </a:rPr>
              <a:t> with in Class alone you can access</a:t>
            </a:r>
            <a:endParaRPr lang="en-US" dirty="0"/>
          </a:p>
          <a:p>
            <a:r>
              <a:rPr lang="en-US" dirty="0"/>
              <a:t>Default </a:t>
            </a:r>
            <a:r>
              <a:rPr lang="en-US" dirty="0">
                <a:sym typeface="Wingdings" panose="05000000000000000000" pitchFamily="2" charset="2"/>
              </a:rPr>
              <a:t> Package level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B25E9-90B7-42EB-97BA-4FEB13AA985B}"/>
              </a:ext>
            </a:extLst>
          </p:cNvPr>
          <p:cNvSpPr txBox="1"/>
          <p:nvPr/>
        </p:nvSpPr>
        <p:spPr>
          <a:xfrm rot="19721023">
            <a:off x="1940003" y="2497747"/>
            <a:ext cx="433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72466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A783-8AE4-44DE-92A9-3E39DEDF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0CB9-0591-4EDD-A03E-863603AB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JAVA_HOME=C:\Program Files\Java\jdk1.8.0_45;</a:t>
            </a:r>
          </a:p>
          <a:p>
            <a:r>
              <a:rPr lang="en-US" dirty="0"/>
              <a:t>set PATH=.;C:\Program Files\Java\jdk1.8.0_45\bin;</a:t>
            </a:r>
          </a:p>
          <a:p>
            <a:r>
              <a:rPr lang="en-US" dirty="0"/>
              <a:t>set CLASSPATH=.;C:\Program Files\Java\jdk1.8.0_45\lib;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9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5E1C-E41F-4618-8091-9E8F5B64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701-4E0C-4ED7-A095-DB1B88C3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Eclipse</a:t>
            </a:r>
          </a:p>
          <a:p>
            <a:r>
              <a:rPr lang="en-US" dirty="0" err="1">
                <a:highlight>
                  <a:srgbClr val="FFFF00"/>
                </a:highlight>
              </a:rPr>
              <a:t>SpringToolSuite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NetBeans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8F73-CD3C-484A-ABBD-108B4291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35A7-06A5-420D-B8F6-EE494B4F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8056" cy="4351338"/>
          </a:xfrm>
        </p:spPr>
        <p:txBody>
          <a:bodyPr/>
          <a:lstStyle/>
          <a:p>
            <a:r>
              <a:rPr lang="en-US" dirty="0"/>
              <a:t>If-else</a:t>
            </a:r>
          </a:p>
          <a:p>
            <a:pPr lvl="1"/>
            <a:r>
              <a:rPr lang="en-US" dirty="0"/>
              <a:t>Simple if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If-else - if</a:t>
            </a:r>
          </a:p>
          <a:p>
            <a:pPr lvl="1"/>
            <a:r>
              <a:rPr lang="en-US" dirty="0"/>
              <a:t>Nested If-else</a:t>
            </a:r>
          </a:p>
          <a:p>
            <a:r>
              <a:rPr lang="en-US" dirty="0"/>
              <a:t>Iterations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do-while loop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Enhanced for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C5E5E2-F091-4DFF-B0D4-5407897A648A}"/>
              </a:ext>
            </a:extLst>
          </p:cNvPr>
          <p:cNvSpPr txBox="1">
            <a:spLocks/>
          </p:cNvSpPr>
          <p:nvPr/>
        </p:nvSpPr>
        <p:spPr>
          <a:xfrm>
            <a:off x="6435902" y="2506662"/>
            <a:ext cx="4268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Switch – case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0559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9B3-2D6C-410D-AC6B-B2E9D191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FE2A-4B11-4A43-8332-0814606E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655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+,-,*,/,%</a:t>
            </a:r>
          </a:p>
          <a:p>
            <a:r>
              <a:rPr lang="en-US" dirty="0"/>
              <a:t>Inc/</a:t>
            </a:r>
            <a:r>
              <a:rPr lang="en-US" dirty="0" err="1"/>
              <a:t>dec</a:t>
            </a:r>
            <a:endParaRPr lang="en-US" dirty="0"/>
          </a:p>
          <a:p>
            <a:pPr lvl="1"/>
            <a:r>
              <a:rPr lang="en-US" dirty="0"/>
              <a:t>++,-- (++a/a++)</a:t>
            </a:r>
          </a:p>
          <a:p>
            <a:pPr lvl="1"/>
            <a:r>
              <a:rPr lang="en-US" dirty="0"/>
              <a:t>Int a=3;</a:t>
            </a:r>
          </a:p>
          <a:p>
            <a:pPr lvl="1"/>
            <a:r>
              <a:rPr lang="en-US" dirty="0"/>
              <a:t>++a</a:t>
            </a:r>
          </a:p>
          <a:p>
            <a:pPr lvl="1"/>
            <a:r>
              <a:rPr lang="en-US" dirty="0"/>
              <a:t>a++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&amp;,||,!</a:t>
            </a:r>
          </a:p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&gt;,&lt;,&gt;=,&lt;=</a:t>
            </a:r>
          </a:p>
          <a:p>
            <a:r>
              <a:rPr lang="en-US" dirty="0"/>
              <a:t>Equity</a:t>
            </a:r>
          </a:p>
          <a:p>
            <a:pPr lvl="1"/>
            <a:r>
              <a:rPr lang="en-US" dirty="0"/>
              <a:t>==</a:t>
            </a:r>
          </a:p>
          <a:p>
            <a:pPr lvl="1"/>
            <a:r>
              <a:rPr lang="en-US" dirty="0"/>
              <a:t>!=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B6DC61-7B08-476D-9E08-0F6A6AC06370}"/>
              </a:ext>
            </a:extLst>
          </p:cNvPr>
          <p:cNvSpPr txBox="1">
            <a:spLocks/>
          </p:cNvSpPr>
          <p:nvPr/>
        </p:nvSpPr>
        <p:spPr>
          <a:xfrm>
            <a:off x="6281791" y="1597881"/>
            <a:ext cx="45865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Bitwise</a:t>
            </a:r>
          </a:p>
          <a:p>
            <a:pPr lvl="1"/>
            <a:r>
              <a:rPr lang="en-US" dirty="0"/>
              <a:t>&amp;,|,^,!,&lt;&lt;,&gt;&gt;&gt;</a:t>
            </a:r>
          </a:p>
          <a:p>
            <a:r>
              <a:rPr lang="en-US" dirty="0"/>
              <a:t>Ternary</a:t>
            </a:r>
          </a:p>
          <a:p>
            <a:pPr lvl="1"/>
            <a:r>
              <a:rPr lang="en-US" dirty="0"/>
              <a:t>() ? </a:t>
            </a:r>
            <a:r>
              <a:rPr lang="en-US" dirty="0" err="1"/>
              <a:t>True:false</a:t>
            </a:r>
            <a:r>
              <a:rPr lang="en-US" dirty="0"/>
              <a:t>;</a:t>
            </a:r>
          </a:p>
          <a:p>
            <a:r>
              <a:rPr lang="en-US" dirty="0"/>
              <a:t>Arithmetic Assignment</a:t>
            </a:r>
          </a:p>
          <a:p>
            <a:pPr lvl="1"/>
            <a:r>
              <a:rPr lang="en-US" dirty="0"/>
              <a:t>+=,-=,*=,/=,%=</a:t>
            </a:r>
          </a:p>
          <a:p>
            <a:pPr lvl="2"/>
            <a:r>
              <a:rPr lang="en-US" dirty="0"/>
              <a:t>int a=4;</a:t>
            </a:r>
          </a:p>
          <a:p>
            <a:pPr lvl="2"/>
            <a:r>
              <a:rPr lang="en-US" b="1" dirty="0"/>
              <a:t>a+=3 </a:t>
            </a:r>
            <a:r>
              <a:rPr lang="en-US" dirty="0">
                <a:sym typeface="Wingdings" panose="05000000000000000000" pitchFamily="2" charset="2"/>
              </a:rPr>
              <a:t> a=a+3</a:t>
            </a:r>
          </a:p>
          <a:p>
            <a:r>
              <a:rPr lang="en-US" dirty="0">
                <a:sym typeface="Wingdings" panose="05000000000000000000" pitchFamily="2" charset="2"/>
              </a:rPr>
              <a:t>Instance of</a:t>
            </a:r>
          </a:p>
          <a:p>
            <a:r>
              <a:rPr lang="en-US" dirty="0">
                <a:sym typeface="Wingdings" panose="05000000000000000000" pitchFamily="2" charset="2"/>
              </a:rPr>
              <a:t>.  member</a:t>
            </a:r>
          </a:p>
          <a:p>
            <a:r>
              <a:rPr lang="en-US" dirty="0">
                <a:sym typeface="Wingdings" panose="05000000000000000000" pitchFamily="2" charset="2"/>
              </a:rPr>
              <a:t>::  method ref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0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0BBF-6E35-4960-8ECD-2AB34E42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9346-11BD-4706-86A2-9A6D29B5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all fields as private</a:t>
            </a:r>
          </a:p>
          <a:p>
            <a:r>
              <a:rPr lang="en-US" dirty="0"/>
              <a:t>Declare all methods as Public</a:t>
            </a:r>
          </a:p>
          <a:p>
            <a:endParaRPr lang="en-US" dirty="0"/>
          </a:p>
          <a:p>
            <a:r>
              <a:rPr lang="en-US" dirty="0"/>
              <a:t>POJO/</a:t>
            </a:r>
            <a:r>
              <a:rPr lang="en-US" dirty="0" err="1"/>
              <a:t>JAVABean</a:t>
            </a:r>
            <a:endParaRPr lang="en-US" dirty="0"/>
          </a:p>
          <a:p>
            <a:pPr lvl="1"/>
            <a:r>
              <a:rPr lang="en-US" dirty="0"/>
              <a:t>Declare all fields as private</a:t>
            </a:r>
          </a:p>
          <a:p>
            <a:pPr lvl="1"/>
            <a:r>
              <a:rPr lang="en-US" dirty="0"/>
              <a:t>Public getters/setters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1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3A1-A909-46DB-B3C3-24CCBD9D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</a:t>
            </a:r>
            <a:r>
              <a:rPr lang="en-US" dirty="0">
                <a:sym typeface="Wingdings" panose="05000000000000000000" pitchFamily="2" charset="2"/>
              </a:rPr>
              <a:t> fully encapsulated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E677-436F-46D1-87EC-7D556A99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must be public</a:t>
            </a:r>
          </a:p>
          <a:p>
            <a:r>
              <a:rPr lang="en-US" dirty="0"/>
              <a:t>All fields must be private</a:t>
            </a:r>
          </a:p>
          <a:p>
            <a:r>
              <a:rPr lang="en-US" dirty="0"/>
              <a:t>Public Getters and setters</a:t>
            </a:r>
          </a:p>
          <a:p>
            <a:endParaRPr lang="en-US" dirty="0"/>
          </a:p>
          <a:p>
            <a:r>
              <a:rPr lang="en-US" dirty="0"/>
              <a:t>JavaBeans</a:t>
            </a:r>
          </a:p>
          <a:p>
            <a:pPr lvl="1"/>
            <a:r>
              <a:rPr lang="en-US" dirty="0"/>
              <a:t>Class must be public</a:t>
            </a:r>
          </a:p>
          <a:p>
            <a:pPr lvl="1"/>
            <a:r>
              <a:rPr lang="en-US" dirty="0"/>
              <a:t>All fields must be private</a:t>
            </a:r>
          </a:p>
          <a:p>
            <a:pPr lvl="1"/>
            <a:r>
              <a:rPr lang="en-US" dirty="0"/>
              <a:t>Public Getters and setters</a:t>
            </a:r>
          </a:p>
          <a:p>
            <a:pPr lvl="1"/>
            <a:r>
              <a:rPr lang="en-US" dirty="0"/>
              <a:t>Implement Serializable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B14D-126B-46A9-87F6-9AD535E1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1319-355D-4722-A1D9-169D744F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java.lang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java.util</a:t>
            </a:r>
            <a:r>
              <a:rPr lang="en-US" dirty="0">
                <a:sym typeface="Wingdings" panose="05000000000000000000" pitchFamily="2" charset="2"/>
              </a:rPr>
              <a:t>.*;</a:t>
            </a:r>
          </a:p>
          <a:p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java.util.Scanner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525-D664-490F-9104-274D3A6A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A0B6-2762-4E0F-92AD-9499024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</a:t>
            </a:r>
            <a:r>
              <a:rPr lang="en-US" dirty="0">
                <a:sym typeface="Wingdings" panose="05000000000000000000" pitchFamily="2" charset="2"/>
              </a:rPr>
              <a:t> Byte Coder Verifier  Executable Engine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Class Loader </a:t>
            </a:r>
            <a:r>
              <a:rPr lang="en-US" dirty="0">
                <a:sym typeface="Wingdings" panose="05000000000000000000" pitchFamily="2" charset="2"/>
              </a:rPr>
              <a:t> (Memory  heap, stack, registry…)  </a:t>
            </a:r>
            <a:r>
              <a:rPr lang="en-US" dirty="0" err="1">
                <a:sym typeface="Wingdings" panose="05000000000000000000" pitchFamily="2" charset="2"/>
              </a:rPr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592A-64AA-4228-839F-1B8B8B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</a:t>
            </a:r>
            <a:r>
              <a:rPr lang="en-US" dirty="0" err="1"/>
              <a:t>Programmings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F618-0524-46F7-93B9-3DD12F70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 functional languages/ procedural</a:t>
            </a:r>
          </a:p>
          <a:p>
            <a:r>
              <a:rPr lang="en-US" dirty="0">
                <a:sym typeface="Wingdings" panose="05000000000000000000" pitchFamily="2" charset="2"/>
              </a:rPr>
              <a:t>Java, small talk 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03F-2E49-40C0-81E4-AE018A2C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032190-3EDE-4679-9B05-FB5A2AFDC97E}"/>
              </a:ext>
            </a:extLst>
          </p:cNvPr>
          <p:cNvGrpSpPr/>
          <p:nvPr/>
        </p:nvGrpSpPr>
        <p:grpSpPr>
          <a:xfrm>
            <a:off x="4017195" y="1690688"/>
            <a:ext cx="3061699" cy="3210085"/>
            <a:chOff x="4017195" y="1690688"/>
            <a:chExt cx="3061699" cy="3210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C06406-AE21-42F9-93B1-DC27845AD6E9}"/>
                </a:ext>
              </a:extLst>
            </p:cNvPr>
            <p:cNvSpPr/>
            <p:nvPr/>
          </p:nvSpPr>
          <p:spPr>
            <a:xfrm>
              <a:off x="4017195" y="3965825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5081C-59CC-4697-B6ED-C04C660C3379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42B14A-8066-4BBD-92AF-4D59B73335E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5548044" y="2625636"/>
              <a:ext cx="1" cy="148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B092A-1121-4092-AA30-67483D9CDED1}"/>
              </a:ext>
            </a:extLst>
          </p:cNvPr>
          <p:cNvGrpSpPr/>
          <p:nvPr/>
        </p:nvGrpSpPr>
        <p:grpSpPr>
          <a:xfrm>
            <a:off x="7816920" y="1617057"/>
            <a:ext cx="3061699" cy="2611909"/>
            <a:chOff x="4017195" y="1690688"/>
            <a:chExt cx="3061699" cy="26119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FF4539-C87A-4F7F-A5AB-4ECC7A4D1CC7}"/>
                </a:ext>
              </a:extLst>
            </p:cNvPr>
            <p:cNvSpPr/>
            <p:nvPr/>
          </p:nvSpPr>
          <p:spPr>
            <a:xfrm>
              <a:off x="4017195" y="3367649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2DE8F-ABB9-48DD-8986-898CC8E8AD86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DA6026-6B4B-4FBC-B589-DD383AF65C3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5548044" y="2625636"/>
              <a:ext cx="1" cy="148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19D05-0F93-4543-8859-0376EEBB65F1}"/>
              </a:ext>
            </a:extLst>
          </p:cNvPr>
          <p:cNvSpPr/>
          <p:nvPr/>
        </p:nvSpPr>
        <p:spPr>
          <a:xfrm>
            <a:off x="7816919" y="4970979"/>
            <a:ext cx="3061699" cy="93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WeeklyEmployee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69B4D-4DCA-45AC-80C9-0D0D6809FB90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9347769" y="4228966"/>
            <a:ext cx="1" cy="7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5592B8-904E-476C-A7BE-603A7748E5A2}"/>
              </a:ext>
            </a:extLst>
          </p:cNvPr>
          <p:cNvSpPr txBox="1"/>
          <p:nvPr/>
        </p:nvSpPr>
        <p:spPr>
          <a:xfrm>
            <a:off x="4254067" y="5167312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Simple/Single Inheritance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730DD-5A72-4ADA-8BB9-EBA3C9CE3EBC}"/>
              </a:ext>
            </a:extLst>
          </p:cNvPr>
          <p:cNvSpPr txBox="1"/>
          <p:nvPr/>
        </p:nvSpPr>
        <p:spPr>
          <a:xfrm>
            <a:off x="2630184" y="2188396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Base/Parent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3D5D0-4F2F-40A2-9F73-2D483FC2017D}"/>
              </a:ext>
            </a:extLst>
          </p:cNvPr>
          <p:cNvSpPr txBox="1"/>
          <p:nvPr/>
        </p:nvSpPr>
        <p:spPr>
          <a:xfrm>
            <a:off x="2587389" y="4306549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Derived/Child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D9CD4-E1AB-4358-A496-D2A36B279D1A}"/>
              </a:ext>
            </a:extLst>
          </p:cNvPr>
          <p:cNvSpPr txBox="1"/>
          <p:nvPr/>
        </p:nvSpPr>
        <p:spPr>
          <a:xfrm>
            <a:off x="8609743" y="6318607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7C97-7005-41C9-8E8E-90780B9E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>
                <a:sym typeface="Wingdings" panose="05000000000000000000" pitchFamily="2" charset="2"/>
              </a:rPr>
              <a:t> Not supported in Java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345096-55D7-4960-B934-0B527D5FC26B}"/>
              </a:ext>
            </a:extLst>
          </p:cNvPr>
          <p:cNvGrpSpPr/>
          <p:nvPr/>
        </p:nvGrpSpPr>
        <p:grpSpPr>
          <a:xfrm>
            <a:off x="2650732" y="1831270"/>
            <a:ext cx="4387066" cy="3195459"/>
            <a:chOff x="2691828" y="1690688"/>
            <a:chExt cx="4387066" cy="3195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D45B4A-A86B-4CA1-BFD9-F36E2DF89719}"/>
                </a:ext>
              </a:extLst>
            </p:cNvPr>
            <p:cNvSpPr/>
            <p:nvPr/>
          </p:nvSpPr>
          <p:spPr>
            <a:xfrm>
              <a:off x="2691828" y="3951199"/>
              <a:ext cx="2208945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EFACF-B2AB-4CB0-99EC-5737ACECA5DD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B2A681-8BCE-4309-A8B7-1BFB2181EB8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017195" y="2625636"/>
              <a:ext cx="1530850" cy="143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81812-C1D5-4B9F-B99B-9E16C68982B9}"/>
              </a:ext>
            </a:extLst>
          </p:cNvPr>
          <p:cNvSpPr/>
          <p:nvPr/>
        </p:nvSpPr>
        <p:spPr>
          <a:xfrm>
            <a:off x="1232899" y="1831270"/>
            <a:ext cx="2371618" cy="93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DF677F-ED3D-4ECE-9E91-75CAA674C0D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2418708" y="2766218"/>
            <a:ext cx="1649858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37AD97-F7EE-4109-A57C-29F0BF7F1B4A}"/>
              </a:ext>
            </a:extLst>
          </p:cNvPr>
          <p:cNvSpPr txBox="1"/>
          <p:nvPr/>
        </p:nvSpPr>
        <p:spPr>
          <a:xfrm>
            <a:off x="7407667" y="43665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92E72-4170-4810-A68D-7A1E5372D883}"/>
              </a:ext>
            </a:extLst>
          </p:cNvPr>
          <p:cNvSpPr txBox="1"/>
          <p:nvPr/>
        </p:nvSpPr>
        <p:spPr>
          <a:xfrm>
            <a:off x="7767263" y="207538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F144F2-2178-4EFE-A92A-7E39C03F9E87}"/>
              </a:ext>
            </a:extLst>
          </p:cNvPr>
          <p:cNvCxnSpPr/>
          <p:nvPr/>
        </p:nvCxnSpPr>
        <p:spPr>
          <a:xfrm flipV="1">
            <a:off x="215757" y="256854"/>
            <a:ext cx="9133726" cy="58973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1D8E25-DAD2-48F1-8315-AA7AF50B17ED}"/>
              </a:ext>
            </a:extLst>
          </p:cNvPr>
          <p:cNvSpPr txBox="1"/>
          <p:nvPr/>
        </p:nvSpPr>
        <p:spPr>
          <a:xfrm>
            <a:off x="6832315" y="523982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Diamond Issue </a:t>
            </a:r>
          </a:p>
        </p:txBody>
      </p:sp>
    </p:spTree>
    <p:extLst>
      <p:ext uri="{BB962C8B-B14F-4D97-AF65-F5344CB8AC3E}">
        <p14:creationId xmlns:p14="http://schemas.microsoft.com/office/powerpoint/2010/main" val="416897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D578-F3B1-486E-96AF-DF70FA41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3404-ADB9-4273-A1F4-848742D3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Child extends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6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BF9-1ACD-4855-881A-6F795ED7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5527-BE10-49C7-A74A-C2AFAC7C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</a:t>
            </a:r>
          </a:p>
          <a:p>
            <a:pPr lvl="1"/>
            <a:r>
              <a:rPr lang="en-US" dirty="0"/>
              <a:t>Method </a:t>
            </a:r>
            <a:r>
              <a:rPr lang="en-US" dirty="0" err="1"/>
              <a:t>OverLoading</a:t>
            </a:r>
            <a:endParaRPr lang="en-US" dirty="0"/>
          </a:p>
          <a:p>
            <a:pPr lvl="2"/>
            <a:r>
              <a:rPr lang="en-US" dirty="0"/>
              <a:t>Static polymorphism</a:t>
            </a:r>
          </a:p>
          <a:p>
            <a:pPr lvl="2"/>
            <a:r>
              <a:rPr lang="en-US" dirty="0" err="1"/>
              <a:t>Samemethod</a:t>
            </a:r>
            <a:r>
              <a:rPr lang="en-US" dirty="0"/>
              <a:t> with diff </a:t>
            </a:r>
            <a:r>
              <a:rPr lang="en-US" dirty="0" err="1"/>
              <a:t>arg</a:t>
            </a:r>
            <a:r>
              <a:rPr lang="en-US" dirty="0"/>
              <a:t>, diff seq </a:t>
            </a:r>
            <a:r>
              <a:rPr lang="en-US" dirty="0" err="1"/>
              <a:t>arg</a:t>
            </a:r>
            <a:r>
              <a:rPr lang="en-US" dirty="0"/>
              <a:t> in the same class</a:t>
            </a:r>
          </a:p>
          <a:p>
            <a:pPr lvl="2"/>
            <a:r>
              <a:rPr lang="en-US" dirty="0"/>
              <a:t>It can not achieved based on return type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Method </a:t>
            </a:r>
            <a:r>
              <a:rPr lang="en-US" dirty="0" err="1"/>
              <a:t>OverRiding</a:t>
            </a:r>
            <a:endParaRPr lang="en-US" dirty="0"/>
          </a:p>
          <a:p>
            <a:pPr lvl="2"/>
            <a:r>
              <a:rPr lang="en-US" dirty="0"/>
              <a:t>Dynamic polymorphism</a:t>
            </a:r>
          </a:p>
          <a:p>
            <a:pPr lvl="2"/>
            <a:r>
              <a:rPr lang="en-US" dirty="0"/>
              <a:t>Super keyword</a:t>
            </a:r>
          </a:p>
        </p:txBody>
      </p:sp>
    </p:spTree>
    <p:extLst>
      <p:ext uri="{BB962C8B-B14F-4D97-AF65-F5344CB8AC3E}">
        <p14:creationId xmlns:p14="http://schemas.microsoft.com/office/powerpoint/2010/main" val="131191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79EED-478C-44FE-A442-B275D1768408}"/>
              </a:ext>
            </a:extLst>
          </p:cNvPr>
          <p:cNvSpPr/>
          <p:nvPr/>
        </p:nvSpPr>
        <p:spPr>
          <a:xfrm>
            <a:off x="2753474" y="1140431"/>
            <a:ext cx="3051425" cy="104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F2108-24DA-4792-9D4F-098C7152A1AC}"/>
              </a:ext>
            </a:extLst>
          </p:cNvPr>
          <p:cNvSpPr/>
          <p:nvPr/>
        </p:nvSpPr>
        <p:spPr>
          <a:xfrm>
            <a:off x="472611" y="3429000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120A11-EC59-496F-B557-A6E81E0C7634}"/>
              </a:ext>
            </a:extLst>
          </p:cNvPr>
          <p:cNvCxnSpPr>
            <a:endCxn id="4" idx="2"/>
          </p:cNvCxnSpPr>
          <p:nvPr/>
        </p:nvCxnSpPr>
        <p:spPr>
          <a:xfrm flipV="1">
            <a:off x="1561672" y="2188396"/>
            <a:ext cx="2717515" cy="1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AF8B10-99FE-411C-BBE6-6F7F0D509F4D}"/>
              </a:ext>
            </a:extLst>
          </p:cNvPr>
          <p:cNvSpPr/>
          <p:nvPr/>
        </p:nvSpPr>
        <p:spPr>
          <a:xfrm>
            <a:off x="3058274" y="3429000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Rectanagle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4DE06-FA3B-446E-9A64-2272CA8EE74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147335" y="2188396"/>
            <a:ext cx="131852" cy="1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898D-261E-4026-BDEF-9965F6D5AE2A}"/>
              </a:ext>
            </a:extLst>
          </p:cNvPr>
          <p:cNvSpPr/>
          <p:nvPr/>
        </p:nvSpPr>
        <p:spPr>
          <a:xfrm>
            <a:off x="5804899" y="3428999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3C0DD-64DE-4E01-9593-9A08A6998274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4279187" y="2188396"/>
            <a:ext cx="2666144" cy="124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C167A2-410F-407A-9FB0-8277586F953A}"/>
              </a:ext>
            </a:extLst>
          </p:cNvPr>
          <p:cNvSpPr txBox="1"/>
          <p:nvPr/>
        </p:nvSpPr>
        <p:spPr>
          <a:xfrm>
            <a:off x="3058274" y="5435030"/>
            <a:ext cx="3061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shape=new Circle();</a:t>
            </a:r>
          </a:p>
          <a:p>
            <a:r>
              <a:rPr lang="en-US" dirty="0"/>
              <a:t>Shape shape=new </a:t>
            </a:r>
            <a:r>
              <a:rPr lang="en-US" dirty="0" err="1"/>
              <a:t>REctangle</a:t>
            </a:r>
            <a:r>
              <a:rPr lang="en-US" dirty="0"/>
              <a:t>();</a:t>
            </a:r>
          </a:p>
          <a:p>
            <a:r>
              <a:rPr lang="en-US" dirty="0"/>
              <a:t>Shape shape=</a:t>
            </a:r>
            <a:r>
              <a:rPr lang="en-US"/>
              <a:t>new Triangle();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AEA8-52F7-41B7-BC0C-F1A1222C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5F70-7552-4A7D-B4A4-215B29C5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 Diamond Problem in Java</a:t>
            </a:r>
          </a:p>
        </p:txBody>
      </p:sp>
    </p:spTree>
    <p:extLst>
      <p:ext uri="{BB962C8B-B14F-4D97-AF65-F5344CB8AC3E}">
        <p14:creationId xmlns:p14="http://schemas.microsoft.com/office/powerpoint/2010/main" val="169493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C09A-B049-4B7B-8A46-8044D006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57FB-5C0A-4F51-9135-F8133DC5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Encapsulation </a:t>
            </a:r>
            <a:r>
              <a:rPr lang="en-US" dirty="0">
                <a:sym typeface="Wingdings" panose="05000000000000000000" pitchFamily="2" charset="2"/>
              </a:rPr>
              <a:t> Data hiding</a:t>
            </a:r>
          </a:p>
          <a:p>
            <a:r>
              <a:rPr lang="en-US" dirty="0">
                <a:sym typeface="Wingdings" panose="05000000000000000000" pitchFamily="2" charset="2"/>
              </a:rPr>
              <a:t>Abstraction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AB41-06AE-420B-AEC2-6DDE2C9B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4405-0FE5-49EA-8416-F15C5E4B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>
                <a:sym typeface="Wingdings" panose="05000000000000000000" pitchFamily="2" charset="2"/>
              </a:rPr>
              <a:t> blue print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declarations</a:t>
            </a:r>
          </a:p>
          <a:p>
            <a:r>
              <a:rPr lang="en-US" dirty="0">
                <a:sym typeface="Wingdings" panose="05000000000000000000" pitchFamily="2" charset="2"/>
              </a:rPr>
              <a:t>Instances 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Instance of the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State and </a:t>
            </a:r>
            <a:r>
              <a:rPr lang="en-US" dirty="0" err="1">
                <a:sym typeface="Wingdings" panose="05000000000000000000" pitchFamily="2" charset="2"/>
              </a:rPr>
              <a:t>Behaviour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Marker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State  color, </a:t>
            </a:r>
            <a:r>
              <a:rPr lang="en-US" dirty="0" err="1">
                <a:sym typeface="Wingdings" panose="05000000000000000000" pitchFamily="2" charset="2"/>
              </a:rPr>
              <a:t>madeup</a:t>
            </a:r>
            <a:r>
              <a:rPr lang="en-US" dirty="0">
                <a:sym typeface="Wingdings" panose="05000000000000000000" pitchFamily="2" charset="2"/>
              </a:rPr>
              <a:t>, price, length …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Behaviour</a:t>
            </a:r>
            <a:r>
              <a:rPr lang="en-US" dirty="0">
                <a:sym typeface="Wingdings" panose="05000000000000000000" pitchFamily="2" charset="2"/>
              </a:rPr>
              <a:t>  Write, Color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63E85-9FA2-4194-BCC9-0CD1785B9832}"/>
              </a:ext>
            </a:extLst>
          </p:cNvPr>
          <p:cNvSpPr/>
          <p:nvPr/>
        </p:nvSpPr>
        <p:spPr>
          <a:xfrm>
            <a:off x="7613151" y="1448656"/>
            <a:ext cx="3411020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00361-AAD7-43C9-BB69-D58846650514}"/>
              </a:ext>
            </a:extLst>
          </p:cNvPr>
          <p:cNvSpPr/>
          <p:nvPr/>
        </p:nvSpPr>
        <p:spPr>
          <a:xfrm>
            <a:off x="7613151" y="2085654"/>
            <a:ext cx="3411020" cy="14281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String: Color</a:t>
            </a:r>
          </a:p>
          <a:p>
            <a:pPr algn="ctr"/>
            <a:r>
              <a:rPr lang="en-US" dirty="0"/>
              <a:t>String: </a:t>
            </a:r>
            <a:r>
              <a:rPr lang="en-US" dirty="0" err="1"/>
              <a:t>Madeup</a:t>
            </a:r>
            <a:endParaRPr lang="en-US" dirty="0"/>
          </a:p>
          <a:p>
            <a:pPr algn="ctr"/>
            <a:r>
              <a:rPr lang="en-US" dirty="0"/>
              <a:t>Number: Price</a:t>
            </a:r>
          </a:p>
          <a:p>
            <a:pPr algn="ctr"/>
            <a:r>
              <a:rPr lang="en-US" dirty="0"/>
              <a:t>Number: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280D3-067C-4E00-A9B8-E50E4C2CCA92}"/>
              </a:ext>
            </a:extLst>
          </p:cNvPr>
          <p:cNvSpPr/>
          <p:nvPr/>
        </p:nvSpPr>
        <p:spPr>
          <a:xfrm>
            <a:off x="7613151" y="3513762"/>
            <a:ext cx="3411020" cy="11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  <a:p>
            <a:pPr algn="ctr"/>
            <a:r>
              <a:rPr lang="en-US" dirty="0"/>
              <a:t>Coloring </a:t>
            </a:r>
          </a:p>
        </p:txBody>
      </p:sp>
    </p:spTree>
    <p:extLst>
      <p:ext uri="{BB962C8B-B14F-4D97-AF65-F5344CB8AC3E}">
        <p14:creationId xmlns:p14="http://schemas.microsoft.com/office/powerpoint/2010/main" val="112067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D3A2-FAE9-4DAE-BD8A-1B77348C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6432-A2AD-4BCF-B89F-8B1613FE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class from existing class</a:t>
            </a:r>
          </a:p>
          <a:p>
            <a:r>
              <a:rPr lang="en-US" dirty="0"/>
              <a:t>Re-usability</a:t>
            </a:r>
          </a:p>
          <a:p>
            <a:endParaRPr lang="en-US" dirty="0"/>
          </a:p>
          <a:p>
            <a:r>
              <a:rPr lang="en-US" dirty="0"/>
              <a:t>Types	</a:t>
            </a:r>
          </a:p>
          <a:p>
            <a:pPr lvl="1"/>
            <a:r>
              <a:rPr lang="en-US" dirty="0"/>
              <a:t>Single Inheritance</a:t>
            </a:r>
          </a:p>
          <a:p>
            <a:pPr lvl="1"/>
            <a:r>
              <a:rPr lang="en-US" dirty="0"/>
              <a:t>Multi level</a:t>
            </a:r>
          </a:p>
          <a:p>
            <a:pPr lvl="1"/>
            <a:r>
              <a:rPr lang="en-US" dirty="0"/>
              <a:t>Hierarchy inheritance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7050-E122-42C1-AA4F-0E28F3B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DB1-8114-4F9F-865F-E12C4A74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 </a:t>
            </a:r>
            <a:r>
              <a:rPr lang="en-US" dirty="0">
                <a:sym typeface="Wingdings" panose="05000000000000000000" pitchFamily="2" charset="2"/>
              </a:rPr>
              <a:t>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phases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702E-2605-4C6B-88A5-15972879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1BCF-3C6B-49CE-8492-F5F13FA8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848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Primitive Data Type</a:t>
            </a:r>
          </a:p>
          <a:p>
            <a:pPr lvl="3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true/false  1 byte</a:t>
            </a:r>
            <a:endParaRPr lang="en-US" dirty="0"/>
          </a:p>
          <a:p>
            <a:pPr lvl="3"/>
            <a:r>
              <a:rPr lang="en-US" dirty="0">
                <a:highlight>
                  <a:srgbClr val="FFFF00"/>
                </a:highlight>
              </a:rPr>
              <a:t>byte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1 bytes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FFFF00"/>
                </a:highlight>
              </a:rPr>
              <a:t>int – 4bytes 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short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2 bytes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FFFF00"/>
                </a:highlight>
              </a:rPr>
              <a:t>long 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8 bytes  L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00FFFF"/>
                </a:highlight>
              </a:rPr>
              <a:t>float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4 bytes  3.5F</a:t>
            </a:r>
            <a:endParaRPr lang="en-US" dirty="0">
              <a:highlight>
                <a:srgbClr val="00FFFF"/>
              </a:highlight>
            </a:endParaRPr>
          </a:p>
          <a:p>
            <a:pPr lvl="3"/>
            <a:r>
              <a:rPr lang="en-US" dirty="0">
                <a:highlight>
                  <a:srgbClr val="00FFFF"/>
                </a:highlight>
              </a:rPr>
              <a:t>double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8 bytes  3.5</a:t>
            </a:r>
            <a:endParaRPr lang="en-US" dirty="0">
              <a:highlight>
                <a:srgbClr val="00FFFF"/>
              </a:highlight>
            </a:endParaRPr>
          </a:p>
          <a:p>
            <a:pPr lvl="3"/>
            <a:r>
              <a:rPr lang="en-US" dirty="0"/>
              <a:t>char </a:t>
            </a:r>
            <a:r>
              <a:rPr lang="en-US" dirty="0">
                <a:sym typeface="Wingdings" panose="05000000000000000000" pitchFamily="2" charset="2"/>
              </a:rPr>
              <a:t> a-z, A-Z, 0-9, special char….  2 Bytes</a:t>
            </a:r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Non – Primitive Data Type</a:t>
            </a:r>
          </a:p>
          <a:p>
            <a:pPr lvl="3"/>
            <a:r>
              <a:rPr lang="en-US" dirty="0"/>
              <a:t>Arrays</a:t>
            </a:r>
          </a:p>
          <a:p>
            <a:pPr lvl="3"/>
            <a:r>
              <a:rPr lang="en-US" dirty="0"/>
              <a:t>String</a:t>
            </a:r>
          </a:p>
          <a:p>
            <a:pPr lvl="3"/>
            <a:r>
              <a:rPr lang="en-US" dirty="0"/>
              <a:t>Double</a:t>
            </a:r>
          </a:p>
          <a:p>
            <a:pPr lvl="3"/>
            <a:r>
              <a:rPr lang="en-US" dirty="0"/>
              <a:t>Integer</a:t>
            </a:r>
          </a:p>
          <a:p>
            <a:pPr lvl="3"/>
            <a:r>
              <a:rPr lang="en-US" dirty="0" err="1"/>
              <a:t>StringBuffer</a:t>
            </a:r>
            <a:endParaRPr lang="en-US" dirty="0"/>
          </a:p>
          <a:p>
            <a:pPr lvl="3"/>
            <a:r>
              <a:rPr lang="en-US" dirty="0"/>
              <a:t>String Builder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5C90-C646-4966-8FCE-C80CDAE75396}"/>
              </a:ext>
            </a:extLst>
          </p:cNvPr>
          <p:cNvSpPr txBox="1"/>
          <p:nvPr/>
        </p:nvSpPr>
        <p:spPr>
          <a:xfrm>
            <a:off x="3924728" y="5047982"/>
            <a:ext cx="1108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  <a:p>
            <a:r>
              <a:rPr lang="en-US" dirty="0"/>
              <a:t>Employee</a:t>
            </a:r>
          </a:p>
          <a:p>
            <a:r>
              <a:rPr lang="en-US" dirty="0"/>
              <a:t>Visitors</a:t>
            </a:r>
          </a:p>
          <a:p>
            <a:r>
              <a:rPr lang="en-US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40978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6494-288E-48E8-A176-EFE36770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0EBA-F5A5-40F3-928B-388E957D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…….</a:t>
            </a:r>
          </a:p>
          <a:p>
            <a:pPr marL="0" indent="0">
              <a:buNone/>
            </a:pPr>
            <a:r>
              <a:rPr lang="en-US" dirty="0"/>
              <a:t>public class Circle{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//instance variable</a:t>
            </a:r>
          </a:p>
          <a:p>
            <a:pPr marL="0" indent="0">
              <a:buNone/>
            </a:pPr>
            <a:r>
              <a:rPr lang="en-US" dirty="0"/>
              <a:t>	&lt;access-modifiers&gt; &lt;datatype&gt; &lt;variable-name&gt;;</a:t>
            </a:r>
          </a:p>
          <a:p>
            <a:pPr marL="0" indent="0">
              <a:buNone/>
            </a:pPr>
            <a:r>
              <a:rPr lang="en-US" dirty="0"/>
              <a:t>	&lt;access-modifiers&gt; &lt;datatype&gt; &lt;variable-name1&gt;, &lt;variable-name2&gt;;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//instance method</a:t>
            </a:r>
          </a:p>
          <a:p>
            <a:pPr marL="0" indent="0">
              <a:buNone/>
            </a:pPr>
            <a:r>
              <a:rPr lang="en-US" dirty="0"/>
              <a:t>	 &lt;access-modifiers&gt; &lt;return-datatype&gt; &lt;method-name&gt;(datatype </a:t>
            </a:r>
            <a:r>
              <a:rPr lang="en-US" dirty="0" err="1"/>
              <a:t>arg</a:t>
            </a:r>
            <a:r>
              <a:rPr lang="en-US" dirty="0"/>
              <a:t>-name,….){</a:t>
            </a:r>
          </a:p>
          <a:p>
            <a:pPr marL="0" indent="0">
              <a:buNone/>
            </a:pPr>
            <a:r>
              <a:rPr lang="en-US" dirty="0"/>
              <a:t>	instructions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//objects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C5337-01D8-46F6-979F-0128290FA016}"/>
              </a:ext>
            </a:extLst>
          </p:cNvPr>
          <p:cNvSpPr txBox="1"/>
          <p:nvPr/>
        </p:nvSpPr>
        <p:spPr>
          <a:xfrm>
            <a:off x="667820" y="138882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Circle.java</a:t>
            </a:r>
          </a:p>
        </p:txBody>
      </p:sp>
    </p:spTree>
    <p:extLst>
      <p:ext uri="{BB962C8B-B14F-4D97-AF65-F5344CB8AC3E}">
        <p14:creationId xmlns:p14="http://schemas.microsoft.com/office/powerpoint/2010/main" val="384556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ACF1-A2B9-4380-8861-39368C98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51E6-22E0-479B-B652-8DE79623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>
                <a:sym typeface="Wingdings" panose="05000000000000000000" pitchFamily="2" charset="2"/>
              </a:rPr>
              <a:t> notepad / Notepad++</a:t>
            </a:r>
          </a:p>
          <a:p>
            <a:r>
              <a:rPr lang="en-US" dirty="0">
                <a:sym typeface="Wingdings" panose="05000000000000000000" pitchFamily="2" charset="2"/>
              </a:rPr>
              <a:t>Install JDK </a:t>
            </a:r>
          </a:p>
          <a:p>
            <a:r>
              <a:rPr lang="en-US" dirty="0">
                <a:sym typeface="Wingdings" panose="05000000000000000000" pitchFamily="2" charset="2"/>
              </a:rPr>
              <a:t>Compile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javac</a:t>
            </a:r>
            <a:r>
              <a:rPr lang="en-US" dirty="0">
                <a:sym typeface="Wingdings" panose="05000000000000000000" pitchFamily="2" charset="2"/>
              </a:rPr>
              <a:t> Circle.java  </a:t>
            </a:r>
            <a:r>
              <a:rPr lang="en-US" dirty="0" err="1">
                <a:highlight>
                  <a:srgbClr val="00FFFF"/>
                </a:highlight>
                <a:sym typeface="Wingdings" panose="05000000000000000000" pitchFamily="2" charset="2"/>
              </a:rPr>
              <a:t>Circle.class</a:t>
            </a:r>
            <a:r>
              <a:rPr lang="en-US" dirty="0">
                <a:sym typeface="Wingdings" panose="05000000000000000000" pitchFamily="2" charset="2"/>
              </a:rPr>
              <a:t>  JVM</a:t>
            </a:r>
          </a:p>
          <a:p>
            <a:r>
              <a:rPr lang="en-US" dirty="0">
                <a:sym typeface="Wingdings" panose="05000000000000000000" pitchFamily="2" charset="2"/>
              </a:rPr>
              <a:t>Execute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 Circle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Java platform independent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JDK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592</Words>
  <Application>Microsoft Office PowerPoint</Application>
  <PresentationFormat>Widescreen</PresentationFormat>
  <Paragraphs>221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Java</vt:lpstr>
      <vt:lpstr>Object Oriented Programmings</vt:lpstr>
      <vt:lpstr>OOPs Characteristics</vt:lpstr>
      <vt:lpstr>Class and Objects</vt:lpstr>
      <vt:lpstr>Inheritance</vt:lpstr>
      <vt:lpstr>Polymorphism</vt:lpstr>
      <vt:lpstr>Core Java</vt:lpstr>
      <vt:lpstr>JAVA PROGRAM</vt:lpstr>
      <vt:lpstr>Compile and Execute</vt:lpstr>
      <vt:lpstr>JDK1.8  JAVA 8</vt:lpstr>
      <vt:lpstr>Access Modifiers</vt:lpstr>
      <vt:lpstr>PowerPoint Presentation</vt:lpstr>
      <vt:lpstr>IDE</vt:lpstr>
      <vt:lpstr>Control Statements</vt:lpstr>
      <vt:lpstr>Operators</vt:lpstr>
      <vt:lpstr>Encapsulated Class</vt:lpstr>
      <vt:lpstr>POJO  fully encapsulated class</vt:lpstr>
      <vt:lpstr>default</vt:lpstr>
      <vt:lpstr>PowerPoint Presentation</vt:lpstr>
      <vt:lpstr>Inheritance</vt:lpstr>
      <vt:lpstr>Multiple Inheritance  Not supported in Java</vt:lpstr>
      <vt:lpstr>Implements</vt:lpstr>
      <vt:lpstr>Polymorphism</vt:lpstr>
      <vt:lpstr>PowerPoint Presentation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91</cp:revision>
  <dcterms:created xsi:type="dcterms:W3CDTF">2020-07-13T08:23:52Z</dcterms:created>
  <dcterms:modified xsi:type="dcterms:W3CDTF">2020-07-13T11:52:24Z</dcterms:modified>
</cp:coreProperties>
</file>