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7" r:id="rId12"/>
    <p:sldId id="263" r:id="rId13"/>
    <p:sldId id="268" r:id="rId14"/>
    <p:sldId id="270" r:id="rId15"/>
    <p:sldId id="269" r:id="rId16"/>
    <p:sldId id="272" r:id="rId17"/>
    <p:sldId id="273" r:id="rId18"/>
    <p:sldId id="274" r:id="rId19"/>
    <p:sldId id="275" r:id="rId20"/>
    <p:sldId id="271" r:id="rId21"/>
    <p:sldId id="276" r:id="rId22"/>
    <p:sldId id="277" r:id="rId23"/>
    <p:sldId id="278" r:id="rId24"/>
    <p:sldId id="281" r:id="rId25"/>
    <p:sldId id="279" r:id="rId26"/>
    <p:sldId id="280" r:id="rId27"/>
    <p:sldId id="282" r:id="rId28"/>
    <p:sldId id="283" r:id="rId29"/>
    <p:sldId id="286" r:id="rId30"/>
    <p:sldId id="287" r:id="rId31"/>
    <p:sldId id="284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91B9-5B59-4C11-A9D9-39EA23B2F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5F375-7CD2-48C2-9222-ABD9E307B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87363-AE28-4292-AE40-9E1ABEA5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6889-D21D-4FAA-AC9D-C04AD152D60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54B35-AC9B-41A9-90A9-084DB5C6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2CEB-588F-4EB5-AE65-8DA712B8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2A9A-84B9-4E4D-A07A-CFF95E68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4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3615-470C-49F1-9597-081D55E0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D9E16-355F-41E0-BBC3-9BB664C07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F31A3-987D-43FD-82E8-B51576B1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6889-D21D-4FAA-AC9D-C04AD152D60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4D532-E12B-4BF3-AE8C-1B765FA8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FC3E-4013-4BA2-83B8-F44C24BA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2A9A-84B9-4E4D-A07A-CFF95E68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9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AE475-92F5-4AD6-A1FF-3C8EEAA3F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F31D1-EB09-4BDE-A142-21B81E8A8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A9DFA-2764-4291-B939-FEC12346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6889-D21D-4FAA-AC9D-C04AD152D60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197A3-8567-439B-9178-BEDD538D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44268-54F6-42E5-B0E9-87BA1707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2A9A-84B9-4E4D-A07A-CFF95E68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A989-69C0-4200-9583-A27544A1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97DB6-CECD-4516-97CF-A76A7ABE3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0B2C8-80AD-4256-A55C-E6CCEC91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6889-D21D-4FAA-AC9D-C04AD152D60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CF9A2-FE18-4A32-B732-E298D8D0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50F9A-B8DA-4661-8971-08EE763A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2A9A-84B9-4E4D-A07A-CFF95E68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9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B9D1-5916-4BE9-8567-26A8391C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32A2D-35A7-4E09-9293-84847A498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00137-D008-43A4-89D6-9D7533F4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6889-D21D-4FAA-AC9D-C04AD152D60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8C93B-7E89-4197-B280-3471ECFF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C3307-DAB0-4051-8DC3-0B604AEF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2A9A-84B9-4E4D-A07A-CFF95E68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3E48-29E0-4FE6-ADB5-412947DB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53811-C0FA-4BD8-A4D3-9E4EC03B0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4FE78-BFCE-495F-904F-1DA199D83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6639E-D22A-44C2-8F3E-4195C62B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6889-D21D-4FAA-AC9D-C04AD152D60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C1CF5-6A0D-4747-94C9-9FE86156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2844D-3FDA-41DA-8015-6D246B5A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2A9A-84B9-4E4D-A07A-CFF95E68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9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71BA-E133-4A6E-AB6D-894BCB0E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0AEE5-387A-4405-BFC0-BAA4FB6C4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C4A8F-989C-4A58-B27B-7B0216E0B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D8DA6-C075-4A1F-9269-86C0A4597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ED26B-BC7C-42C0-A85F-93D2660E4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AA1A6-5AA6-49A7-8306-95928C1D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6889-D21D-4FAA-AC9D-C04AD152D60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C7A9C-1541-49F8-B9D6-8DD8A823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7CB34-FDF4-4C29-B270-BB9FD4AE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2A9A-84B9-4E4D-A07A-CFF95E68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1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E8EE-C02D-4B19-BFC6-423DE83C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6EE18-E9F3-4989-813B-19EF07DC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6889-D21D-4FAA-AC9D-C04AD152D60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C31CC-F7D6-4280-815F-060413B7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2DCA7-7BD8-430F-8B74-BA62BA68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2A9A-84B9-4E4D-A07A-CFF95E68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5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D13FC-8CDB-4C5C-9432-2FB4E5F1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6889-D21D-4FAA-AC9D-C04AD152D60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35EA0-4227-48BE-8BD2-E04298CF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EB21F-7D04-4C2B-B9DA-852E95CA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2A9A-84B9-4E4D-A07A-CFF95E68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2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20A5-AA05-4672-AD52-6670E9927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2E9B3-E3BC-4129-8A1E-AD030AA23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48FF8-A16F-4F08-AD18-45A3AFB3E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ED04A-6638-42BF-B5C2-59CCEC5E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6889-D21D-4FAA-AC9D-C04AD152D60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19EDD-D9A7-4A92-9B59-D41468BA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4C064-BA70-49DC-9E08-57F047DA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2A9A-84B9-4E4D-A07A-CFF95E68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0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EF4C-91E9-43E9-85F0-02A8772D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4F4178-E75B-4473-99D8-D476F18B4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43BEC-FA51-44E6-82A4-418FE4154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F5773-B51A-4152-BA6E-BDDA2F48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6889-D21D-4FAA-AC9D-C04AD152D60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05492-94C9-4B5A-97B7-D4DA48E3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20F07-D8BF-4026-9F3E-8EC68AD8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2A9A-84B9-4E4D-A07A-CFF95E68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7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D5450-65C0-43DF-88A5-A4F20D80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3CFC-5326-4C03-A6C8-71DAB68CD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47E47-8F20-4B59-83AB-2DA16E4E5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96889-D21D-4FAA-AC9D-C04AD152D60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73D2F-5787-4FF3-A0EC-D2B549882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15B42-3BBF-4D0E-AD25-F7C88656D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62A9A-84B9-4E4D-A07A-CFF95E68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8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562A-5B0D-48E0-9E0D-FDD6CEF94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315F6-8B25-4960-9D22-1CD103FB8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93BC-ED20-48F8-AA2B-54418011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 and </a:t>
            </a:r>
            <a:r>
              <a:rPr lang="en-US" dirty="0" err="1"/>
              <a:t>LinkedHashSet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497B-AF74-4986-8648-2A5B8445D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 </a:t>
            </a:r>
            <a:r>
              <a:rPr lang="en-US" dirty="0">
                <a:sym typeface="Wingdings" panose="05000000000000000000" pitchFamily="2" charset="2"/>
              </a:rPr>
              <a:t> HashSet</a:t>
            </a:r>
          </a:p>
          <a:p>
            <a:r>
              <a:rPr lang="en-US" dirty="0">
                <a:sym typeface="Wingdings" panose="05000000000000000000" pitchFamily="2" charset="2"/>
              </a:rPr>
              <a:t>Unique  manipulation  </a:t>
            </a:r>
            <a:r>
              <a:rPr lang="en-US" dirty="0" err="1">
                <a:sym typeface="Wingdings" panose="05000000000000000000" pitchFamily="2" charset="2"/>
              </a:rPr>
              <a:t>LinkedHashSet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TreeSet</a:t>
            </a:r>
            <a:r>
              <a:rPr lang="en-US" dirty="0">
                <a:sym typeface="Wingdings" panose="05000000000000000000" pitchFamily="2" charset="2"/>
              </a:rPr>
              <a:t>  Sorted Set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Comparable  Natural Sorting Order (</a:t>
            </a:r>
            <a:r>
              <a:rPr lang="en-US" dirty="0" err="1">
                <a:sym typeface="Wingdings" panose="05000000000000000000" pitchFamily="2" charset="2"/>
              </a:rPr>
              <a:t>TreeSet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 err="1">
                <a:sym typeface="Wingdings" panose="05000000000000000000" pitchFamily="2" charset="2"/>
              </a:rPr>
              <a:t>TreeMap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Comparator  Custom Sorting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6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4FCF-393A-41BD-B91B-620549F2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37B9E-9FB6-4491-905D-3AF0DC31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  <a:p>
            <a:pPr lvl="1"/>
            <a:r>
              <a:rPr lang="en-US" dirty="0" err="1"/>
              <a:t>studentId,firstName,lastName,fees</a:t>
            </a:r>
            <a:r>
              <a:rPr lang="en-US" dirty="0"/>
              <a:t>, </a:t>
            </a:r>
            <a:r>
              <a:rPr lang="en-US" dirty="0" err="1"/>
              <a:t>dateOfBirth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Add 10 diff students</a:t>
            </a:r>
          </a:p>
          <a:p>
            <a:pPr lvl="1"/>
            <a:r>
              <a:rPr lang="en-US" dirty="0"/>
              <a:t>Display All student order by student ID</a:t>
            </a:r>
          </a:p>
          <a:p>
            <a:pPr lvl="1"/>
            <a:r>
              <a:rPr lang="en-US" dirty="0"/>
              <a:t>Sort</a:t>
            </a:r>
          </a:p>
          <a:p>
            <a:pPr lvl="2"/>
            <a:r>
              <a:rPr lang="en-US" dirty="0" err="1"/>
              <a:t>ByFirstName</a:t>
            </a:r>
            <a:endParaRPr lang="en-US" dirty="0"/>
          </a:p>
          <a:p>
            <a:pPr lvl="2"/>
            <a:r>
              <a:rPr lang="en-US" dirty="0" err="1"/>
              <a:t>ByLastName</a:t>
            </a:r>
            <a:endParaRPr lang="en-US" dirty="0"/>
          </a:p>
          <a:p>
            <a:pPr lvl="2"/>
            <a:r>
              <a:rPr lang="en-US" dirty="0" err="1"/>
              <a:t>ByDOB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831D-25A0-40BA-A42D-9CF0E6E4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A2D0-459A-481F-BA47-62A71F4EA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Key, Value</a:t>
            </a:r>
          </a:p>
          <a:p>
            <a:r>
              <a:rPr lang="en-US" dirty="0"/>
              <a:t>Key must be unique</a:t>
            </a:r>
          </a:p>
          <a:p>
            <a:r>
              <a:rPr lang="en-US" dirty="0"/>
              <a:t>No/One Null allowed Key</a:t>
            </a:r>
          </a:p>
          <a:p>
            <a:r>
              <a:rPr lang="en-US" dirty="0" err="1"/>
              <a:t>UnOrdered</a:t>
            </a:r>
            <a:r>
              <a:rPr lang="en-US" dirty="0"/>
              <a:t> Key</a:t>
            </a:r>
          </a:p>
          <a:p>
            <a:r>
              <a:rPr lang="en-US" dirty="0"/>
              <a:t>Sorted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TreeMap</a:t>
            </a:r>
            <a:r>
              <a:rPr lang="en-US" dirty="0">
                <a:sym typeface="Wingdings" panose="05000000000000000000" pitchFamily="2" charset="2"/>
              </a:rPr>
              <a:t>  Keys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52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A296-45CE-4A39-B8A4-0D674F4F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646"/>
          </a:xfrm>
        </p:spPr>
        <p:txBody>
          <a:bodyPr>
            <a:normAutofit fontScale="90000"/>
          </a:bodyPr>
          <a:lstStyle/>
          <a:p>
            <a:r>
              <a:rPr lang="en-US" dirty="0"/>
              <a:t>Map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D7CEF-793D-4BB7-8143-4B2302A7C0B6}"/>
              </a:ext>
            </a:extLst>
          </p:cNvPr>
          <p:cNvSpPr/>
          <p:nvPr/>
        </p:nvSpPr>
        <p:spPr>
          <a:xfrm>
            <a:off x="7138827" y="2637890"/>
            <a:ext cx="2856215" cy="72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SortedMap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00DA53-2512-4383-861F-EA0974CCB281}"/>
              </a:ext>
            </a:extLst>
          </p:cNvPr>
          <p:cNvSpPr/>
          <p:nvPr/>
        </p:nvSpPr>
        <p:spPr>
          <a:xfrm>
            <a:off x="729465" y="2784297"/>
            <a:ext cx="2702104" cy="8219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Hash</a:t>
            </a:r>
            <a:r>
              <a:rPr lang="en-US" dirty="0"/>
              <a:t>Map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F15C13-3AC8-4524-935B-EC35FE1947C9}"/>
              </a:ext>
            </a:extLst>
          </p:cNvPr>
          <p:cNvSpPr/>
          <p:nvPr/>
        </p:nvSpPr>
        <p:spPr>
          <a:xfrm>
            <a:off x="3791163" y="2772311"/>
            <a:ext cx="2702104" cy="8219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highlight>
                  <a:srgbClr val="00FF00"/>
                </a:highlight>
              </a:rPr>
              <a:t>Hash</a:t>
            </a:r>
            <a:r>
              <a:rPr lang="en-US" dirty="0" err="1"/>
              <a:t>table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DC63F4-9F00-4F5C-8452-D31F599D9A7F}"/>
              </a:ext>
            </a:extLst>
          </p:cNvPr>
          <p:cNvSpPr/>
          <p:nvPr/>
        </p:nvSpPr>
        <p:spPr>
          <a:xfrm>
            <a:off x="729465" y="4220967"/>
            <a:ext cx="2702104" cy="8219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Linked</a:t>
            </a:r>
            <a:r>
              <a:rPr lang="en-US" dirty="0" err="1">
                <a:highlight>
                  <a:srgbClr val="00FF00"/>
                </a:highlight>
              </a:rPr>
              <a:t>Hash</a:t>
            </a:r>
            <a:r>
              <a:rPr lang="en-US" dirty="0" err="1"/>
              <a:t>Map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A19534-0AB3-4FF3-829C-D5CA71C9D3C4}"/>
              </a:ext>
            </a:extLst>
          </p:cNvPr>
          <p:cNvSpPr/>
          <p:nvPr/>
        </p:nvSpPr>
        <p:spPr>
          <a:xfrm>
            <a:off x="7138827" y="4128499"/>
            <a:ext cx="2702104" cy="8219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TreeMap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080F17-4984-4AD1-B4EE-240B90D8196E}"/>
              </a:ext>
            </a:extLst>
          </p:cNvPr>
          <p:cNvSpPr/>
          <p:nvPr/>
        </p:nvSpPr>
        <p:spPr>
          <a:xfrm>
            <a:off x="3789452" y="1241461"/>
            <a:ext cx="2856215" cy="72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7A71F5-F686-4B8C-8B57-813BC8CCDF89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V="1">
            <a:off x="2080517" y="1970926"/>
            <a:ext cx="3137043" cy="813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0E7268-A982-4A44-9DC4-CCBB2264A48F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5142215" y="1970926"/>
            <a:ext cx="75345" cy="80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63FB39-D21A-4E66-82C8-F19D1639B1BC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080517" y="3513763"/>
            <a:ext cx="1" cy="70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3B745F-6168-48EF-AE77-77F5B932784A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H="1" flipV="1">
            <a:off x="5217560" y="1970926"/>
            <a:ext cx="3349375" cy="66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C7151F-7FF5-498F-BB41-482FE0AF0FA4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V="1">
            <a:off x="8489879" y="3367355"/>
            <a:ext cx="77056" cy="76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56887E-CE6A-457F-A88B-788E2AF18EE2}"/>
              </a:ext>
            </a:extLst>
          </p:cNvPr>
          <p:cNvSpPr txBox="1"/>
          <p:nvPr/>
        </p:nvSpPr>
        <p:spPr>
          <a:xfrm>
            <a:off x="9472773" y="665449"/>
            <a:ext cx="11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Dictionary</a:t>
            </a:r>
          </a:p>
          <a:p>
            <a:r>
              <a:rPr lang="en-US" dirty="0"/>
              <a:t>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9430-1314-448B-9BC3-4F1E5B9E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7EFE-F784-4376-AE15-5A23B7588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Autoboxing</a:t>
            </a:r>
          </a:p>
          <a:p>
            <a:r>
              <a:rPr lang="en-US" dirty="0"/>
              <a:t>Collection</a:t>
            </a:r>
          </a:p>
          <a:p>
            <a:r>
              <a:rPr lang="en-US" dirty="0"/>
              <a:t>Enhance for</a:t>
            </a:r>
          </a:p>
          <a:p>
            <a:r>
              <a:rPr lang="en-US" dirty="0"/>
              <a:t>Var </a:t>
            </a:r>
            <a:r>
              <a:rPr lang="en-US" dirty="0" err="1"/>
              <a:t>args</a:t>
            </a:r>
            <a:endParaRPr lang="en-US" dirty="0"/>
          </a:p>
          <a:p>
            <a:r>
              <a:rPr lang="en-US" dirty="0"/>
              <a:t>Atomic</a:t>
            </a:r>
          </a:p>
          <a:p>
            <a:r>
              <a:rPr lang="en-US" dirty="0"/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1200323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01A7-0A96-4C1F-B6BA-D0FD1A90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Java8 </a:t>
            </a:r>
            <a:r>
              <a:rPr lang="en-US" dirty="0">
                <a:sym typeface="Wingdings" panose="05000000000000000000" pitchFamily="2" charset="2"/>
              </a:rPr>
              <a:t> Java14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8707-C7E7-4828-ADA6-5BEAB3501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Lambda expression</a:t>
            </a:r>
          </a:p>
          <a:p>
            <a:r>
              <a:rPr lang="en-US" dirty="0">
                <a:highlight>
                  <a:srgbClr val="FFFF00"/>
                </a:highlight>
              </a:rPr>
              <a:t>Functional Interfaces</a:t>
            </a:r>
          </a:p>
          <a:p>
            <a:r>
              <a:rPr lang="en-US" dirty="0">
                <a:highlight>
                  <a:srgbClr val="FFFF00"/>
                </a:highlight>
              </a:rPr>
              <a:t>Static and Default method in interface</a:t>
            </a:r>
          </a:p>
          <a:p>
            <a:r>
              <a:rPr lang="en-US" dirty="0">
                <a:highlight>
                  <a:srgbClr val="FFFF00"/>
                </a:highlight>
              </a:rPr>
              <a:t>Method references</a:t>
            </a:r>
          </a:p>
          <a:p>
            <a:r>
              <a:rPr lang="en-US" dirty="0"/>
              <a:t>Stream API</a:t>
            </a:r>
          </a:p>
          <a:p>
            <a:pPr lvl="1"/>
            <a:r>
              <a:rPr lang="en-US" dirty="0"/>
              <a:t>Optional</a:t>
            </a:r>
          </a:p>
          <a:p>
            <a:r>
              <a:rPr lang="en-US" dirty="0"/>
              <a:t>Date And time API</a:t>
            </a:r>
          </a:p>
          <a:p>
            <a:r>
              <a:rPr lang="en-US" dirty="0" err="1"/>
              <a:t>Nashron</a:t>
            </a:r>
            <a:r>
              <a:rPr lang="en-US" dirty="0"/>
              <a:t> JS</a:t>
            </a:r>
          </a:p>
          <a:p>
            <a:r>
              <a:rPr lang="en-US" dirty="0" err="1"/>
              <a:t>StringJoiner</a:t>
            </a:r>
            <a:r>
              <a:rPr lang="en-US" dirty="0"/>
              <a:t> and </a:t>
            </a:r>
            <a:r>
              <a:rPr lang="en-US" dirty="0" err="1"/>
              <a:t>StringTokenizers</a:t>
            </a:r>
            <a:endParaRPr lang="en-US" dirty="0"/>
          </a:p>
          <a:p>
            <a:r>
              <a:rPr lang="en-US" dirty="0"/>
              <a:t>Base64 Encryption/Decryption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30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3E7B-98E7-4DBA-8FF9-9A5D115D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F272B-67F5-4AF8-AD3B-EA156D3E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Methods</a:t>
            </a:r>
          </a:p>
          <a:p>
            <a:r>
              <a:rPr lang="en-US" dirty="0"/>
              <a:t>Constants</a:t>
            </a:r>
          </a:p>
          <a:p>
            <a:r>
              <a:rPr lang="en-US" dirty="0"/>
              <a:t>Multiple Inheritance</a:t>
            </a:r>
          </a:p>
          <a:p>
            <a:r>
              <a:rPr lang="en-US" dirty="0"/>
              <a:t>extends </a:t>
            </a:r>
          </a:p>
          <a:p>
            <a:r>
              <a:rPr lang="en-US" dirty="0"/>
              <a:t>Marker Interface</a:t>
            </a:r>
          </a:p>
          <a:p>
            <a:pPr lvl="1"/>
            <a:r>
              <a:rPr lang="en-US" dirty="0"/>
              <a:t>Empty Interface / without Body</a:t>
            </a:r>
          </a:p>
          <a:p>
            <a:r>
              <a:rPr lang="en-US" dirty="0"/>
              <a:t>Functional Interface</a:t>
            </a:r>
          </a:p>
          <a:p>
            <a:pPr lvl="1"/>
            <a:r>
              <a:rPr lang="en-US" dirty="0"/>
              <a:t>Interface with only one abstract method</a:t>
            </a:r>
          </a:p>
        </p:txBody>
      </p:sp>
    </p:spTree>
    <p:extLst>
      <p:ext uri="{BB962C8B-B14F-4D97-AF65-F5344CB8AC3E}">
        <p14:creationId xmlns:p14="http://schemas.microsoft.com/office/powerpoint/2010/main" val="55238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1518-6C9D-4B0C-AD45-D4B04058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and static method in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E7445-8EBA-4A6E-BD3C-5918F6644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 methods</a:t>
            </a:r>
          </a:p>
          <a:p>
            <a:pPr lvl="1"/>
            <a:r>
              <a:rPr lang="en-US" dirty="0" err="1"/>
              <a:t>Util</a:t>
            </a:r>
            <a:r>
              <a:rPr lang="en-US" dirty="0"/>
              <a:t> </a:t>
            </a:r>
            <a:r>
              <a:rPr lang="en-US" dirty="0" err="1"/>
              <a:t>fn</a:t>
            </a:r>
            <a:endParaRPr lang="en-US" dirty="0"/>
          </a:p>
          <a:p>
            <a:pPr lvl="1"/>
            <a:r>
              <a:rPr lang="en-US" dirty="0"/>
              <a:t>Class level properties</a:t>
            </a:r>
          </a:p>
          <a:p>
            <a:pPr lvl="1"/>
            <a:r>
              <a:rPr lang="en-US" dirty="0"/>
              <a:t>JVM entire class into memory</a:t>
            </a:r>
          </a:p>
          <a:p>
            <a:pPr lvl="1"/>
            <a:r>
              <a:rPr lang="en-US" dirty="0"/>
              <a:t>During class loading time</a:t>
            </a:r>
          </a:p>
          <a:p>
            <a:pPr lvl="1"/>
            <a:r>
              <a:rPr lang="en-US" dirty="0"/>
              <a:t>Class name </a:t>
            </a:r>
            <a:r>
              <a:rPr lang="en-US" dirty="0">
                <a:sym typeface="Wingdings" panose="05000000000000000000" pitchFamily="2" charset="2"/>
              </a:rPr>
              <a:t> no instances required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Can not be </a:t>
            </a:r>
            <a:r>
              <a:rPr lang="en-US" dirty="0" err="1">
                <a:sym typeface="Wingdings" panose="05000000000000000000" pitchFamily="2" charset="2"/>
              </a:rPr>
              <a:t>overriden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Default Method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Default keyword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Can be </a:t>
            </a:r>
            <a:r>
              <a:rPr lang="en-US" dirty="0" err="1">
                <a:sym typeface="Wingdings" panose="05000000000000000000" pitchFamily="2" charset="2"/>
              </a:rPr>
              <a:t>overriden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Default feature of function</a:t>
            </a:r>
          </a:p>
        </p:txBody>
      </p:sp>
    </p:spTree>
    <p:extLst>
      <p:ext uri="{BB962C8B-B14F-4D97-AF65-F5344CB8AC3E}">
        <p14:creationId xmlns:p14="http://schemas.microsoft.com/office/powerpoint/2010/main" val="2003108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8367-D209-409B-A93A-13727567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b/w interface and 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F4F3D-F8DA-410C-A056-9CA3976E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relationship</a:t>
            </a:r>
          </a:p>
          <a:p>
            <a:pPr lvl="1"/>
            <a:r>
              <a:rPr lang="en-US" dirty="0"/>
              <a:t>Parent and child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46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A90B-13D3-469D-BBF5-9352A0F3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Java5 </a:t>
            </a:r>
            <a:r>
              <a:rPr lang="en-US" dirty="0">
                <a:sym typeface="Wingdings" panose="05000000000000000000" pitchFamily="2" charset="2"/>
              </a:rPr>
              <a:t> static import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C5900-BC44-45E0-8B44-BA3391014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9625-E6EA-4846-A372-3F332B0CE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646"/>
          </a:xfrm>
        </p:spPr>
        <p:txBody>
          <a:bodyPr>
            <a:normAutofit fontScale="90000"/>
          </a:bodyPr>
          <a:lstStyle/>
          <a:p>
            <a:r>
              <a:rPr lang="en-US" dirty="0"/>
              <a:t>Collection Framework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398A93-4444-4C1C-970A-178BE7F7CC34}"/>
              </a:ext>
            </a:extLst>
          </p:cNvPr>
          <p:cNvSpPr/>
          <p:nvPr/>
        </p:nvSpPr>
        <p:spPr>
          <a:xfrm>
            <a:off x="4274050" y="986321"/>
            <a:ext cx="2280863" cy="600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C0AD80-8964-4E57-81ED-7E4522907347}"/>
              </a:ext>
            </a:extLst>
          </p:cNvPr>
          <p:cNvSpPr/>
          <p:nvPr/>
        </p:nvSpPr>
        <p:spPr>
          <a:xfrm>
            <a:off x="4274049" y="1909283"/>
            <a:ext cx="2280863" cy="600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CA8353-A9AC-420F-AA6C-8B4DDC2C7655}"/>
              </a:ext>
            </a:extLst>
          </p:cNvPr>
          <p:cNvCxnSpPr/>
          <p:nvPr/>
        </p:nvCxnSpPr>
        <p:spPr>
          <a:xfrm flipV="1">
            <a:off x="5208998" y="1586967"/>
            <a:ext cx="0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F2CB28-63F0-444A-B8AE-E505822CC0E5}"/>
              </a:ext>
            </a:extLst>
          </p:cNvPr>
          <p:cNvSpPr/>
          <p:nvPr/>
        </p:nvSpPr>
        <p:spPr>
          <a:xfrm>
            <a:off x="2135312" y="2750051"/>
            <a:ext cx="2280863" cy="600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0398E1-C64A-455B-BE1F-21FABF94A6A7}"/>
              </a:ext>
            </a:extLst>
          </p:cNvPr>
          <p:cNvSpPr/>
          <p:nvPr/>
        </p:nvSpPr>
        <p:spPr>
          <a:xfrm>
            <a:off x="4955568" y="2750051"/>
            <a:ext cx="2280863" cy="600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50F05A-4669-451D-9AFC-AFC0BDB8B235}"/>
              </a:ext>
            </a:extLst>
          </p:cNvPr>
          <p:cNvSpPr/>
          <p:nvPr/>
        </p:nvSpPr>
        <p:spPr>
          <a:xfrm>
            <a:off x="7858018" y="2750051"/>
            <a:ext cx="2280863" cy="600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A4739E-C146-4623-A925-266BECE24718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3275744" y="2509929"/>
            <a:ext cx="2138737" cy="24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9C55FC-81EB-439C-80F2-5F5DA07277CB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H="1" flipV="1">
            <a:off x="5414481" y="2509929"/>
            <a:ext cx="681519" cy="24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5FBD7C-CF26-4680-882B-1A4BECFECAA3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flipH="1" flipV="1">
            <a:off x="5414481" y="2509929"/>
            <a:ext cx="3583969" cy="24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8A4488B-B836-47E5-BF21-B1D50CAF9909}"/>
              </a:ext>
            </a:extLst>
          </p:cNvPr>
          <p:cNvSpPr/>
          <p:nvPr/>
        </p:nvSpPr>
        <p:spPr>
          <a:xfrm>
            <a:off x="462337" y="4017196"/>
            <a:ext cx="1797978" cy="6006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F40FE5-47E1-45F6-BC1C-E8D351D6DF90}"/>
              </a:ext>
            </a:extLst>
          </p:cNvPr>
          <p:cNvSpPr/>
          <p:nvPr/>
        </p:nvSpPr>
        <p:spPr>
          <a:xfrm>
            <a:off x="1760304" y="4744950"/>
            <a:ext cx="1797978" cy="6006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LinkedList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7C26F1-171D-4903-86A0-CEDA15982EF7}"/>
              </a:ext>
            </a:extLst>
          </p:cNvPr>
          <p:cNvSpPr/>
          <p:nvPr/>
        </p:nvSpPr>
        <p:spPr>
          <a:xfrm>
            <a:off x="3056561" y="3933684"/>
            <a:ext cx="1797978" cy="6006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5742E5-32EA-44F4-9851-629A916D4FEC}"/>
              </a:ext>
            </a:extLst>
          </p:cNvPr>
          <p:cNvCxnSpPr>
            <a:stCxn id="17" idx="0"/>
            <a:endCxn id="8" idx="2"/>
          </p:cNvCxnSpPr>
          <p:nvPr/>
        </p:nvCxnSpPr>
        <p:spPr>
          <a:xfrm flipV="1">
            <a:off x="1361326" y="3350697"/>
            <a:ext cx="1914418" cy="66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95E646-9281-4C9C-BFA9-651566C3D3DB}"/>
              </a:ext>
            </a:extLst>
          </p:cNvPr>
          <p:cNvCxnSpPr>
            <a:stCxn id="18" idx="0"/>
            <a:endCxn id="8" idx="2"/>
          </p:cNvCxnSpPr>
          <p:nvPr/>
        </p:nvCxnSpPr>
        <p:spPr>
          <a:xfrm flipV="1">
            <a:off x="2659293" y="3350697"/>
            <a:ext cx="616451" cy="139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305B2A-83FD-45FD-984C-7B8C185A4D80}"/>
              </a:ext>
            </a:extLst>
          </p:cNvPr>
          <p:cNvCxnSpPr>
            <a:stCxn id="19" idx="0"/>
            <a:endCxn id="8" idx="2"/>
          </p:cNvCxnSpPr>
          <p:nvPr/>
        </p:nvCxnSpPr>
        <p:spPr>
          <a:xfrm flipH="1" flipV="1">
            <a:off x="3275744" y="3350697"/>
            <a:ext cx="679806" cy="58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9E148AB-B299-4CB2-8A51-7D8AF79A58AB}"/>
              </a:ext>
            </a:extLst>
          </p:cNvPr>
          <p:cNvSpPr/>
          <p:nvPr/>
        </p:nvSpPr>
        <p:spPr>
          <a:xfrm>
            <a:off x="5197011" y="4047823"/>
            <a:ext cx="1797978" cy="6006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Hashset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3C2B9E-BD87-48B7-8169-D07486DACA7E}"/>
              </a:ext>
            </a:extLst>
          </p:cNvPr>
          <p:cNvSpPr/>
          <p:nvPr/>
        </p:nvSpPr>
        <p:spPr>
          <a:xfrm>
            <a:off x="5208998" y="4970710"/>
            <a:ext cx="1797978" cy="6006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LinkedHashset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9EF2B4-9C0A-45E1-A0B6-43D0A666969B}"/>
              </a:ext>
            </a:extLst>
          </p:cNvPr>
          <p:cNvCxnSpPr>
            <a:stCxn id="26" idx="0"/>
            <a:endCxn id="9" idx="2"/>
          </p:cNvCxnSpPr>
          <p:nvPr/>
        </p:nvCxnSpPr>
        <p:spPr>
          <a:xfrm flipV="1">
            <a:off x="6096000" y="3350697"/>
            <a:ext cx="0" cy="69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BEE33F-9968-4027-AF80-A1802061636D}"/>
              </a:ext>
            </a:extLst>
          </p:cNvPr>
          <p:cNvCxnSpPr>
            <a:stCxn id="27" idx="0"/>
            <a:endCxn id="26" idx="2"/>
          </p:cNvCxnSpPr>
          <p:nvPr/>
        </p:nvCxnSpPr>
        <p:spPr>
          <a:xfrm flipH="1" flipV="1">
            <a:off x="6096000" y="4648469"/>
            <a:ext cx="11987" cy="32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3888A60-2FB6-42CD-82F9-F1D7B938EE79}"/>
              </a:ext>
            </a:extLst>
          </p:cNvPr>
          <p:cNvSpPr/>
          <p:nvPr/>
        </p:nvSpPr>
        <p:spPr>
          <a:xfrm>
            <a:off x="1752598" y="5628260"/>
            <a:ext cx="1797978" cy="6006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CF608B-36B5-41C5-8F48-405D121803B7}"/>
              </a:ext>
            </a:extLst>
          </p:cNvPr>
          <p:cNvCxnSpPr>
            <a:stCxn id="33" idx="0"/>
            <a:endCxn id="18" idx="2"/>
          </p:cNvCxnSpPr>
          <p:nvPr/>
        </p:nvCxnSpPr>
        <p:spPr>
          <a:xfrm flipV="1">
            <a:off x="2651587" y="5345596"/>
            <a:ext cx="7706" cy="28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E8422CC-4F58-4C7E-A8AB-8E02EACD71F6}"/>
              </a:ext>
            </a:extLst>
          </p:cNvPr>
          <p:cNvSpPr/>
          <p:nvPr/>
        </p:nvSpPr>
        <p:spPr>
          <a:xfrm>
            <a:off x="6471007" y="5667836"/>
            <a:ext cx="1797978" cy="6006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Treeset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764640-CBC1-4D95-821C-DBB04085FDAB}"/>
              </a:ext>
            </a:extLst>
          </p:cNvPr>
          <p:cNvSpPr/>
          <p:nvPr/>
        </p:nvSpPr>
        <p:spPr>
          <a:xfrm>
            <a:off x="7206465" y="4299186"/>
            <a:ext cx="2280863" cy="600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SortedSet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2AD8935-8E16-4184-9BA8-CB3E98036635}"/>
              </a:ext>
            </a:extLst>
          </p:cNvPr>
          <p:cNvCxnSpPr>
            <a:stCxn id="36" idx="0"/>
          </p:cNvCxnSpPr>
          <p:nvPr/>
        </p:nvCxnSpPr>
        <p:spPr>
          <a:xfrm flipV="1">
            <a:off x="7369996" y="4970710"/>
            <a:ext cx="982894" cy="69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C49C9E4-9C5C-4535-A4F9-7A76D6EFDAC0}"/>
              </a:ext>
            </a:extLst>
          </p:cNvPr>
          <p:cNvCxnSpPr>
            <a:stCxn id="37" idx="0"/>
            <a:endCxn id="9" idx="2"/>
          </p:cNvCxnSpPr>
          <p:nvPr/>
        </p:nvCxnSpPr>
        <p:spPr>
          <a:xfrm flipH="1" flipV="1">
            <a:off x="6096000" y="3350697"/>
            <a:ext cx="2250897" cy="94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4ED074D-DC57-44E8-B2CF-E66C58BB86A7}"/>
              </a:ext>
            </a:extLst>
          </p:cNvPr>
          <p:cNvSpPr/>
          <p:nvPr/>
        </p:nvSpPr>
        <p:spPr>
          <a:xfrm>
            <a:off x="7217636" y="1207062"/>
            <a:ext cx="4649914" cy="4618385"/>
          </a:xfrm>
          <a:custGeom>
            <a:avLst/>
            <a:gdLst>
              <a:gd name="connsiteX0" fmla="*/ 3940099 w 4649914"/>
              <a:gd name="connsiteY0" fmla="*/ 4608111 h 4618385"/>
              <a:gd name="connsiteX1" fmla="*/ 3981195 w 4649914"/>
              <a:gd name="connsiteY1" fmla="*/ 4546466 h 4618385"/>
              <a:gd name="connsiteX2" fmla="*/ 4042840 w 4649914"/>
              <a:gd name="connsiteY2" fmla="*/ 4484821 h 4618385"/>
              <a:gd name="connsiteX3" fmla="*/ 4073663 w 4649914"/>
              <a:gd name="connsiteY3" fmla="*/ 4412902 h 4618385"/>
              <a:gd name="connsiteX4" fmla="*/ 4083937 w 4649914"/>
              <a:gd name="connsiteY4" fmla="*/ 4310160 h 4618385"/>
              <a:gd name="connsiteX5" fmla="*/ 4114760 w 4649914"/>
              <a:gd name="connsiteY5" fmla="*/ 4258790 h 4618385"/>
              <a:gd name="connsiteX6" fmla="*/ 4094211 w 4649914"/>
              <a:gd name="connsiteY6" fmla="*/ 3775904 h 4618385"/>
              <a:gd name="connsiteX7" fmla="*/ 4042840 w 4649914"/>
              <a:gd name="connsiteY7" fmla="*/ 3673163 h 4618385"/>
              <a:gd name="connsiteX8" fmla="*/ 4022292 w 4649914"/>
              <a:gd name="connsiteY8" fmla="*/ 3642340 h 4618385"/>
              <a:gd name="connsiteX9" fmla="*/ 4012018 w 4649914"/>
              <a:gd name="connsiteY9" fmla="*/ 3611518 h 4618385"/>
              <a:gd name="connsiteX10" fmla="*/ 3981195 w 4649914"/>
              <a:gd name="connsiteY10" fmla="*/ 3570421 h 4618385"/>
              <a:gd name="connsiteX11" fmla="*/ 3703793 w 4649914"/>
              <a:gd name="connsiteY11" fmla="*/ 3262196 h 4618385"/>
              <a:gd name="connsiteX12" fmla="*/ 3642148 w 4649914"/>
              <a:gd name="connsiteY12" fmla="*/ 3231374 h 4618385"/>
              <a:gd name="connsiteX13" fmla="*/ 3580503 w 4649914"/>
              <a:gd name="connsiteY13" fmla="*/ 3180003 h 4618385"/>
              <a:gd name="connsiteX14" fmla="*/ 3539407 w 4649914"/>
              <a:gd name="connsiteY14" fmla="*/ 3138907 h 4618385"/>
              <a:gd name="connsiteX15" fmla="*/ 3477762 w 4649914"/>
              <a:gd name="connsiteY15" fmla="*/ 3108084 h 4618385"/>
              <a:gd name="connsiteX16" fmla="*/ 3313375 w 4649914"/>
              <a:gd name="connsiteY16" fmla="*/ 2995068 h 4618385"/>
              <a:gd name="connsiteX17" fmla="*/ 3190085 w 4649914"/>
              <a:gd name="connsiteY17" fmla="*/ 2902601 h 4618385"/>
              <a:gd name="connsiteX18" fmla="*/ 3128440 w 4649914"/>
              <a:gd name="connsiteY18" fmla="*/ 2871778 h 4618385"/>
              <a:gd name="connsiteX19" fmla="*/ 2933231 w 4649914"/>
              <a:gd name="connsiteY19" fmla="*/ 2738214 h 4618385"/>
              <a:gd name="connsiteX20" fmla="*/ 2881861 w 4649914"/>
              <a:gd name="connsiteY20" fmla="*/ 2707392 h 4618385"/>
              <a:gd name="connsiteX21" fmla="*/ 2820216 w 4649914"/>
              <a:gd name="connsiteY21" fmla="*/ 2666295 h 4618385"/>
              <a:gd name="connsiteX22" fmla="*/ 2696926 w 4649914"/>
              <a:gd name="connsiteY22" fmla="*/ 2604650 h 4618385"/>
              <a:gd name="connsiteX23" fmla="*/ 2583910 w 4649914"/>
              <a:gd name="connsiteY23" fmla="*/ 2563554 h 4618385"/>
              <a:gd name="connsiteX24" fmla="*/ 2522265 w 4649914"/>
              <a:gd name="connsiteY24" fmla="*/ 2532731 h 4618385"/>
              <a:gd name="connsiteX25" fmla="*/ 2450346 w 4649914"/>
              <a:gd name="connsiteY25" fmla="*/ 2522457 h 4618385"/>
              <a:gd name="connsiteX26" fmla="*/ 2388701 w 4649914"/>
              <a:gd name="connsiteY26" fmla="*/ 2501909 h 4618385"/>
              <a:gd name="connsiteX27" fmla="*/ 2347604 w 4649914"/>
              <a:gd name="connsiteY27" fmla="*/ 2491635 h 4618385"/>
              <a:gd name="connsiteX28" fmla="*/ 2275685 w 4649914"/>
              <a:gd name="connsiteY28" fmla="*/ 2460812 h 4618385"/>
              <a:gd name="connsiteX29" fmla="*/ 2234589 w 4649914"/>
              <a:gd name="connsiteY29" fmla="*/ 2450538 h 4618385"/>
              <a:gd name="connsiteX30" fmla="*/ 2070202 w 4649914"/>
              <a:gd name="connsiteY30" fmla="*/ 2419716 h 4618385"/>
              <a:gd name="connsiteX31" fmla="*/ 1988009 w 4649914"/>
              <a:gd name="connsiteY31" fmla="*/ 2388893 h 4618385"/>
              <a:gd name="connsiteX32" fmla="*/ 1885267 w 4649914"/>
              <a:gd name="connsiteY32" fmla="*/ 2378619 h 4618385"/>
              <a:gd name="connsiteX33" fmla="*/ 1803074 w 4649914"/>
              <a:gd name="connsiteY33" fmla="*/ 2368345 h 4618385"/>
              <a:gd name="connsiteX34" fmla="*/ 1659236 w 4649914"/>
              <a:gd name="connsiteY34" fmla="*/ 2347796 h 4618385"/>
              <a:gd name="connsiteX35" fmla="*/ 1535946 w 4649914"/>
              <a:gd name="connsiteY35" fmla="*/ 2327248 h 4618385"/>
              <a:gd name="connsiteX36" fmla="*/ 662643 w 4649914"/>
              <a:gd name="connsiteY36" fmla="*/ 2316974 h 4618385"/>
              <a:gd name="connsiteX37" fmla="*/ 570175 w 4649914"/>
              <a:gd name="connsiteY37" fmla="*/ 2306700 h 4618385"/>
              <a:gd name="connsiteX38" fmla="*/ 436611 w 4649914"/>
              <a:gd name="connsiteY38" fmla="*/ 2265603 h 4618385"/>
              <a:gd name="connsiteX39" fmla="*/ 385240 w 4649914"/>
              <a:gd name="connsiteY39" fmla="*/ 2255329 h 4618385"/>
              <a:gd name="connsiteX40" fmla="*/ 282499 w 4649914"/>
              <a:gd name="connsiteY40" fmla="*/ 2183410 h 4618385"/>
              <a:gd name="connsiteX41" fmla="*/ 220854 w 4649914"/>
              <a:gd name="connsiteY41" fmla="*/ 2142313 h 4618385"/>
              <a:gd name="connsiteX42" fmla="*/ 138661 w 4649914"/>
              <a:gd name="connsiteY42" fmla="*/ 2060120 h 4618385"/>
              <a:gd name="connsiteX43" fmla="*/ 77016 w 4649914"/>
              <a:gd name="connsiteY43" fmla="*/ 1936830 h 4618385"/>
              <a:gd name="connsiteX44" fmla="*/ 15371 w 4649914"/>
              <a:gd name="connsiteY44" fmla="*/ 1834089 h 4618385"/>
              <a:gd name="connsiteX45" fmla="*/ 107838 w 4649914"/>
              <a:gd name="connsiteY45" fmla="*/ 1155994 h 4618385"/>
              <a:gd name="connsiteX46" fmla="*/ 190031 w 4649914"/>
              <a:gd name="connsiteY46" fmla="*/ 960785 h 4618385"/>
              <a:gd name="connsiteX47" fmla="*/ 200306 w 4649914"/>
              <a:gd name="connsiteY47" fmla="*/ 929963 h 4618385"/>
              <a:gd name="connsiteX48" fmla="*/ 241402 w 4649914"/>
              <a:gd name="connsiteY48" fmla="*/ 888866 h 4618385"/>
              <a:gd name="connsiteX49" fmla="*/ 261951 w 4649914"/>
              <a:gd name="connsiteY49" fmla="*/ 806673 h 4618385"/>
              <a:gd name="connsiteX50" fmla="*/ 303047 w 4649914"/>
              <a:gd name="connsiteY50" fmla="*/ 755302 h 4618385"/>
              <a:gd name="connsiteX51" fmla="*/ 344144 w 4649914"/>
              <a:gd name="connsiteY51" fmla="*/ 673109 h 4618385"/>
              <a:gd name="connsiteX52" fmla="*/ 385240 w 4649914"/>
              <a:gd name="connsiteY52" fmla="*/ 621738 h 4618385"/>
              <a:gd name="connsiteX53" fmla="*/ 405789 w 4649914"/>
              <a:gd name="connsiteY53" fmla="*/ 570367 h 4618385"/>
              <a:gd name="connsiteX54" fmla="*/ 457160 w 4649914"/>
              <a:gd name="connsiteY54" fmla="*/ 508722 h 4618385"/>
              <a:gd name="connsiteX55" fmla="*/ 477708 w 4649914"/>
              <a:gd name="connsiteY55" fmla="*/ 477900 h 4618385"/>
              <a:gd name="connsiteX56" fmla="*/ 559901 w 4649914"/>
              <a:gd name="connsiteY56" fmla="*/ 375158 h 4618385"/>
              <a:gd name="connsiteX57" fmla="*/ 672917 w 4649914"/>
              <a:gd name="connsiteY57" fmla="*/ 262142 h 4618385"/>
              <a:gd name="connsiteX58" fmla="*/ 775658 w 4649914"/>
              <a:gd name="connsiteY58" fmla="*/ 231320 h 4618385"/>
              <a:gd name="connsiteX59" fmla="*/ 857852 w 4649914"/>
              <a:gd name="connsiteY59" fmla="*/ 190223 h 4618385"/>
              <a:gd name="connsiteX60" fmla="*/ 1011964 w 4649914"/>
              <a:gd name="connsiteY60" fmla="*/ 159401 h 4618385"/>
              <a:gd name="connsiteX61" fmla="*/ 1268818 w 4649914"/>
              <a:gd name="connsiteY61" fmla="*/ 97756 h 4618385"/>
              <a:gd name="connsiteX62" fmla="*/ 1351011 w 4649914"/>
              <a:gd name="connsiteY62" fmla="*/ 77208 h 4618385"/>
              <a:gd name="connsiteX63" fmla="*/ 1433204 w 4649914"/>
              <a:gd name="connsiteY63" fmla="*/ 46385 h 4618385"/>
              <a:gd name="connsiteX64" fmla="*/ 1669510 w 4649914"/>
              <a:gd name="connsiteY64" fmla="*/ 25837 h 4618385"/>
              <a:gd name="connsiteX65" fmla="*/ 1803074 w 4649914"/>
              <a:gd name="connsiteY65" fmla="*/ 5289 h 4618385"/>
              <a:gd name="connsiteX66" fmla="*/ 2933231 w 4649914"/>
              <a:gd name="connsiteY66" fmla="*/ 15563 h 4618385"/>
              <a:gd name="connsiteX67" fmla="*/ 3220908 w 4649914"/>
              <a:gd name="connsiteY67" fmla="*/ 118304 h 4618385"/>
              <a:gd name="connsiteX68" fmla="*/ 3272279 w 4649914"/>
              <a:gd name="connsiteY68" fmla="*/ 128578 h 4618385"/>
              <a:gd name="connsiteX69" fmla="*/ 3395568 w 4649914"/>
              <a:gd name="connsiteY69" fmla="*/ 210772 h 4618385"/>
              <a:gd name="connsiteX70" fmla="*/ 3467488 w 4649914"/>
              <a:gd name="connsiteY70" fmla="*/ 282691 h 4618385"/>
              <a:gd name="connsiteX71" fmla="*/ 3570229 w 4649914"/>
              <a:gd name="connsiteY71" fmla="*/ 364884 h 4618385"/>
              <a:gd name="connsiteX72" fmla="*/ 3642148 w 4649914"/>
              <a:gd name="connsiteY72" fmla="*/ 467626 h 4618385"/>
              <a:gd name="connsiteX73" fmla="*/ 3765438 w 4649914"/>
              <a:gd name="connsiteY73" fmla="*/ 590916 h 4618385"/>
              <a:gd name="connsiteX74" fmla="*/ 3857906 w 4649914"/>
              <a:gd name="connsiteY74" fmla="*/ 714205 h 4618385"/>
              <a:gd name="connsiteX75" fmla="*/ 3929825 w 4649914"/>
              <a:gd name="connsiteY75" fmla="*/ 837495 h 4618385"/>
              <a:gd name="connsiteX76" fmla="*/ 3970921 w 4649914"/>
              <a:gd name="connsiteY76" fmla="*/ 878592 h 4618385"/>
              <a:gd name="connsiteX77" fmla="*/ 4001744 w 4649914"/>
              <a:gd name="connsiteY77" fmla="*/ 919689 h 4618385"/>
              <a:gd name="connsiteX78" fmla="*/ 4032566 w 4649914"/>
              <a:gd name="connsiteY78" fmla="*/ 971059 h 4618385"/>
              <a:gd name="connsiteX79" fmla="*/ 4053115 w 4649914"/>
              <a:gd name="connsiteY79" fmla="*/ 1001882 h 4618385"/>
              <a:gd name="connsiteX80" fmla="*/ 4083937 w 4649914"/>
              <a:gd name="connsiteY80" fmla="*/ 1053253 h 4618385"/>
              <a:gd name="connsiteX81" fmla="*/ 4125034 w 4649914"/>
              <a:gd name="connsiteY81" fmla="*/ 1114898 h 4618385"/>
              <a:gd name="connsiteX82" fmla="*/ 4155856 w 4649914"/>
              <a:gd name="connsiteY82" fmla="*/ 1176542 h 4618385"/>
              <a:gd name="connsiteX83" fmla="*/ 4207227 w 4649914"/>
              <a:gd name="connsiteY83" fmla="*/ 1238187 h 4618385"/>
              <a:gd name="connsiteX84" fmla="*/ 4217501 w 4649914"/>
              <a:gd name="connsiteY84" fmla="*/ 1269010 h 4618385"/>
              <a:gd name="connsiteX85" fmla="*/ 4279146 w 4649914"/>
              <a:gd name="connsiteY85" fmla="*/ 1351203 h 4618385"/>
              <a:gd name="connsiteX86" fmla="*/ 4299694 w 4649914"/>
              <a:gd name="connsiteY86" fmla="*/ 1402574 h 4618385"/>
              <a:gd name="connsiteX87" fmla="*/ 4340791 w 4649914"/>
              <a:gd name="connsiteY87" fmla="*/ 1464219 h 4618385"/>
              <a:gd name="connsiteX88" fmla="*/ 4371613 w 4649914"/>
              <a:gd name="connsiteY88" fmla="*/ 1546412 h 4618385"/>
              <a:gd name="connsiteX89" fmla="*/ 4412710 w 4649914"/>
              <a:gd name="connsiteY89" fmla="*/ 1608057 h 4618385"/>
              <a:gd name="connsiteX90" fmla="*/ 4474355 w 4649914"/>
              <a:gd name="connsiteY90" fmla="*/ 1741621 h 4618385"/>
              <a:gd name="connsiteX91" fmla="*/ 4515452 w 4649914"/>
              <a:gd name="connsiteY91" fmla="*/ 1885459 h 4618385"/>
              <a:gd name="connsiteX92" fmla="*/ 4556548 w 4649914"/>
              <a:gd name="connsiteY92" fmla="*/ 1947104 h 4618385"/>
              <a:gd name="connsiteX93" fmla="*/ 4587371 w 4649914"/>
              <a:gd name="connsiteY93" fmla="*/ 2080668 h 4618385"/>
              <a:gd name="connsiteX94" fmla="*/ 4607919 w 4649914"/>
              <a:gd name="connsiteY94" fmla="*/ 2162862 h 4618385"/>
              <a:gd name="connsiteX95" fmla="*/ 4638742 w 4649914"/>
              <a:gd name="connsiteY95" fmla="*/ 2306700 h 4618385"/>
              <a:gd name="connsiteX96" fmla="*/ 4597645 w 4649914"/>
              <a:gd name="connsiteY96" fmla="*/ 3529325 h 4618385"/>
              <a:gd name="connsiteX97" fmla="*/ 4546274 w 4649914"/>
              <a:gd name="connsiteY97" fmla="*/ 3837549 h 4618385"/>
              <a:gd name="connsiteX98" fmla="*/ 4484629 w 4649914"/>
              <a:gd name="connsiteY98" fmla="*/ 4012210 h 4618385"/>
              <a:gd name="connsiteX99" fmla="*/ 4392162 w 4649914"/>
              <a:gd name="connsiteY99" fmla="*/ 4186871 h 4618385"/>
              <a:gd name="connsiteX100" fmla="*/ 4361339 w 4649914"/>
              <a:gd name="connsiteY100" fmla="*/ 4248516 h 4618385"/>
              <a:gd name="connsiteX101" fmla="*/ 4340791 w 4649914"/>
              <a:gd name="connsiteY101" fmla="*/ 4279338 h 4618385"/>
              <a:gd name="connsiteX102" fmla="*/ 4309968 w 4649914"/>
              <a:gd name="connsiteY102" fmla="*/ 4299886 h 4618385"/>
              <a:gd name="connsiteX103" fmla="*/ 4289420 w 4649914"/>
              <a:gd name="connsiteY103" fmla="*/ 4320435 h 4618385"/>
              <a:gd name="connsiteX104" fmla="*/ 4258598 w 4649914"/>
              <a:gd name="connsiteY104" fmla="*/ 4340983 h 4618385"/>
              <a:gd name="connsiteX105" fmla="*/ 4207227 w 4649914"/>
              <a:gd name="connsiteY105" fmla="*/ 4392354 h 4618385"/>
              <a:gd name="connsiteX106" fmla="*/ 4166130 w 4649914"/>
              <a:gd name="connsiteY106" fmla="*/ 4433450 h 4618385"/>
              <a:gd name="connsiteX107" fmla="*/ 4135308 w 4649914"/>
              <a:gd name="connsiteY107" fmla="*/ 4464273 h 4618385"/>
              <a:gd name="connsiteX108" fmla="*/ 4063389 w 4649914"/>
              <a:gd name="connsiteY108" fmla="*/ 4556740 h 4618385"/>
              <a:gd name="connsiteX109" fmla="*/ 4022292 w 4649914"/>
              <a:gd name="connsiteY109" fmla="*/ 4618385 h 461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649914" h="4618385">
                <a:moveTo>
                  <a:pt x="3940099" y="4608111"/>
                </a:moveTo>
                <a:cubicBezTo>
                  <a:pt x="3953798" y="4587563"/>
                  <a:pt x="3965385" y="4565438"/>
                  <a:pt x="3981195" y="4546466"/>
                </a:cubicBezTo>
                <a:cubicBezTo>
                  <a:pt x="3999799" y="4524142"/>
                  <a:pt x="4026299" y="4508714"/>
                  <a:pt x="4042840" y="4484821"/>
                </a:cubicBezTo>
                <a:cubicBezTo>
                  <a:pt x="4057686" y="4463377"/>
                  <a:pt x="4063389" y="4436875"/>
                  <a:pt x="4073663" y="4412902"/>
                </a:cubicBezTo>
                <a:cubicBezTo>
                  <a:pt x="4077088" y="4378655"/>
                  <a:pt x="4075069" y="4343416"/>
                  <a:pt x="4083937" y="4310160"/>
                </a:cubicBezTo>
                <a:cubicBezTo>
                  <a:pt x="4089082" y="4290865"/>
                  <a:pt x="4114376" y="4278756"/>
                  <a:pt x="4114760" y="4258790"/>
                </a:cubicBezTo>
                <a:cubicBezTo>
                  <a:pt x="4117858" y="4097712"/>
                  <a:pt x="4113849" y="3935810"/>
                  <a:pt x="4094211" y="3775904"/>
                </a:cubicBezTo>
                <a:cubicBezTo>
                  <a:pt x="4089544" y="3737900"/>
                  <a:pt x="4060993" y="3706876"/>
                  <a:pt x="4042840" y="3673163"/>
                </a:cubicBezTo>
                <a:cubicBezTo>
                  <a:pt x="4036986" y="3662291"/>
                  <a:pt x="4027814" y="3653385"/>
                  <a:pt x="4022292" y="3642340"/>
                </a:cubicBezTo>
                <a:cubicBezTo>
                  <a:pt x="4017449" y="3632654"/>
                  <a:pt x="4017391" y="3620921"/>
                  <a:pt x="4012018" y="3611518"/>
                </a:cubicBezTo>
                <a:cubicBezTo>
                  <a:pt x="4003522" y="3596650"/>
                  <a:pt x="3990271" y="3584942"/>
                  <a:pt x="3981195" y="3570421"/>
                </a:cubicBezTo>
                <a:cubicBezTo>
                  <a:pt x="3894122" y="3431106"/>
                  <a:pt x="4062252" y="3441423"/>
                  <a:pt x="3703793" y="3262196"/>
                </a:cubicBezTo>
                <a:cubicBezTo>
                  <a:pt x="3683245" y="3251922"/>
                  <a:pt x="3661263" y="3244117"/>
                  <a:pt x="3642148" y="3231374"/>
                </a:cubicBezTo>
                <a:cubicBezTo>
                  <a:pt x="3619892" y="3216537"/>
                  <a:pt x="3600385" y="3197896"/>
                  <a:pt x="3580503" y="3180003"/>
                </a:cubicBezTo>
                <a:cubicBezTo>
                  <a:pt x="3566103" y="3167043"/>
                  <a:pt x="3555278" y="3150017"/>
                  <a:pt x="3539407" y="3138907"/>
                </a:cubicBezTo>
                <a:cubicBezTo>
                  <a:pt x="3520586" y="3125732"/>
                  <a:pt x="3497709" y="3119482"/>
                  <a:pt x="3477762" y="3108084"/>
                </a:cubicBezTo>
                <a:cubicBezTo>
                  <a:pt x="3411318" y="3070116"/>
                  <a:pt x="3373936" y="3042652"/>
                  <a:pt x="3313375" y="2995068"/>
                </a:cubicBezTo>
                <a:cubicBezTo>
                  <a:pt x="3251211" y="2946225"/>
                  <a:pt x="3256948" y="2941605"/>
                  <a:pt x="3190085" y="2902601"/>
                </a:cubicBezTo>
                <a:cubicBezTo>
                  <a:pt x="3170241" y="2891025"/>
                  <a:pt x="3147135" y="2885131"/>
                  <a:pt x="3128440" y="2871778"/>
                </a:cubicBezTo>
                <a:cubicBezTo>
                  <a:pt x="2932814" y="2732046"/>
                  <a:pt x="3044694" y="2766082"/>
                  <a:pt x="2933231" y="2738214"/>
                </a:cubicBezTo>
                <a:cubicBezTo>
                  <a:pt x="2916108" y="2727940"/>
                  <a:pt x="2898708" y="2718113"/>
                  <a:pt x="2881861" y="2707392"/>
                </a:cubicBezTo>
                <a:cubicBezTo>
                  <a:pt x="2861026" y="2694133"/>
                  <a:pt x="2841804" y="2678289"/>
                  <a:pt x="2820216" y="2666295"/>
                </a:cubicBezTo>
                <a:cubicBezTo>
                  <a:pt x="2780051" y="2643981"/>
                  <a:pt x="2738023" y="2625198"/>
                  <a:pt x="2696926" y="2604650"/>
                </a:cubicBezTo>
                <a:cubicBezTo>
                  <a:pt x="2619663" y="2566019"/>
                  <a:pt x="2657807" y="2578333"/>
                  <a:pt x="2583910" y="2563554"/>
                </a:cubicBezTo>
                <a:cubicBezTo>
                  <a:pt x="2563362" y="2553280"/>
                  <a:pt x="2544223" y="2539487"/>
                  <a:pt x="2522265" y="2532731"/>
                </a:cubicBezTo>
                <a:cubicBezTo>
                  <a:pt x="2499120" y="2525609"/>
                  <a:pt x="2473942" y="2527902"/>
                  <a:pt x="2450346" y="2522457"/>
                </a:cubicBezTo>
                <a:cubicBezTo>
                  <a:pt x="2429241" y="2517587"/>
                  <a:pt x="2409447" y="2508133"/>
                  <a:pt x="2388701" y="2501909"/>
                </a:cubicBezTo>
                <a:cubicBezTo>
                  <a:pt x="2375176" y="2497852"/>
                  <a:pt x="2360874" y="2496461"/>
                  <a:pt x="2347604" y="2491635"/>
                </a:cubicBezTo>
                <a:cubicBezTo>
                  <a:pt x="2323092" y="2482722"/>
                  <a:pt x="2300197" y="2469725"/>
                  <a:pt x="2275685" y="2460812"/>
                </a:cubicBezTo>
                <a:cubicBezTo>
                  <a:pt x="2262415" y="2455986"/>
                  <a:pt x="2248348" y="2453713"/>
                  <a:pt x="2234589" y="2450538"/>
                </a:cubicBezTo>
                <a:cubicBezTo>
                  <a:pt x="2129771" y="2426350"/>
                  <a:pt x="2164719" y="2433218"/>
                  <a:pt x="2070202" y="2419716"/>
                </a:cubicBezTo>
                <a:cubicBezTo>
                  <a:pt x="2042804" y="2409442"/>
                  <a:pt x="2016573" y="2395241"/>
                  <a:pt x="1988009" y="2388893"/>
                </a:cubicBezTo>
                <a:cubicBezTo>
                  <a:pt x="1954410" y="2381427"/>
                  <a:pt x="1919475" y="2382420"/>
                  <a:pt x="1885267" y="2378619"/>
                </a:cubicBezTo>
                <a:cubicBezTo>
                  <a:pt x="1857825" y="2375570"/>
                  <a:pt x="1830432" y="2372076"/>
                  <a:pt x="1803074" y="2368345"/>
                </a:cubicBezTo>
                <a:lnTo>
                  <a:pt x="1659236" y="2347796"/>
                </a:lnTo>
                <a:cubicBezTo>
                  <a:pt x="1618057" y="2341461"/>
                  <a:pt x="1577590" y="2328536"/>
                  <a:pt x="1535946" y="2327248"/>
                </a:cubicBezTo>
                <a:cubicBezTo>
                  <a:pt x="1244964" y="2318249"/>
                  <a:pt x="953744" y="2320399"/>
                  <a:pt x="662643" y="2316974"/>
                </a:cubicBezTo>
                <a:cubicBezTo>
                  <a:pt x="631820" y="2313549"/>
                  <a:pt x="600656" y="2312415"/>
                  <a:pt x="570175" y="2306700"/>
                </a:cubicBezTo>
                <a:cubicBezTo>
                  <a:pt x="514499" y="2296261"/>
                  <a:pt x="489705" y="2280083"/>
                  <a:pt x="436611" y="2265603"/>
                </a:cubicBezTo>
                <a:cubicBezTo>
                  <a:pt x="419764" y="2261008"/>
                  <a:pt x="402364" y="2258754"/>
                  <a:pt x="385240" y="2255329"/>
                </a:cubicBezTo>
                <a:cubicBezTo>
                  <a:pt x="260935" y="2193178"/>
                  <a:pt x="378067" y="2259865"/>
                  <a:pt x="282499" y="2183410"/>
                </a:cubicBezTo>
                <a:cubicBezTo>
                  <a:pt x="263215" y="2167982"/>
                  <a:pt x="236664" y="2161285"/>
                  <a:pt x="220854" y="2142313"/>
                </a:cubicBezTo>
                <a:cubicBezTo>
                  <a:pt x="161578" y="2071182"/>
                  <a:pt x="191739" y="2095505"/>
                  <a:pt x="138661" y="2060120"/>
                </a:cubicBezTo>
                <a:cubicBezTo>
                  <a:pt x="118113" y="2019023"/>
                  <a:pt x="104585" y="1973588"/>
                  <a:pt x="77016" y="1936830"/>
                </a:cubicBezTo>
                <a:cubicBezTo>
                  <a:pt x="32409" y="1877355"/>
                  <a:pt x="53851" y="1911050"/>
                  <a:pt x="15371" y="1834089"/>
                </a:cubicBezTo>
                <a:cubicBezTo>
                  <a:pt x="-15852" y="1553075"/>
                  <a:pt x="-6249" y="1718281"/>
                  <a:pt x="107838" y="1155994"/>
                </a:cubicBezTo>
                <a:cubicBezTo>
                  <a:pt x="133233" y="1030830"/>
                  <a:pt x="143015" y="1054815"/>
                  <a:pt x="190031" y="960785"/>
                </a:cubicBezTo>
                <a:cubicBezTo>
                  <a:pt x="194874" y="951099"/>
                  <a:pt x="194011" y="938776"/>
                  <a:pt x="200306" y="929963"/>
                </a:cubicBezTo>
                <a:cubicBezTo>
                  <a:pt x="211566" y="914199"/>
                  <a:pt x="227703" y="902565"/>
                  <a:pt x="241402" y="888866"/>
                </a:cubicBezTo>
                <a:cubicBezTo>
                  <a:pt x="243313" y="879309"/>
                  <a:pt x="252657" y="821544"/>
                  <a:pt x="261951" y="806673"/>
                </a:cubicBezTo>
                <a:cubicBezTo>
                  <a:pt x="273573" y="788077"/>
                  <a:pt x="291554" y="773978"/>
                  <a:pt x="303047" y="755302"/>
                </a:cubicBezTo>
                <a:cubicBezTo>
                  <a:pt x="319101" y="729214"/>
                  <a:pt x="328090" y="699197"/>
                  <a:pt x="344144" y="673109"/>
                </a:cubicBezTo>
                <a:cubicBezTo>
                  <a:pt x="355637" y="654433"/>
                  <a:pt x="373958" y="640542"/>
                  <a:pt x="385240" y="621738"/>
                </a:cubicBezTo>
                <a:cubicBezTo>
                  <a:pt x="394729" y="605923"/>
                  <a:pt x="395887" y="585926"/>
                  <a:pt x="405789" y="570367"/>
                </a:cubicBezTo>
                <a:cubicBezTo>
                  <a:pt x="420149" y="547801"/>
                  <a:pt x="440738" y="529836"/>
                  <a:pt x="457160" y="508722"/>
                </a:cubicBezTo>
                <a:cubicBezTo>
                  <a:pt x="464741" y="498975"/>
                  <a:pt x="470531" y="487948"/>
                  <a:pt x="477708" y="477900"/>
                </a:cubicBezTo>
                <a:cubicBezTo>
                  <a:pt x="499066" y="447998"/>
                  <a:pt x="537419" y="399045"/>
                  <a:pt x="559901" y="375158"/>
                </a:cubicBezTo>
                <a:cubicBezTo>
                  <a:pt x="596415" y="336362"/>
                  <a:pt x="622375" y="278989"/>
                  <a:pt x="672917" y="262142"/>
                </a:cubicBezTo>
                <a:cubicBezTo>
                  <a:pt x="747958" y="237129"/>
                  <a:pt x="713549" y="246847"/>
                  <a:pt x="775658" y="231320"/>
                </a:cubicBezTo>
                <a:cubicBezTo>
                  <a:pt x="810680" y="178790"/>
                  <a:pt x="779106" y="209910"/>
                  <a:pt x="857852" y="190223"/>
                </a:cubicBezTo>
                <a:cubicBezTo>
                  <a:pt x="1003549" y="153798"/>
                  <a:pt x="819750" y="180758"/>
                  <a:pt x="1011964" y="159401"/>
                </a:cubicBezTo>
                <a:cubicBezTo>
                  <a:pt x="1201262" y="73356"/>
                  <a:pt x="1045926" y="128150"/>
                  <a:pt x="1268818" y="97756"/>
                </a:cubicBezTo>
                <a:cubicBezTo>
                  <a:pt x="1296800" y="93940"/>
                  <a:pt x="1324056" y="85632"/>
                  <a:pt x="1351011" y="77208"/>
                </a:cubicBezTo>
                <a:cubicBezTo>
                  <a:pt x="1378940" y="68480"/>
                  <a:pt x="1404317" y="51044"/>
                  <a:pt x="1433204" y="46385"/>
                </a:cubicBezTo>
                <a:cubicBezTo>
                  <a:pt x="1511261" y="33795"/>
                  <a:pt x="1591363" y="37859"/>
                  <a:pt x="1669510" y="25837"/>
                </a:cubicBezTo>
                <a:lnTo>
                  <a:pt x="1803074" y="5289"/>
                </a:lnTo>
                <a:cubicBezTo>
                  <a:pt x="2179793" y="8714"/>
                  <a:pt x="2557688" y="-14371"/>
                  <a:pt x="2933231" y="15563"/>
                </a:cubicBezTo>
                <a:cubicBezTo>
                  <a:pt x="3034733" y="23654"/>
                  <a:pt x="3124309" y="86105"/>
                  <a:pt x="3220908" y="118304"/>
                </a:cubicBezTo>
                <a:cubicBezTo>
                  <a:pt x="3237475" y="123826"/>
                  <a:pt x="3255155" y="125153"/>
                  <a:pt x="3272279" y="128578"/>
                </a:cubicBezTo>
                <a:cubicBezTo>
                  <a:pt x="3349240" y="205539"/>
                  <a:pt x="3306356" y="181033"/>
                  <a:pt x="3395568" y="210772"/>
                </a:cubicBezTo>
                <a:cubicBezTo>
                  <a:pt x="3419541" y="234745"/>
                  <a:pt x="3439279" y="263885"/>
                  <a:pt x="3467488" y="282691"/>
                </a:cubicBezTo>
                <a:cubicBezTo>
                  <a:pt x="3513264" y="313208"/>
                  <a:pt x="3536765" y="323053"/>
                  <a:pt x="3570229" y="364884"/>
                </a:cubicBezTo>
                <a:cubicBezTo>
                  <a:pt x="3594062" y="394675"/>
                  <a:pt x="3615065" y="438737"/>
                  <a:pt x="3642148" y="467626"/>
                </a:cubicBezTo>
                <a:cubicBezTo>
                  <a:pt x="3681898" y="510026"/>
                  <a:pt x="3739446" y="538932"/>
                  <a:pt x="3765438" y="590916"/>
                </a:cubicBezTo>
                <a:cubicBezTo>
                  <a:pt x="3808428" y="676896"/>
                  <a:pt x="3761255" y="591196"/>
                  <a:pt x="3857906" y="714205"/>
                </a:cubicBezTo>
                <a:cubicBezTo>
                  <a:pt x="3998222" y="892788"/>
                  <a:pt x="3807511" y="662760"/>
                  <a:pt x="3929825" y="837495"/>
                </a:cubicBezTo>
                <a:cubicBezTo>
                  <a:pt x="3940935" y="853366"/>
                  <a:pt x="3958164" y="864012"/>
                  <a:pt x="3970921" y="878592"/>
                </a:cubicBezTo>
                <a:cubicBezTo>
                  <a:pt x="3982197" y="891479"/>
                  <a:pt x="3992245" y="905441"/>
                  <a:pt x="4001744" y="919689"/>
                </a:cubicBezTo>
                <a:cubicBezTo>
                  <a:pt x="4012821" y="936304"/>
                  <a:pt x="4021982" y="954125"/>
                  <a:pt x="4032566" y="971059"/>
                </a:cubicBezTo>
                <a:cubicBezTo>
                  <a:pt x="4039111" y="981530"/>
                  <a:pt x="4046570" y="991411"/>
                  <a:pt x="4053115" y="1001882"/>
                </a:cubicBezTo>
                <a:cubicBezTo>
                  <a:pt x="4063699" y="1018816"/>
                  <a:pt x="4073216" y="1036406"/>
                  <a:pt x="4083937" y="1053253"/>
                </a:cubicBezTo>
                <a:cubicBezTo>
                  <a:pt x="4097196" y="1074088"/>
                  <a:pt x="4112590" y="1093566"/>
                  <a:pt x="4125034" y="1114898"/>
                </a:cubicBezTo>
                <a:cubicBezTo>
                  <a:pt x="4136610" y="1134742"/>
                  <a:pt x="4143113" y="1157427"/>
                  <a:pt x="4155856" y="1176542"/>
                </a:cubicBezTo>
                <a:cubicBezTo>
                  <a:pt x="4170693" y="1198798"/>
                  <a:pt x="4190103" y="1217639"/>
                  <a:pt x="4207227" y="1238187"/>
                </a:cubicBezTo>
                <a:cubicBezTo>
                  <a:pt x="4210652" y="1248461"/>
                  <a:pt x="4211761" y="1259826"/>
                  <a:pt x="4217501" y="1269010"/>
                </a:cubicBezTo>
                <a:cubicBezTo>
                  <a:pt x="4236402" y="1299252"/>
                  <a:pt x="4263276" y="1319462"/>
                  <a:pt x="4279146" y="1351203"/>
                </a:cubicBezTo>
                <a:cubicBezTo>
                  <a:pt x="4287394" y="1367699"/>
                  <a:pt x="4290863" y="1386383"/>
                  <a:pt x="4299694" y="1402574"/>
                </a:cubicBezTo>
                <a:cubicBezTo>
                  <a:pt x="4311520" y="1424255"/>
                  <a:pt x="4328085" y="1443042"/>
                  <a:pt x="4340791" y="1464219"/>
                </a:cubicBezTo>
                <a:cubicBezTo>
                  <a:pt x="4431832" y="1615954"/>
                  <a:pt x="4298456" y="1400100"/>
                  <a:pt x="4371613" y="1546412"/>
                </a:cubicBezTo>
                <a:cubicBezTo>
                  <a:pt x="4382658" y="1568501"/>
                  <a:pt x="4401665" y="1585968"/>
                  <a:pt x="4412710" y="1608057"/>
                </a:cubicBezTo>
                <a:cubicBezTo>
                  <a:pt x="4526225" y="1835084"/>
                  <a:pt x="4376830" y="1579076"/>
                  <a:pt x="4474355" y="1741621"/>
                </a:cubicBezTo>
                <a:cubicBezTo>
                  <a:pt x="4484915" y="1804980"/>
                  <a:pt x="4483670" y="1821895"/>
                  <a:pt x="4515452" y="1885459"/>
                </a:cubicBezTo>
                <a:cubicBezTo>
                  <a:pt x="4526496" y="1907548"/>
                  <a:pt x="4542849" y="1926556"/>
                  <a:pt x="4556548" y="1947104"/>
                </a:cubicBezTo>
                <a:cubicBezTo>
                  <a:pt x="4585039" y="2061071"/>
                  <a:pt x="4540148" y="1879970"/>
                  <a:pt x="4587371" y="2080668"/>
                </a:cubicBezTo>
                <a:cubicBezTo>
                  <a:pt x="4593839" y="2108158"/>
                  <a:pt x="4602002" y="2135248"/>
                  <a:pt x="4607919" y="2162862"/>
                </a:cubicBezTo>
                <a:cubicBezTo>
                  <a:pt x="4652658" y="2371649"/>
                  <a:pt x="4572711" y="2042586"/>
                  <a:pt x="4638742" y="2306700"/>
                </a:cubicBezTo>
                <a:cubicBezTo>
                  <a:pt x="4658061" y="2905590"/>
                  <a:pt x="4656995" y="2579717"/>
                  <a:pt x="4597645" y="3529325"/>
                </a:cubicBezTo>
                <a:cubicBezTo>
                  <a:pt x="4581605" y="3785967"/>
                  <a:pt x="4612196" y="3705708"/>
                  <a:pt x="4546274" y="3837549"/>
                </a:cubicBezTo>
                <a:cubicBezTo>
                  <a:pt x="4523046" y="3930460"/>
                  <a:pt x="4530626" y="3920216"/>
                  <a:pt x="4484629" y="4012210"/>
                </a:cubicBezTo>
                <a:cubicBezTo>
                  <a:pt x="4451764" y="4077940"/>
                  <a:pt x="4413046" y="4103337"/>
                  <a:pt x="4392162" y="4186871"/>
                </a:cubicBezTo>
                <a:cubicBezTo>
                  <a:pt x="4375493" y="4253549"/>
                  <a:pt x="4394648" y="4206880"/>
                  <a:pt x="4361339" y="4248516"/>
                </a:cubicBezTo>
                <a:cubicBezTo>
                  <a:pt x="4353625" y="4258158"/>
                  <a:pt x="4349522" y="4270607"/>
                  <a:pt x="4340791" y="4279338"/>
                </a:cubicBezTo>
                <a:cubicBezTo>
                  <a:pt x="4332059" y="4288069"/>
                  <a:pt x="4319610" y="4292172"/>
                  <a:pt x="4309968" y="4299886"/>
                </a:cubicBezTo>
                <a:cubicBezTo>
                  <a:pt x="4302404" y="4305937"/>
                  <a:pt x="4296984" y="4314384"/>
                  <a:pt x="4289420" y="4320435"/>
                </a:cubicBezTo>
                <a:cubicBezTo>
                  <a:pt x="4279778" y="4328149"/>
                  <a:pt x="4267891" y="4332852"/>
                  <a:pt x="4258598" y="4340983"/>
                </a:cubicBezTo>
                <a:cubicBezTo>
                  <a:pt x="4240373" y="4356930"/>
                  <a:pt x="4224351" y="4375230"/>
                  <a:pt x="4207227" y="4392354"/>
                </a:cubicBezTo>
                <a:lnTo>
                  <a:pt x="4166130" y="4433450"/>
                </a:lnTo>
                <a:cubicBezTo>
                  <a:pt x="4155856" y="4443724"/>
                  <a:pt x="4144228" y="4452804"/>
                  <a:pt x="4135308" y="4464273"/>
                </a:cubicBezTo>
                <a:cubicBezTo>
                  <a:pt x="4111335" y="4495095"/>
                  <a:pt x="4080852" y="4521815"/>
                  <a:pt x="4063389" y="4556740"/>
                </a:cubicBezTo>
                <a:cubicBezTo>
                  <a:pt x="4038508" y="4606501"/>
                  <a:pt x="4053670" y="4587007"/>
                  <a:pt x="4022292" y="46183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1869F0-D4E0-4623-B2F6-62084CC27113}"/>
              </a:ext>
            </a:extLst>
          </p:cNvPr>
          <p:cNvSpPr/>
          <p:nvPr/>
        </p:nvSpPr>
        <p:spPr>
          <a:xfrm>
            <a:off x="1676400" y="2227266"/>
            <a:ext cx="2138737" cy="282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AbstractCollection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E259420-0CDC-40D2-B515-7F3D966D4FBC}"/>
              </a:ext>
            </a:extLst>
          </p:cNvPr>
          <p:cNvCxnSpPr>
            <a:endCxn id="5" idx="1"/>
          </p:cNvCxnSpPr>
          <p:nvPr/>
        </p:nvCxnSpPr>
        <p:spPr>
          <a:xfrm flipV="1">
            <a:off x="3815137" y="2209606"/>
            <a:ext cx="458912" cy="300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39AB579-986D-42C6-B365-FCD8554FFD6D}"/>
              </a:ext>
            </a:extLst>
          </p:cNvPr>
          <p:cNvSpPr/>
          <p:nvPr/>
        </p:nvSpPr>
        <p:spPr>
          <a:xfrm>
            <a:off x="3337390" y="3488759"/>
            <a:ext cx="2138737" cy="282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AbstractSet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3C757E-7063-4B1D-89D7-D075ADFE17C3}"/>
              </a:ext>
            </a:extLst>
          </p:cNvPr>
          <p:cNvCxnSpPr>
            <a:stCxn id="46" idx="3"/>
            <a:endCxn id="9" idx="2"/>
          </p:cNvCxnSpPr>
          <p:nvPr/>
        </p:nvCxnSpPr>
        <p:spPr>
          <a:xfrm flipV="1">
            <a:off x="5476127" y="3350697"/>
            <a:ext cx="619873" cy="2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CEE764-C781-426F-8C8E-06C0D54C23F2}"/>
              </a:ext>
            </a:extLst>
          </p:cNvPr>
          <p:cNvCxnSpPr>
            <a:stCxn id="46" idx="0"/>
            <a:endCxn id="43" idx="2"/>
          </p:cNvCxnSpPr>
          <p:nvPr/>
        </p:nvCxnSpPr>
        <p:spPr>
          <a:xfrm flipH="1" flipV="1">
            <a:off x="2745769" y="2509930"/>
            <a:ext cx="1660990" cy="978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4CDF037-904C-4180-9115-478AF03277DC}"/>
              </a:ext>
            </a:extLst>
          </p:cNvPr>
          <p:cNvSpPr/>
          <p:nvPr/>
        </p:nvSpPr>
        <p:spPr>
          <a:xfrm>
            <a:off x="197779" y="3477805"/>
            <a:ext cx="2138737" cy="282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AbstractList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E531A9-C50A-44F2-8B85-F2429BE8BD8E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2336516" y="3350697"/>
            <a:ext cx="775270" cy="26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4765CBD-47A1-493F-9A35-AF5B7E572D7A}"/>
              </a:ext>
            </a:extLst>
          </p:cNvPr>
          <p:cNvCxnSpPr>
            <a:stCxn id="51" idx="0"/>
          </p:cNvCxnSpPr>
          <p:nvPr/>
        </p:nvCxnSpPr>
        <p:spPr>
          <a:xfrm flipV="1">
            <a:off x="1267148" y="2481020"/>
            <a:ext cx="1147923" cy="996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9401175-B2E2-41DB-96AF-0E2B35FBA218}"/>
              </a:ext>
            </a:extLst>
          </p:cNvPr>
          <p:cNvSpPr/>
          <p:nvPr/>
        </p:nvSpPr>
        <p:spPr>
          <a:xfrm>
            <a:off x="7012967" y="3576800"/>
            <a:ext cx="2138737" cy="282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AbstractQueue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C8BE627-8577-4E5E-B3AA-E6E3DF8EFECF}"/>
              </a:ext>
            </a:extLst>
          </p:cNvPr>
          <p:cNvCxnSpPr>
            <a:stCxn id="57" idx="0"/>
            <a:endCxn id="10" idx="2"/>
          </p:cNvCxnSpPr>
          <p:nvPr/>
        </p:nvCxnSpPr>
        <p:spPr>
          <a:xfrm flipV="1">
            <a:off x="8082336" y="3350697"/>
            <a:ext cx="916114" cy="22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113926-245A-44A6-BD41-659FBD395F69}"/>
              </a:ext>
            </a:extLst>
          </p:cNvPr>
          <p:cNvCxnSpPr>
            <a:stCxn id="57" idx="0"/>
          </p:cNvCxnSpPr>
          <p:nvPr/>
        </p:nvCxnSpPr>
        <p:spPr>
          <a:xfrm flipH="1" flipV="1">
            <a:off x="3688422" y="2359767"/>
            <a:ext cx="4393914" cy="1217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53D5C7C-3465-4E5C-8C5B-E89A7099C0A6}"/>
              </a:ext>
            </a:extLst>
          </p:cNvPr>
          <p:cNvSpPr/>
          <p:nvPr/>
        </p:nvSpPr>
        <p:spPr>
          <a:xfrm>
            <a:off x="1497481" y="1480445"/>
            <a:ext cx="1839903" cy="39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RandomAccess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47DBE5D-16F3-4F60-B3CC-EB4426FC6820}"/>
              </a:ext>
            </a:extLst>
          </p:cNvPr>
          <p:cNvSpPr/>
          <p:nvPr/>
        </p:nvSpPr>
        <p:spPr>
          <a:xfrm>
            <a:off x="16712" y="1840196"/>
            <a:ext cx="1839903" cy="39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ListIterator</a:t>
            </a:r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B96F65-820E-485A-B3CE-26D65A1579E2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750863" y="2163038"/>
            <a:ext cx="2524881" cy="5870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0640C39-7739-48A2-9CE6-E45435AFBE9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361326" y="1823638"/>
            <a:ext cx="953332" cy="2193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077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644E-AB31-40DE-9376-87042B0A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4EE9-1C00-4D62-8FAD-DCC216C14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with only one abstract method</a:t>
            </a:r>
          </a:p>
          <a:p>
            <a:r>
              <a:rPr lang="en-US" dirty="0"/>
              <a:t>Static and default *</a:t>
            </a:r>
          </a:p>
          <a:p>
            <a:r>
              <a:rPr lang="en-US" dirty="0"/>
              <a:t>@</a:t>
            </a:r>
            <a:r>
              <a:rPr lang="en-US" dirty="0" err="1"/>
              <a:t>FunctionalInterface</a:t>
            </a:r>
            <a:endParaRPr lang="en-US" dirty="0"/>
          </a:p>
          <a:p>
            <a:pPr lvl="1"/>
            <a:r>
              <a:rPr lang="en-US" dirty="0"/>
              <a:t>Callable, Runnable, Comparable</a:t>
            </a:r>
          </a:p>
          <a:p>
            <a:r>
              <a:rPr lang="en-US" dirty="0"/>
              <a:t>Java8 </a:t>
            </a:r>
            <a:r>
              <a:rPr lang="en-US" dirty="0">
                <a:sym typeface="Wingdings" panose="05000000000000000000" pitchFamily="2" charset="2"/>
              </a:rPr>
              <a:t> Functional Interfaces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Predicate, Consumer, Supplier, Function, </a:t>
            </a:r>
            <a:r>
              <a:rPr lang="en-US" dirty="0" err="1">
                <a:sym typeface="Wingdings" panose="05000000000000000000" pitchFamily="2" charset="2"/>
              </a:rPr>
              <a:t>BiFunction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BiPredicate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BiConsumer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Stream API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28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75EC-4F90-4ABE-81C8-4F767483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6849-640D-4DF3-8B8D-A19DBF3DF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Shorthand notation for functional interfaces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arg</a:t>
            </a:r>
            <a:r>
              <a:rPr lang="en-US" dirty="0"/>
              <a:t> list) -&gt; {</a:t>
            </a:r>
          </a:p>
          <a:p>
            <a:pPr marL="457200" lvl="1" indent="0">
              <a:buNone/>
            </a:pPr>
            <a:r>
              <a:rPr lang="en-US" dirty="0"/>
              <a:t>	return ;</a:t>
            </a:r>
          </a:p>
          <a:p>
            <a:pPr marL="457200" lvl="1" indent="0">
              <a:buNone/>
            </a:pPr>
            <a:r>
              <a:rPr lang="en-US" dirty="0"/>
              <a:t>};</a:t>
            </a:r>
          </a:p>
          <a:p>
            <a:r>
              <a:rPr lang="en-US" dirty="0" err="1"/>
              <a:t>Imple</a:t>
            </a:r>
            <a:r>
              <a:rPr lang="en-US" dirty="0"/>
              <a:t> abstract method </a:t>
            </a:r>
            <a:r>
              <a:rPr lang="en-US" dirty="0">
                <a:sym typeface="Wingdings" panose="05000000000000000000" pitchFamily="2" charset="2"/>
              </a:rPr>
              <a:t> lambda expression</a:t>
            </a:r>
          </a:p>
          <a:p>
            <a:r>
              <a:rPr lang="en-US" dirty="0">
                <a:sym typeface="Wingdings" panose="05000000000000000000" pitchFamily="2" charset="2"/>
              </a:rPr>
              <a:t>Anonymous objects</a:t>
            </a:r>
          </a:p>
          <a:p>
            <a:r>
              <a:rPr lang="en-US" dirty="0">
                <a:sym typeface="Wingdings" panose="05000000000000000000" pitchFamily="2" charset="2"/>
              </a:rPr>
              <a:t>Anonymous  Method reference</a:t>
            </a:r>
          </a:p>
          <a:p>
            <a:r>
              <a:rPr lang="en-US" dirty="0">
                <a:sym typeface="Wingdings" panose="05000000000000000000" pitchFamily="2" charset="2"/>
              </a:rPr>
              <a:t>Scope /visibility  where you lambda expression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61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DBFE-106C-48C3-87A6-B72AD77C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References (::)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8535-08AA-4C43-9164-B9DBAC91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functional interfaces</a:t>
            </a:r>
          </a:p>
          <a:p>
            <a:endParaRPr lang="en-US" dirty="0"/>
          </a:p>
          <a:p>
            <a:pPr lvl="1"/>
            <a:r>
              <a:rPr lang="en-US" dirty="0"/>
              <a:t>Static methods</a:t>
            </a:r>
          </a:p>
          <a:p>
            <a:pPr lvl="1"/>
            <a:r>
              <a:rPr lang="en-US" dirty="0"/>
              <a:t>Instance methods</a:t>
            </a:r>
          </a:p>
          <a:p>
            <a:pPr lvl="1"/>
            <a:r>
              <a:rPr lang="en-US" dirty="0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752841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40C7-CC1E-450D-B9A9-A49BCE6F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403"/>
          </a:xfrm>
        </p:spPr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78100-FE55-43CA-8F71-9873A77CD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737"/>
            <a:ext cx="10515600" cy="4800226"/>
          </a:xfrm>
        </p:spPr>
        <p:txBody>
          <a:bodyPr/>
          <a:lstStyle/>
          <a:p>
            <a:r>
              <a:rPr lang="en-US" dirty="0"/>
              <a:t>Employee</a:t>
            </a:r>
          </a:p>
          <a:p>
            <a:pPr lvl="1"/>
            <a:r>
              <a:rPr lang="en-US" dirty="0" err="1"/>
              <a:t>employeeId</a:t>
            </a:r>
            <a:endParaRPr lang="en-US" dirty="0"/>
          </a:p>
          <a:p>
            <a:pPr lvl="1"/>
            <a:r>
              <a:rPr lang="en-US" dirty="0" err="1"/>
              <a:t>firstName</a:t>
            </a:r>
            <a:endParaRPr lang="en-US" dirty="0"/>
          </a:p>
          <a:p>
            <a:pPr lvl="1"/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 err="1"/>
              <a:t>emailId</a:t>
            </a:r>
            <a:endParaRPr lang="en-US" dirty="0"/>
          </a:p>
          <a:p>
            <a:pPr lvl="1"/>
            <a:r>
              <a:rPr lang="en-US" dirty="0"/>
              <a:t>Salary</a:t>
            </a:r>
          </a:p>
          <a:p>
            <a:pPr lvl="1"/>
            <a:r>
              <a:rPr lang="en-US" dirty="0"/>
              <a:t>//getters and setters</a:t>
            </a:r>
          </a:p>
          <a:p>
            <a:pPr lvl="1"/>
            <a:r>
              <a:rPr lang="en-US" dirty="0"/>
              <a:t>Create method references</a:t>
            </a:r>
          </a:p>
          <a:p>
            <a:pPr lvl="2"/>
            <a:r>
              <a:rPr lang="en-US" dirty="0"/>
              <a:t>Constructor </a:t>
            </a:r>
            <a:r>
              <a:rPr lang="en-US" dirty="0">
                <a:sym typeface="Wingdings" panose="05000000000000000000" pitchFamily="2" charset="2"/>
              </a:rPr>
              <a:t> full </a:t>
            </a:r>
            <a:r>
              <a:rPr lang="en-US" dirty="0" err="1">
                <a:sym typeface="Wingdings" panose="05000000000000000000" pitchFamily="2" charset="2"/>
              </a:rPr>
              <a:t>arg</a:t>
            </a:r>
            <a:r>
              <a:rPr lang="en-US" dirty="0">
                <a:sym typeface="Wingdings" panose="05000000000000000000" pitchFamily="2" charset="2"/>
              </a:rPr>
              <a:t>  method references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Instance method references  getters and setters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Static method reference  validate </a:t>
            </a:r>
            <a:r>
              <a:rPr lang="en-US" dirty="0" err="1">
                <a:sym typeface="Wingdings" panose="05000000000000000000" pitchFamily="2" charset="2"/>
              </a:rPr>
              <a:t>emailId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77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B0F5-DA99-4F15-83EC-08A3100C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7314-0140-47CF-9943-3CD572D9B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Transforming Sequential binary data</a:t>
            </a:r>
          </a:p>
        </p:txBody>
      </p:sp>
    </p:spTree>
    <p:extLst>
      <p:ext uri="{BB962C8B-B14F-4D97-AF65-F5344CB8AC3E}">
        <p14:creationId xmlns:p14="http://schemas.microsoft.com/office/powerpoint/2010/main" val="1434653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C6C0-8233-4BF5-AC69-A7F0C573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1072" cy="1325563"/>
          </a:xfrm>
        </p:spPr>
        <p:txBody>
          <a:bodyPr/>
          <a:lstStyle/>
          <a:p>
            <a:r>
              <a:rPr lang="en-US" dirty="0"/>
              <a:t>Stream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24EA-B505-44DF-B84C-75615D9C6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107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Extended API of collection</a:t>
            </a:r>
          </a:p>
          <a:p>
            <a:r>
              <a:rPr lang="en-US" dirty="0"/>
              <a:t>Process huge volume of data</a:t>
            </a:r>
          </a:p>
          <a:p>
            <a:r>
              <a:rPr lang="en-US" dirty="0"/>
              <a:t>Best Performance</a:t>
            </a:r>
          </a:p>
          <a:p>
            <a:r>
              <a:rPr lang="en-US" dirty="0"/>
              <a:t>Sequential and parallel</a:t>
            </a:r>
          </a:p>
          <a:p>
            <a:r>
              <a:rPr lang="en-US" dirty="0"/>
              <a:t>Functional Interfaces</a:t>
            </a:r>
          </a:p>
          <a:p>
            <a:r>
              <a:rPr lang="en-US" dirty="0"/>
              <a:t>IO, </a:t>
            </a:r>
            <a:r>
              <a:rPr lang="en-US" dirty="0" err="1"/>
              <a:t>Nio</a:t>
            </a:r>
            <a:r>
              <a:rPr lang="en-US" dirty="0"/>
              <a:t>, Concurrency</a:t>
            </a:r>
          </a:p>
          <a:p>
            <a:r>
              <a:rPr lang="en-US" dirty="0"/>
              <a:t>Soring, filtering , data transformation, aggregations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9A2469-9867-4873-ACFA-FD7C776D9775}"/>
              </a:ext>
            </a:extLst>
          </p:cNvPr>
          <p:cNvSpPr txBox="1">
            <a:spLocks/>
          </p:cNvSpPr>
          <p:nvPr/>
        </p:nvSpPr>
        <p:spPr>
          <a:xfrm>
            <a:off x="6590015" y="365125"/>
            <a:ext cx="43810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Collection API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20D8CE-5552-42D8-87C9-A877A9F54EB1}"/>
              </a:ext>
            </a:extLst>
          </p:cNvPr>
          <p:cNvSpPr txBox="1">
            <a:spLocks/>
          </p:cNvSpPr>
          <p:nvPr/>
        </p:nvSpPr>
        <p:spPr>
          <a:xfrm>
            <a:off x="6590015" y="1825625"/>
            <a:ext cx="43810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Store huge volume of data</a:t>
            </a:r>
          </a:p>
          <a:p>
            <a:r>
              <a:rPr lang="en-US" dirty="0"/>
              <a:t>Poor performance</a:t>
            </a:r>
          </a:p>
          <a:p>
            <a:r>
              <a:rPr lang="en-US" dirty="0"/>
              <a:t>No , sequential flow</a:t>
            </a:r>
          </a:p>
          <a:p>
            <a:pPr marL="0" indent="0">
              <a:buNone/>
            </a:pPr>
            <a:r>
              <a:rPr lang="en-US" dirty="0" err="1"/>
              <a:t>Api</a:t>
            </a:r>
            <a:r>
              <a:rPr lang="en-US" dirty="0"/>
              <a:t> methods collection framework</a:t>
            </a:r>
          </a:p>
          <a:p>
            <a:pPr marL="0" indent="0">
              <a:buNone/>
            </a:pPr>
            <a:r>
              <a:rPr lang="en-US" dirty="0"/>
              <a:t>No Such support</a:t>
            </a:r>
          </a:p>
          <a:p>
            <a:pPr marL="0" indent="0">
              <a:buNone/>
            </a:pPr>
            <a:r>
              <a:rPr lang="en-US" dirty="0"/>
              <a:t>Manipulation</a:t>
            </a:r>
          </a:p>
        </p:txBody>
      </p:sp>
    </p:spTree>
    <p:extLst>
      <p:ext uri="{BB962C8B-B14F-4D97-AF65-F5344CB8AC3E}">
        <p14:creationId xmlns:p14="http://schemas.microsoft.com/office/powerpoint/2010/main" val="795750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943C-9D8F-48DB-AD0C-0FC887F7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vs parallel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380A0-2E24-4BED-A02E-861831E8F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36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653B-210F-4419-8BCD-9DD28788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Interfaces (</a:t>
            </a:r>
            <a:r>
              <a:rPr lang="en-US" dirty="0" err="1"/>
              <a:t>java.util.function</a:t>
            </a:r>
            <a:r>
              <a:rPr lang="en-US" dirty="0"/>
              <a:t>.*)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675B3-F0A8-4F83-9A48-671A04FDF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Predicate</a:t>
            </a:r>
          </a:p>
          <a:p>
            <a:r>
              <a:rPr lang="en-US" dirty="0">
                <a:highlight>
                  <a:srgbClr val="FFFF00"/>
                </a:highlight>
              </a:rPr>
              <a:t>Consumer</a:t>
            </a:r>
          </a:p>
          <a:p>
            <a:r>
              <a:rPr lang="en-US" dirty="0">
                <a:highlight>
                  <a:srgbClr val="FFFF00"/>
                </a:highlight>
              </a:rPr>
              <a:t>Supplier</a:t>
            </a:r>
          </a:p>
          <a:p>
            <a:r>
              <a:rPr lang="en-US" dirty="0">
                <a:highlight>
                  <a:srgbClr val="FFFF00"/>
                </a:highlight>
              </a:rPr>
              <a:t>Function</a:t>
            </a:r>
          </a:p>
          <a:p>
            <a:r>
              <a:rPr lang="en-US" dirty="0" err="1">
                <a:highlight>
                  <a:srgbClr val="FFFF00"/>
                </a:highlight>
              </a:rPr>
              <a:t>BiFunction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BiPredicate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BiConsumer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UnaryOperator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32878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9147-29D7-43A5-AA3C-20E71DA9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B3815-DA70-4A7D-85BA-D0F5F0EC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interface Predicate{</a:t>
            </a:r>
          </a:p>
          <a:p>
            <a:pPr marL="0" indent="0">
              <a:buNone/>
            </a:pPr>
            <a:r>
              <a:rPr lang="en-US" dirty="0"/>
              <a:t>	public Boolean test(Object obj);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Validations</a:t>
            </a:r>
          </a:p>
          <a:p>
            <a:pPr marL="0" indent="0">
              <a:buNone/>
            </a:pPr>
            <a:r>
              <a:rPr lang="en-US" dirty="0"/>
              <a:t>Conditions </a:t>
            </a:r>
            <a:r>
              <a:rPr lang="en-US" dirty="0">
                <a:sym typeface="Wingdings" panose="05000000000000000000" pitchFamily="2" charset="2"/>
              </a:rPr>
              <a:t> check the </a:t>
            </a:r>
            <a:r>
              <a:rPr lang="en-US" dirty="0" err="1">
                <a:sym typeface="Wingdings" panose="05000000000000000000" pitchFamily="2" charset="2"/>
              </a:rPr>
              <a:t>condiction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Boolean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62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9147-29D7-43A5-AA3C-20E71DA9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BiPredicate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B3815-DA70-4A7D-85BA-D0F5F0EC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BiPredicate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Boolean test(Object </a:t>
            </a:r>
            <a:r>
              <a:rPr lang="en-US" dirty="0" err="1"/>
              <a:t>obj,Object</a:t>
            </a:r>
            <a:r>
              <a:rPr lang="en-US" dirty="0"/>
              <a:t> obj1);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Validations</a:t>
            </a:r>
          </a:p>
          <a:p>
            <a:pPr marL="0" indent="0">
              <a:buNone/>
            </a:pPr>
            <a:r>
              <a:rPr lang="en-US" dirty="0"/>
              <a:t>Conditions </a:t>
            </a:r>
            <a:r>
              <a:rPr lang="en-US" dirty="0">
                <a:sym typeface="Wingdings" panose="05000000000000000000" pitchFamily="2" charset="2"/>
              </a:rPr>
              <a:t> check the </a:t>
            </a:r>
            <a:r>
              <a:rPr lang="en-US" dirty="0" err="1">
                <a:sym typeface="Wingdings" panose="05000000000000000000" pitchFamily="2" charset="2"/>
              </a:rPr>
              <a:t>condiction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Boolean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0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42E7-3419-4B68-B19E-AF9B36F3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C769F-68FF-4564-B6BD-016894959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AbstractCollection</a:t>
            </a:r>
            <a:endParaRPr lang="en-US" dirty="0"/>
          </a:p>
          <a:p>
            <a:r>
              <a:rPr lang="en-US" dirty="0" err="1"/>
              <a:t>AbstractList</a:t>
            </a:r>
            <a:endParaRPr lang="en-US" dirty="0"/>
          </a:p>
          <a:p>
            <a:r>
              <a:rPr lang="en-US" dirty="0" err="1"/>
              <a:t>AbstractSet</a:t>
            </a:r>
            <a:endParaRPr lang="en-US" dirty="0"/>
          </a:p>
          <a:p>
            <a:r>
              <a:rPr lang="en-US" dirty="0" err="1"/>
              <a:t>AbstractQueue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38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DE99-E0FC-402C-AB85-3EF8C7D1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005B-CB1B-43F4-AD1E-160FD7852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negate</a:t>
            </a:r>
          </a:p>
        </p:txBody>
      </p:sp>
    </p:spTree>
    <p:extLst>
      <p:ext uri="{BB962C8B-B14F-4D97-AF65-F5344CB8AC3E}">
        <p14:creationId xmlns:p14="http://schemas.microsoft.com/office/powerpoint/2010/main" val="3161186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5D1E-DF57-4C74-B4BA-148EAA5D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E8993-A55A-4961-800A-AD2A16599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en-US" dirty="0">
                <a:sym typeface="Wingdings" panose="05000000000000000000" pitchFamily="2" charset="2"/>
              </a:rPr>
              <a:t> predicate 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31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9F25-02D8-4C8F-85E5-040F64FE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A4E46-37FD-4001-844F-2EADC21E0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Employee.json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Employee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 err="1"/>
              <a:t>Firstname</a:t>
            </a:r>
            <a:endParaRPr lang="en-US" dirty="0"/>
          </a:p>
          <a:p>
            <a:pPr lvl="1"/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Salary</a:t>
            </a:r>
          </a:p>
          <a:p>
            <a:pPr lvl="1"/>
            <a:r>
              <a:rPr lang="en-US" dirty="0" err="1"/>
              <a:t>Eyecolor</a:t>
            </a:r>
            <a:endParaRPr lang="en-US" dirty="0"/>
          </a:p>
          <a:p>
            <a:pPr lvl="1"/>
            <a:r>
              <a:rPr lang="en-US" dirty="0"/>
              <a:t>Company</a:t>
            </a:r>
          </a:p>
          <a:p>
            <a:pPr lvl="1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719267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0DA2-3764-48F5-B8F0-3A64AF72E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employees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ED06E-C6DB-47B6-8F0D-6A3B6C91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json into java employee</a:t>
            </a:r>
          </a:p>
          <a:p>
            <a:r>
              <a:rPr lang="en-US" dirty="0"/>
              <a:t>Store it into list</a:t>
            </a:r>
          </a:p>
          <a:p>
            <a:pPr lvl="1"/>
            <a:r>
              <a:rPr lang="en-US" dirty="0"/>
              <a:t>Filter</a:t>
            </a:r>
          </a:p>
          <a:p>
            <a:pPr lvl="2"/>
            <a:r>
              <a:rPr lang="en-US" dirty="0"/>
              <a:t>Brown</a:t>
            </a:r>
          </a:p>
          <a:p>
            <a:pPr lvl="2"/>
            <a:r>
              <a:rPr lang="en-US" dirty="0"/>
              <a:t>Blue</a:t>
            </a:r>
          </a:p>
          <a:p>
            <a:pPr lvl="2"/>
            <a:r>
              <a:rPr lang="en-US" dirty="0"/>
              <a:t>black</a:t>
            </a:r>
          </a:p>
        </p:txBody>
      </p:sp>
    </p:spTree>
    <p:extLst>
      <p:ext uri="{BB962C8B-B14F-4D97-AF65-F5344CB8AC3E}">
        <p14:creationId xmlns:p14="http://schemas.microsoft.com/office/powerpoint/2010/main" val="1235660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BBB0-12A5-4562-A52A-0A1F8CA0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Nexus</a:t>
            </a:r>
            <a:r>
              <a:rPr lang="en-US" dirty="0"/>
              <a:t> Corporate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8FCB1-F7F2-42CA-A9A5-952423A57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67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B96E-C4A2-4DAA-95B0-FCB5FB45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FD70D-661C-4FAA-9252-8FFB68A40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en-US" dirty="0">
                <a:sym typeface="Wingdings" panose="05000000000000000000" pitchFamily="2" charset="2"/>
              </a:rPr>
              <a:t> predicate</a:t>
            </a:r>
          </a:p>
          <a:p>
            <a:r>
              <a:rPr lang="en-US" dirty="0" err="1">
                <a:sym typeface="Wingdings" panose="05000000000000000000" pitchFamily="2" charset="2"/>
              </a:rPr>
              <a:t>forEach</a:t>
            </a:r>
            <a:r>
              <a:rPr lang="en-US" dirty="0">
                <a:sym typeface="Wingdings" panose="05000000000000000000" pitchFamily="2" charset="2"/>
              </a:rPr>
              <a:t>  consumer</a:t>
            </a:r>
          </a:p>
          <a:p>
            <a:r>
              <a:rPr lang="en-US" dirty="0">
                <a:sym typeface="Wingdings" panose="05000000000000000000" pitchFamily="2" charset="2"/>
              </a:rPr>
              <a:t>map  function</a:t>
            </a:r>
          </a:p>
          <a:p>
            <a:r>
              <a:rPr lang="en-US" dirty="0" err="1">
                <a:sym typeface="Wingdings" panose="05000000000000000000" pitchFamily="2" charset="2"/>
              </a:rPr>
              <a:t>flatMap</a:t>
            </a:r>
            <a:r>
              <a:rPr lang="en-US" dirty="0">
                <a:sym typeface="Wingdings" panose="05000000000000000000" pitchFamily="2" charset="2"/>
              </a:rPr>
              <a:t>  function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sorted  Comparator</a:t>
            </a:r>
          </a:p>
          <a:p>
            <a:r>
              <a:rPr lang="en-US" dirty="0">
                <a:sym typeface="Wingdings" panose="05000000000000000000" pitchFamily="2" charset="2"/>
              </a:rPr>
              <a:t>collect  Collector (</a:t>
            </a:r>
            <a:r>
              <a:rPr lang="en-US" dirty="0" err="1">
                <a:sym typeface="Wingdings" panose="05000000000000000000" pitchFamily="2" charset="2"/>
              </a:rPr>
              <a:t>list,set</a:t>
            </a:r>
            <a:r>
              <a:rPr lang="en-US" dirty="0">
                <a:sym typeface="Wingdings" panose="05000000000000000000" pitchFamily="2" charset="2"/>
              </a:rPr>
              <a:t>..)</a:t>
            </a:r>
          </a:p>
          <a:p>
            <a:r>
              <a:rPr lang="en-US" dirty="0">
                <a:sym typeface="Wingdings" panose="05000000000000000000" pitchFamily="2" charset="2"/>
              </a:rPr>
              <a:t>reduce </a:t>
            </a:r>
            <a:r>
              <a:rPr lang="en-US" dirty="0" err="1">
                <a:sym typeface="Wingdings" panose="05000000000000000000" pitchFamily="2" charset="2"/>
              </a:rPr>
              <a:t>BinaryOperator</a:t>
            </a:r>
            <a:r>
              <a:rPr lang="en-US" dirty="0">
                <a:sym typeface="Wingdings" panose="05000000000000000000" pitchFamily="2" charset="2"/>
              </a:rPr>
              <a:t> (aggregations) (</a:t>
            </a:r>
            <a:r>
              <a:rPr lang="en-US" dirty="0" err="1">
                <a:sym typeface="Wingdings" panose="05000000000000000000" pitchFamily="2" charset="2"/>
              </a:rPr>
              <a:t>sum,min,max,count,avg</a:t>
            </a:r>
            <a:r>
              <a:rPr lang="en-US" dirty="0">
                <a:sym typeface="Wingdings" panose="05000000000000000000" pitchFamily="2" charset="2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893727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05E2-8112-4F27-911C-DD744922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EC62-4307-4C20-97FD-8854870B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interface Consumer{</a:t>
            </a:r>
          </a:p>
          <a:p>
            <a:pPr marL="0" indent="0">
              <a:buNone/>
            </a:pPr>
            <a:r>
              <a:rPr lang="en-US" dirty="0"/>
              <a:t>	public void accept(T 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3E4EBE-E46A-4AC1-9259-D60AF44971E8}"/>
              </a:ext>
            </a:extLst>
          </p:cNvPr>
          <p:cNvSpPr txBox="1">
            <a:spLocks/>
          </p:cNvSpPr>
          <p:nvPr/>
        </p:nvSpPr>
        <p:spPr>
          <a:xfrm>
            <a:off x="838200" y="32401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BiConsumer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F2E396-0397-454A-87BD-106A9660D071}"/>
              </a:ext>
            </a:extLst>
          </p:cNvPr>
          <p:cNvSpPr txBox="1">
            <a:spLocks/>
          </p:cNvSpPr>
          <p:nvPr/>
        </p:nvSpPr>
        <p:spPr>
          <a:xfrm>
            <a:off x="838200" y="4565739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public interface </a:t>
            </a:r>
            <a:r>
              <a:rPr lang="en-US" dirty="0" err="1"/>
              <a:t>BiConsumer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public void accept(T </a:t>
            </a:r>
            <a:r>
              <a:rPr lang="en-US" dirty="0" err="1"/>
              <a:t>t,R</a:t>
            </a:r>
            <a:r>
              <a:rPr lang="en-US" dirty="0"/>
              <a:t> r);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5886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1E82-362A-4CCB-AB95-B09E534B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E8BCE-1C21-4648-B241-2D9F51561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interface Function{</a:t>
            </a:r>
          </a:p>
          <a:p>
            <a:pPr marL="0" indent="0">
              <a:buNone/>
            </a:pPr>
            <a:r>
              <a:rPr lang="en-US" dirty="0"/>
              <a:t>	public T apply(R r);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76CFC2-8604-4CDA-99B6-B1FE02856149}"/>
              </a:ext>
            </a:extLst>
          </p:cNvPr>
          <p:cNvSpPr txBox="1">
            <a:spLocks/>
          </p:cNvSpPr>
          <p:nvPr/>
        </p:nvSpPr>
        <p:spPr>
          <a:xfrm>
            <a:off x="838200" y="30963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BiFunction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CB555C-D257-4B80-ACFC-9B988B1880EE}"/>
              </a:ext>
            </a:extLst>
          </p:cNvPr>
          <p:cNvSpPr txBox="1">
            <a:spLocks/>
          </p:cNvSpPr>
          <p:nvPr/>
        </p:nvSpPr>
        <p:spPr>
          <a:xfrm>
            <a:off x="838200" y="4421901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public interface </a:t>
            </a:r>
            <a:r>
              <a:rPr lang="en-US" dirty="0" err="1"/>
              <a:t>BiFunction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public T apply(R </a:t>
            </a:r>
            <a:r>
              <a:rPr lang="en-US" dirty="0" err="1"/>
              <a:t>r,S</a:t>
            </a:r>
            <a:r>
              <a:rPr lang="en-US" dirty="0"/>
              <a:t> s);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24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EC04-B38F-4119-A4C2-6C305F7A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F40E7-BB62-4749-A880-255EE24A7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interface Supplier{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public T get();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352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9882-736B-4551-B6AB-F1FA69F1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UnaryOperator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2F540-1951-4C65-A9B8-41BE07C7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interface </a:t>
            </a:r>
            <a:r>
              <a:rPr lang="en-US" dirty="0" err="1"/>
              <a:t>UnaryOperator</a:t>
            </a:r>
            <a:r>
              <a:rPr lang="en-US" dirty="0"/>
              <a:t> extends Function{</a:t>
            </a:r>
          </a:p>
          <a:p>
            <a:pPr marL="0" indent="0">
              <a:buNone/>
            </a:pPr>
            <a:r>
              <a:rPr lang="en-US" dirty="0"/>
              <a:t>	public T apply(T 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957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AAA9-CEF2-4B8F-8833-A6EB0701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ED6EA-C88A-4FD2-AC3B-AC919C560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implements</a:t>
            </a:r>
          </a:p>
          <a:p>
            <a:r>
              <a:rPr lang="en-US" dirty="0">
                <a:sym typeface="Wingdings" panose="05000000000000000000" pitchFamily="2" charset="2"/>
              </a:rPr>
              <a:t>Marker Interface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 method</a:t>
            </a:r>
          </a:p>
          <a:p>
            <a:r>
              <a:rPr lang="en-US" dirty="0">
                <a:sym typeface="Wingdings" panose="05000000000000000000" pitchFamily="2" charset="2"/>
              </a:rPr>
              <a:t>Speed up the retrieval</a:t>
            </a:r>
          </a:p>
          <a:p>
            <a:r>
              <a:rPr lang="en-US" dirty="0">
                <a:sym typeface="Wingdings" panose="05000000000000000000" pitchFamily="2" charset="2"/>
              </a:rPr>
              <a:t>Array </a:t>
            </a:r>
          </a:p>
          <a:p>
            <a:r>
              <a:rPr lang="en-US" dirty="0">
                <a:sym typeface="Wingdings" panose="05000000000000000000" pitchFamily="2" charset="2"/>
              </a:rPr>
              <a:t>Index based accessing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53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9882-736B-4551-B6AB-F1FA69F1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BinaryOperator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2F540-1951-4C65-A9B8-41BE07C7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interface </a:t>
            </a:r>
            <a:r>
              <a:rPr lang="en-US" dirty="0" err="1"/>
              <a:t>BinaryOperator</a:t>
            </a:r>
            <a:r>
              <a:rPr lang="en-US" dirty="0"/>
              <a:t> extends </a:t>
            </a:r>
            <a:r>
              <a:rPr lang="en-US" dirty="0" err="1"/>
              <a:t>BiFunction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T apply(T </a:t>
            </a:r>
            <a:r>
              <a:rPr lang="en-US" dirty="0" err="1"/>
              <a:t>t</a:t>
            </a:r>
            <a:r>
              <a:rPr lang="en-US" dirty="0"/>
              <a:t>, T 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73698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E537-3911-4184-B714-FE9A9565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Employee.json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04C0B-CAA9-46F4-B6E3-5DAFF75AA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</a:t>
            </a:r>
            <a:r>
              <a:rPr lang="en-US" dirty="0">
                <a:sym typeface="Wingdings" panose="05000000000000000000" pitchFamily="2" charset="2"/>
              </a:rPr>
              <a:t> blue, brown </a:t>
            </a:r>
          </a:p>
          <a:p>
            <a:r>
              <a:rPr lang="en-US" dirty="0">
                <a:sym typeface="Wingdings" panose="05000000000000000000" pitchFamily="2" charset="2"/>
              </a:rPr>
              <a:t>Average salary  balance </a:t>
            </a:r>
          </a:p>
          <a:p>
            <a:r>
              <a:rPr lang="en-US" dirty="0">
                <a:sym typeface="Wingdings" panose="05000000000000000000" pitchFamily="2" charset="2"/>
              </a:rPr>
              <a:t>Min</a:t>
            </a:r>
          </a:p>
          <a:p>
            <a:r>
              <a:rPr lang="en-US" dirty="0">
                <a:sym typeface="Wingdings" panose="05000000000000000000" pitchFamily="2" charset="2"/>
              </a:rPr>
              <a:t>Max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22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7055-F297-479C-B9B8-CAC709CF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flatMap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2052D-B4F7-460B-A8F6-7F8226379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Flattern</a:t>
            </a:r>
            <a:r>
              <a:rPr lang="en-US" dirty="0"/>
              <a:t> the streams</a:t>
            </a:r>
          </a:p>
          <a:p>
            <a:pPr lvl="1"/>
            <a:r>
              <a:rPr lang="en-US" dirty="0"/>
              <a:t>Group of group </a:t>
            </a:r>
            <a:r>
              <a:rPr lang="en-US" dirty="0">
                <a:sym typeface="Wingdings" panose="05000000000000000000" pitchFamily="2" charset="2"/>
              </a:rPr>
              <a:t> group</a:t>
            </a:r>
            <a:endParaRPr lang="en-US" dirty="0"/>
          </a:p>
          <a:p>
            <a:pPr lvl="1"/>
            <a:r>
              <a:rPr lang="en-US" dirty="0"/>
              <a:t>List if list </a:t>
            </a:r>
            <a:r>
              <a:rPr lang="en-US" dirty="0">
                <a:sym typeface="Wingdings" panose="05000000000000000000" pitchFamily="2" charset="2"/>
              </a:rPr>
              <a:t> list</a:t>
            </a:r>
            <a:endParaRPr lang="en-US" dirty="0"/>
          </a:p>
          <a:p>
            <a:pPr lvl="1"/>
            <a:r>
              <a:rPr lang="en-US" dirty="0"/>
              <a:t>Array of array </a:t>
            </a:r>
            <a:r>
              <a:rPr lang="en-US" dirty="0">
                <a:sym typeface="Wingdings" panose="05000000000000000000" pitchFamily="2" charset="2"/>
              </a:rPr>
              <a:t> array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89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45CF-2912-4872-9DAE-DD06B70C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DFE25-9181-4687-B4BA-7F2B24A24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employeeId</a:t>
            </a:r>
            <a:endParaRPr lang="en-US" dirty="0"/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lastName</a:t>
            </a:r>
            <a:endParaRPr lang="en-US" dirty="0"/>
          </a:p>
          <a:p>
            <a:r>
              <a:rPr lang="en-US" dirty="0"/>
              <a:t>List&lt;String&gt; projects;</a:t>
            </a:r>
          </a:p>
          <a:p>
            <a:endParaRPr lang="en-US" dirty="0"/>
          </a:p>
          <a:p>
            <a:r>
              <a:rPr lang="en-US" dirty="0"/>
              <a:t>List&lt;Employee&gt; emps=new &lt;&gt;;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2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AEE7-423A-4DBF-9A20-9BB848B1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F73C-24DD-4599-BFB3-379344AE2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pointer exception </a:t>
            </a:r>
          </a:p>
          <a:p>
            <a:r>
              <a:rPr lang="en-US" dirty="0"/>
              <a:t>Escape from Null pointer exception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85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596B-A5AD-4F40-8B4F-F9EEB76C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968C-C1C4-48CC-8C4F-674E06D07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dataAnd</a:t>
            </a:r>
            <a:r>
              <a:rPr lang="en-US" dirty="0"/>
              <a:t> Time</a:t>
            </a:r>
          </a:p>
          <a:p>
            <a:r>
              <a:rPr lang="en-US" dirty="0"/>
              <a:t>String joiners</a:t>
            </a:r>
          </a:p>
          <a:p>
            <a:r>
              <a:rPr lang="en-US" dirty="0" err="1"/>
              <a:t>parallelSort</a:t>
            </a:r>
            <a:endParaRPr lang="en-US" dirty="0"/>
          </a:p>
          <a:p>
            <a:r>
              <a:rPr lang="en-US" dirty="0" err="1"/>
              <a:t>Nashron</a:t>
            </a:r>
            <a:r>
              <a:rPr lang="en-US" dirty="0"/>
              <a:t> JS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jjs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7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0AB8-27AD-4419-A38E-B66974A1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D3D5-032C-4B71-A0DB-CA1C42D1F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 directional iteration</a:t>
            </a:r>
          </a:p>
          <a:p>
            <a:pPr lvl="1"/>
            <a:r>
              <a:rPr lang="en-US" dirty="0"/>
              <a:t>Forward</a:t>
            </a:r>
          </a:p>
          <a:p>
            <a:pPr lvl="1"/>
            <a:r>
              <a:rPr lang="en-US" dirty="0"/>
              <a:t>Backward</a:t>
            </a:r>
          </a:p>
          <a:p>
            <a:r>
              <a:rPr lang="en-US" dirty="0"/>
              <a:t>List interface classes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Arraylist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linkedlist</a:t>
            </a:r>
            <a:r>
              <a:rPr lang="en-US" dirty="0">
                <a:sym typeface="Wingdings" panose="05000000000000000000" pitchFamily="2" charset="2"/>
              </a:rPr>
              <a:t>, vector, stack</a:t>
            </a:r>
          </a:p>
          <a:p>
            <a:r>
              <a:rPr lang="en-US" dirty="0">
                <a:sym typeface="Wingdings" panose="05000000000000000000" pitchFamily="2" charset="2"/>
              </a:rPr>
              <a:t>Update the objects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Modify objects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Remove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3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831D-25A0-40BA-A42D-9CF0E6E4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A2D0-459A-481F-BA47-62A71F4EA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Duplicates allowed</a:t>
            </a:r>
          </a:p>
          <a:p>
            <a:r>
              <a:rPr lang="en-US" dirty="0"/>
              <a:t>Null allowed</a:t>
            </a:r>
          </a:p>
          <a:p>
            <a:r>
              <a:rPr lang="en-US" dirty="0"/>
              <a:t>Ordered</a:t>
            </a:r>
          </a:p>
          <a:p>
            <a:r>
              <a:rPr lang="en-US" dirty="0"/>
              <a:t>Not Sorted</a:t>
            </a:r>
          </a:p>
          <a:p>
            <a:r>
              <a:rPr lang="en-US" dirty="0"/>
              <a:t>Bi-directional Iteration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6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A301-C0F1-4CA5-A286-46E455A0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45740-A19D-4AD3-AC2F-06252D3B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Synchronized</a:t>
            </a:r>
            <a:r>
              <a:rPr lang="en-US" dirty="0"/>
              <a:t> Container</a:t>
            </a:r>
          </a:p>
          <a:p>
            <a:r>
              <a:rPr lang="en-US" dirty="0"/>
              <a:t>Thread Safety</a:t>
            </a:r>
          </a:p>
          <a:p>
            <a:r>
              <a:rPr lang="en-US" dirty="0"/>
              <a:t>Performance wise not good</a:t>
            </a:r>
          </a:p>
          <a:p>
            <a:endParaRPr lang="en-US" dirty="0"/>
          </a:p>
          <a:p>
            <a:r>
              <a:rPr lang="en-US" dirty="0" err="1"/>
              <a:t>ArrayList</a:t>
            </a:r>
            <a:endParaRPr lang="en-US" dirty="0"/>
          </a:p>
          <a:p>
            <a:r>
              <a:rPr lang="en-US" dirty="0" err="1"/>
              <a:t>Collections.synchronizedList</a:t>
            </a:r>
            <a:r>
              <a:rPr lang="en-US" dirty="0"/>
              <a:t>(ref)</a:t>
            </a:r>
          </a:p>
          <a:p>
            <a:r>
              <a:rPr lang="en-US" dirty="0"/>
              <a:t>Enumerations, </a:t>
            </a:r>
            <a:r>
              <a:rPr lang="en-US" dirty="0" err="1"/>
              <a:t>iretaor</a:t>
            </a:r>
            <a:r>
              <a:rPr lang="en-US" dirty="0"/>
              <a:t>, </a:t>
            </a:r>
            <a:r>
              <a:rPr lang="en-US" dirty="0" err="1"/>
              <a:t>listiterators</a:t>
            </a:r>
            <a:r>
              <a:rPr lang="en-US" dirty="0"/>
              <a:t>, enhanced for loop</a:t>
            </a:r>
          </a:p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 initial, incremental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6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831D-25A0-40BA-A42D-9CF0E6E4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A2D0-459A-481F-BA47-62A71F4EA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No Duplicates allowed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Hashing Algorithm</a:t>
            </a:r>
          </a:p>
          <a:p>
            <a:r>
              <a:rPr lang="en-US" dirty="0"/>
              <a:t>No/One Null allowed</a:t>
            </a:r>
          </a:p>
          <a:p>
            <a:r>
              <a:rPr lang="en-US" dirty="0" err="1"/>
              <a:t>UnOrdered</a:t>
            </a:r>
            <a:endParaRPr lang="en-US" dirty="0"/>
          </a:p>
          <a:p>
            <a:r>
              <a:rPr lang="en-US" dirty="0"/>
              <a:t>Sorted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TreeSet</a:t>
            </a:r>
            <a:endParaRPr lang="en-US" dirty="0"/>
          </a:p>
          <a:p>
            <a:r>
              <a:rPr lang="en-US" dirty="0"/>
              <a:t>Single Iteration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6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CB88-6957-402E-B913-E0DDA7AC5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627"/>
            <a:ext cx="10515600" cy="5591336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Equals and </a:t>
            </a:r>
            <a:r>
              <a:rPr lang="en-US" dirty="0" err="1">
                <a:highlight>
                  <a:srgbClr val="00FF00"/>
                </a:highlight>
              </a:rPr>
              <a:t>Hashcode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String s1 =“</a:t>
            </a:r>
            <a:r>
              <a:rPr lang="en-US" dirty="0">
                <a:highlight>
                  <a:srgbClr val="FFFF00"/>
                </a:highlight>
              </a:rPr>
              <a:t>’tom</a:t>
            </a:r>
            <a:r>
              <a:rPr lang="en-US" dirty="0"/>
              <a:t>”;</a:t>
            </a:r>
          </a:p>
          <a:p>
            <a:pPr lvl="2"/>
            <a:r>
              <a:rPr lang="en-US" dirty="0" err="1"/>
              <a:t>hashCode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20+15+13  48</a:t>
            </a:r>
            <a:endParaRPr lang="en-US" dirty="0"/>
          </a:p>
          <a:p>
            <a:pPr lvl="1"/>
            <a:r>
              <a:rPr lang="en-US" dirty="0"/>
              <a:t>String s2=“</a:t>
            </a:r>
            <a:r>
              <a:rPr lang="en-US" dirty="0">
                <a:highlight>
                  <a:srgbClr val="FFFF00"/>
                </a:highlight>
              </a:rPr>
              <a:t>mot</a:t>
            </a:r>
            <a:r>
              <a:rPr lang="en-US" dirty="0"/>
              <a:t>” //”tom”</a:t>
            </a:r>
          </a:p>
          <a:p>
            <a:pPr lvl="2"/>
            <a:r>
              <a:rPr lang="en-US" dirty="0" err="1"/>
              <a:t>hashCode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13 + 15+20  48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If both object equals according to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equal</a:t>
            </a:r>
            <a:r>
              <a:rPr lang="en-US" dirty="0">
                <a:sym typeface="Wingdings" panose="05000000000000000000" pitchFamily="2" charset="2"/>
              </a:rPr>
              <a:t> method object must generate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same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hashcode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r>
              <a:rPr lang="en-US" dirty="0">
                <a:sym typeface="Wingdings" panose="05000000000000000000" pitchFamily="2" charset="2"/>
              </a:rPr>
              <a:t>If bot objects </a:t>
            </a:r>
            <a:r>
              <a:rPr lang="en-US" dirty="0" err="1">
                <a:sym typeface="Wingdings" panose="05000000000000000000" pitchFamily="2" charset="2"/>
              </a:rPr>
              <a:t>hashcode</a:t>
            </a:r>
            <a:r>
              <a:rPr lang="en-US" dirty="0">
                <a:sym typeface="Wingdings" panose="05000000000000000000" pitchFamily="2" charset="2"/>
              </a:rPr>
              <a:t> same, they may/may not be equal according to equal.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508F9318-0BDD-4947-A5F3-8A84C98FCF82}"/>
              </a:ext>
            </a:extLst>
          </p:cNvPr>
          <p:cNvSpPr/>
          <p:nvPr/>
        </p:nvSpPr>
        <p:spPr>
          <a:xfrm>
            <a:off x="8250148" y="1150706"/>
            <a:ext cx="2085654" cy="23938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89453-17F5-407F-B71A-87C274D13480}"/>
              </a:ext>
            </a:extLst>
          </p:cNvPr>
          <p:cNvSpPr txBox="1"/>
          <p:nvPr/>
        </p:nvSpPr>
        <p:spPr>
          <a:xfrm>
            <a:off x="9113178" y="37603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EE0E60-00D5-4746-B4DD-979502CDD529}"/>
              </a:ext>
            </a:extLst>
          </p:cNvPr>
          <p:cNvSpPr/>
          <p:nvPr/>
        </p:nvSpPr>
        <p:spPr>
          <a:xfrm>
            <a:off x="8352890" y="3010328"/>
            <a:ext cx="1910993" cy="4186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725C73-EA6A-403B-BD79-EA54C2B6669F}"/>
              </a:ext>
            </a:extLst>
          </p:cNvPr>
          <p:cNvSpPr/>
          <p:nvPr/>
        </p:nvSpPr>
        <p:spPr>
          <a:xfrm>
            <a:off x="8337478" y="2515456"/>
            <a:ext cx="1910993" cy="4186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</a:t>
            </a:r>
          </a:p>
        </p:txBody>
      </p:sp>
    </p:spTree>
    <p:extLst>
      <p:ext uri="{BB962C8B-B14F-4D97-AF65-F5344CB8AC3E}">
        <p14:creationId xmlns:p14="http://schemas.microsoft.com/office/powerpoint/2010/main" val="169348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780</Words>
  <Application>Microsoft Office PowerPoint</Application>
  <PresentationFormat>Widescreen</PresentationFormat>
  <Paragraphs>319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Java8</vt:lpstr>
      <vt:lpstr>Collection Framework</vt:lpstr>
      <vt:lpstr>Abstract Classes</vt:lpstr>
      <vt:lpstr>Random Access</vt:lpstr>
      <vt:lpstr>List Iterator</vt:lpstr>
      <vt:lpstr>Features List</vt:lpstr>
      <vt:lpstr>Vector</vt:lpstr>
      <vt:lpstr>Features Set</vt:lpstr>
      <vt:lpstr>PowerPoint Presentation</vt:lpstr>
      <vt:lpstr>HashSet and LinkedHashSet</vt:lpstr>
      <vt:lpstr>Task</vt:lpstr>
      <vt:lpstr>Features Map</vt:lpstr>
      <vt:lpstr>Map</vt:lpstr>
      <vt:lpstr>Java5</vt:lpstr>
      <vt:lpstr>Java8  Java14</vt:lpstr>
      <vt:lpstr>Interface </vt:lpstr>
      <vt:lpstr>Default and static method in interfaces</vt:lpstr>
      <vt:lpstr>Diff b/w interface and abstract class</vt:lpstr>
      <vt:lpstr>Java5  static import</vt:lpstr>
      <vt:lpstr>Functional Interface</vt:lpstr>
      <vt:lpstr>Lambda Expression</vt:lpstr>
      <vt:lpstr>Method References (::)</vt:lpstr>
      <vt:lpstr>Task</vt:lpstr>
      <vt:lpstr>Stream</vt:lpstr>
      <vt:lpstr>Stream API</vt:lpstr>
      <vt:lpstr>Sequential vs parallel streams</vt:lpstr>
      <vt:lpstr>Functional Interfaces (java.util.function.*)</vt:lpstr>
      <vt:lpstr>Predicate</vt:lpstr>
      <vt:lpstr>BiPredicate</vt:lpstr>
      <vt:lpstr>PowerPoint Presentation</vt:lpstr>
      <vt:lpstr>Stream API methods</vt:lpstr>
      <vt:lpstr>Task</vt:lpstr>
      <vt:lpstr>100 employees</vt:lpstr>
      <vt:lpstr>Nexus Corporate Repository</vt:lpstr>
      <vt:lpstr>Stream API methods</vt:lpstr>
      <vt:lpstr>Consumer</vt:lpstr>
      <vt:lpstr>Function</vt:lpstr>
      <vt:lpstr>Supplier</vt:lpstr>
      <vt:lpstr>UnaryOperator</vt:lpstr>
      <vt:lpstr>BinaryOperator</vt:lpstr>
      <vt:lpstr>Employee.json</vt:lpstr>
      <vt:lpstr>flatMap</vt:lpstr>
      <vt:lpstr>Employee</vt:lpstr>
      <vt:lpstr>Optional&lt;T&gt;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David, Vijayalakshmi</dc:creator>
  <cp:lastModifiedBy>David, Vijayalakshmi</cp:lastModifiedBy>
  <cp:revision>260</cp:revision>
  <dcterms:created xsi:type="dcterms:W3CDTF">2020-06-29T08:28:44Z</dcterms:created>
  <dcterms:modified xsi:type="dcterms:W3CDTF">2020-07-02T12:17:29Z</dcterms:modified>
</cp:coreProperties>
</file>