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bold.fntdata"/><Relationship Id="rId10" Type="http://schemas.openxmlformats.org/officeDocument/2006/relationships/slide" Target="slides/slide6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81550" y="594125"/>
            <a:ext cx="7980900" cy="26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81550" y="3620700"/>
            <a:ext cx="79809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481500" y="3428992"/>
            <a:ext cx="81810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right">
  <p:cSld name="SECTION_TITLE_AND_DESCRIPTION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40800"/>
            <a:ext cx="3837000" cy="537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left">
  <p:cSld name="SECTION_TITLE_AND_DESCRIPTION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8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91925" y="1865525"/>
            <a:ext cx="3837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top">
  <p:cSld name="SECTION_TITLE_AND_DESCRIPTION_1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91700" y="3657600"/>
            <a:ext cx="816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1700" y="254625"/>
            <a:ext cx="816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ctr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ctr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ctr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ctr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ctr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ctr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ctr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ctr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 type="secHead">
  <p:cSld name="SECTION_HEADER">
    <p:bg>
      <p:bgPr>
        <a:solidFill>
          <a:srgbClr val="4A86E8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nouncements">
  <p:cSld name="TITLE_AND_BODY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481500" y="1298592"/>
            <a:ext cx="81810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91700" y="1536625"/>
            <a:ext cx="403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17300" y="1536625"/>
            <a:ext cx="403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740800"/>
            <a:ext cx="34737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852800"/>
            <a:ext cx="34737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600200"/>
            <a:ext cx="7982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ythontutor.com/composingprograms.html#code=def%20fact%28n%29%3A%0A%20%20%20%20if%20n%20%3D%3D%200%3A%0A%20%20%20%20%20%20%20%20return%201%0A%20%20%20%20else%3A%0A%20%20%20%20%20%20%20%20return%20n%20*%20fact%28n%20-%201%29%0A%0Afact%283%29&amp;cumulative=true&amp;curInstr=0&amp;mode=display&amp;origin=composingprograms.js&amp;py=3&amp;rawInputLstJSON=%5B%5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2kzk9izvHvk&amp;feature=youtu.b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581550" y="594125"/>
            <a:ext cx="7980900" cy="26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Lecture 6</a:t>
            </a:r>
            <a:endParaRPr sz="1600">
              <a:solidFill>
                <a:schemeClr val="dk2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581550" y="3620700"/>
            <a:ext cx="79809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27, 2017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Intuition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Thinking Recursively</a:t>
            </a:r>
            <a:endParaRPr/>
          </a:p>
          <a:p>
            <a:pPr indent="-330200" lvl="0" marL="457200"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lang="en"/>
              <a:t>Two Views of Recursion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90250" y="600200"/>
            <a:ext cx="7982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solidFill>
                  <a:srgbClr val="4A86E8"/>
                </a:solidFill>
              </a:rPr>
              <a:t>recursive algorithm</a:t>
            </a:r>
            <a:r>
              <a:rPr lang="en"/>
              <a:t> might say:</a:t>
            </a:r>
            <a:endParaRPr/>
          </a:p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/>
              <a:t>If you're at the front, you know you're first.</a:t>
            </a:r>
            <a:endParaRPr/>
          </a:p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/>
              <a:t>Otherwise, ask the person in front of you, </a:t>
            </a:r>
            <a:r>
              <a:rPr b="1" lang="en"/>
              <a:t>"What number in line are you?"</a:t>
            </a:r>
            <a:endParaRPr b="1"/>
          </a:p>
          <a:p>
            <a:pPr indent="-419100" lvl="0" marL="457200">
              <a:spcBef>
                <a:spcPts val="1000"/>
              </a:spcBef>
              <a:spcAft>
                <a:spcPts val="1000"/>
              </a:spcAft>
              <a:buSzPts val="3000"/>
              <a:buChar char="•"/>
            </a:pPr>
            <a:r>
              <a:rPr lang="en"/>
              <a:t>When the person in front of you figures it out and tells you, add one to that answer.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Functions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 function is called </a:t>
            </a:r>
            <a:r>
              <a:rPr b="1" lang="en">
                <a:solidFill>
                  <a:srgbClr val="4A86E8"/>
                </a:solidFill>
              </a:rPr>
              <a:t>recursive</a:t>
            </a:r>
            <a:r>
              <a:rPr lang="en"/>
              <a:t> if the body of that function calls itself, either directly or indirectly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lang="en"/>
              <a:t>This implies that executing the body of a recursive function may require </a:t>
            </a:r>
            <a:r>
              <a:rPr b="1" lang="en"/>
              <a:t>applying that function multiple times</a:t>
            </a:r>
            <a:endParaRPr b="1"/>
          </a:p>
        </p:txBody>
      </p:sp>
      <p:pic>
        <p:nvPicPr>
          <p:cNvPr descr="693px-Sierpinski_triangle.svg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600" y="3410850"/>
            <a:ext cx="3096501" cy="268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awingHands.jp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188" y="3413063"/>
            <a:ext cx="309562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" type="body"/>
          </p:nvPr>
        </p:nvSpPr>
        <p:spPr>
          <a:xfrm>
            <a:off x="4642663" y="6091825"/>
            <a:ext cx="3884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400"/>
              <a:t>Drawing Hands, by M. C. Escher (lithograph, 1948)</a:t>
            </a:r>
            <a:endParaRPr i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Recursive Function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One or more </a:t>
            </a:r>
            <a:r>
              <a:rPr b="1" lang="en">
                <a:solidFill>
                  <a:srgbClr val="4A86E8"/>
                </a:solidFill>
              </a:rPr>
              <a:t>base cases</a:t>
            </a:r>
            <a:r>
              <a:rPr lang="en"/>
              <a:t>, usually the smallest input.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"If you're at the front, you know you're first."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One or more ways of </a:t>
            </a:r>
            <a:r>
              <a:rPr b="1" lang="en">
                <a:solidFill>
                  <a:srgbClr val="4A86E8"/>
                </a:solidFill>
              </a:rPr>
              <a:t>reducing the problem</a:t>
            </a:r>
            <a:r>
              <a:rPr lang="en"/>
              <a:t>, and then </a:t>
            </a:r>
            <a:r>
              <a:rPr b="1" lang="en"/>
              <a:t>solving the smaller problem using recursion</a:t>
            </a:r>
            <a:r>
              <a:rPr lang="en"/>
              <a:t>.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"Ask the person in front, 'What number in line are you?'"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One or more ways of </a:t>
            </a:r>
            <a:r>
              <a:rPr b="1" lang="en">
                <a:solidFill>
                  <a:srgbClr val="4A86E8"/>
                </a:solidFill>
              </a:rPr>
              <a:t>using</a:t>
            </a:r>
            <a:r>
              <a:rPr b="1" lang="en">
                <a:solidFill>
                  <a:srgbClr val="4A86E8"/>
                </a:solidFill>
              </a:rPr>
              <a:t> the solution to each smaller problem</a:t>
            </a:r>
            <a:r>
              <a:rPr lang="en"/>
              <a:t> to solve our larger problem.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"</a:t>
            </a:r>
            <a:r>
              <a:rPr lang="en"/>
              <a:t>When the person in front of you figures it out and tells you, </a:t>
            </a:r>
            <a:r>
              <a:rPr b="1" lang="en"/>
              <a:t>add one to that answer</a:t>
            </a:r>
            <a:r>
              <a:rPr lang="en"/>
              <a:t>."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Recursively</a:t>
            </a:r>
            <a:endParaRPr/>
          </a:p>
        </p:txBody>
      </p:sp>
      <p:sp>
        <p:nvSpPr>
          <p:cNvPr id="170" name="Shape 170">
            <a:hlinkClick r:id="rId3"/>
          </p:cNvPr>
          <p:cNvSpPr/>
          <p:nvPr/>
        </p:nvSpPr>
        <p:spPr>
          <a:xfrm>
            <a:off x="4078200" y="3837700"/>
            <a:ext cx="987600" cy="427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in Environment Diagrams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91700" y="3755500"/>
            <a:ext cx="4363200" cy="28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same function fact is called multiple times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Different frames</a:t>
            </a:r>
            <a:r>
              <a:rPr lang="en"/>
              <a:t> keep track of the different arguments in each call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n evaluates to depends upon the </a:t>
            </a:r>
            <a:r>
              <a:rPr b="1" lang="en">
                <a:solidFill>
                  <a:srgbClr val="4A86E8"/>
                </a:solidFill>
              </a:rPr>
              <a:t>current environment</a:t>
            </a:r>
            <a:endParaRPr b="1">
              <a:solidFill>
                <a:srgbClr val="4A86E8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call to fact solves a simpler problem than the last: </a:t>
            </a:r>
            <a:r>
              <a:rPr b="1" lang="en"/>
              <a:t>smaller n</a:t>
            </a:r>
            <a:endParaRPr b="1"/>
          </a:p>
        </p:txBody>
      </p:sp>
      <p:pic>
        <p:nvPicPr>
          <p:cNvPr descr="Screenshot 2017-06-11 at 6.17.51 PM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00" y="1536625"/>
            <a:ext cx="4178973" cy="212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7-06-11 at 6.18.51 PM.png" id="178" name="Shape 178"/>
          <p:cNvPicPr preferRelativeResize="0"/>
          <p:nvPr/>
        </p:nvPicPr>
        <p:blipFill rotWithShape="1">
          <a:blip r:embed="rId4">
            <a:alphaModFix/>
          </a:blip>
          <a:srcRect b="0" l="0" r="44499" t="0"/>
          <a:stretch/>
        </p:blipFill>
        <p:spPr>
          <a:xfrm>
            <a:off x="5023875" y="1536629"/>
            <a:ext cx="3628423" cy="500980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4854900" y="1911900"/>
            <a:ext cx="1986600" cy="481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fact(3)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854900" y="2826300"/>
            <a:ext cx="1986600" cy="481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fact(2)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4854900" y="3816900"/>
            <a:ext cx="1986600" cy="481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fact(1)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854900" y="4731300"/>
            <a:ext cx="1986600" cy="481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fact(0)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4854900" y="5645700"/>
            <a:ext cx="1986600" cy="481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fact(0)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Shape 184"/>
          <p:cNvSpPr/>
          <p:nvPr/>
        </p:nvSpPr>
        <p:spPr>
          <a:xfrm flipH="1">
            <a:off x="6844541" y="4986440"/>
            <a:ext cx="247175" cy="908717"/>
          </a:xfrm>
          <a:custGeom>
            <a:pathLst>
              <a:path extrusionOk="0" h="27798" w="9887">
                <a:moveTo>
                  <a:pt x="9581" y="27798"/>
                </a:moveTo>
                <a:cubicBezTo>
                  <a:pt x="8206" y="27327"/>
                  <a:pt x="2784" y="29096"/>
                  <a:pt x="1333" y="24972"/>
                </a:cubicBezTo>
                <a:cubicBezTo>
                  <a:pt x="-118" y="20848"/>
                  <a:pt x="-551" y="7216"/>
                  <a:pt x="875" y="3054"/>
                </a:cubicBezTo>
                <a:cubicBezTo>
                  <a:pt x="2301" y="-1108"/>
                  <a:pt x="8385" y="509"/>
                  <a:pt x="9887" y="0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5" name="Shape 185"/>
          <p:cNvSpPr/>
          <p:nvPr/>
        </p:nvSpPr>
        <p:spPr>
          <a:xfrm flipH="1">
            <a:off x="6844541" y="4072040"/>
            <a:ext cx="247175" cy="908717"/>
          </a:xfrm>
          <a:custGeom>
            <a:pathLst>
              <a:path extrusionOk="0" h="27798" w="9887">
                <a:moveTo>
                  <a:pt x="9581" y="27798"/>
                </a:moveTo>
                <a:cubicBezTo>
                  <a:pt x="8206" y="27327"/>
                  <a:pt x="2784" y="29096"/>
                  <a:pt x="1333" y="24972"/>
                </a:cubicBezTo>
                <a:cubicBezTo>
                  <a:pt x="-118" y="20848"/>
                  <a:pt x="-551" y="7216"/>
                  <a:pt x="875" y="3054"/>
                </a:cubicBezTo>
                <a:cubicBezTo>
                  <a:pt x="2301" y="-1108"/>
                  <a:pt x="8385" y="509"/>
                  <a:pt x="9887" y="0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6" name="Shape 186"/>
          <p:cNvSpPr/>
          <p:nvPr/>
        </p:nvSpPr>
        <p:spPr>
          <a:xfrm flipH="1">
            <a:off x="6844550" y="3078699"/>
            <a:ext cx="247175" cy="987663"/>
          </a:xfrm>
          <a:custGeom>
            <a:pathLst>
              <a:path extrusionOk="0" h="27798" w="9887">
                <a:moveTo>
                  <a:pt x="9581" y="27798"/>
                </a:moveTo>
                <a:cubicBezTo>
                  <a:pt x="8206" y="27327"/>
                  <a:pt x="2784" y="29096"/>
                  <a:pt x="1333" y="24972"/>
                </a:cubicBezTo>
                <a:cubicBezTo>
                  <a:pt x="-118" y="20848"/>
                  <a:pt x="-551" y="7216"/>
                  <a:pt x="875" y="3054"/>
                </a:cubicBezTo>
                <a:cubicBezTo>
                  <a:pt x="2301" y="-1108"/>
                  <a:pt x="8385" y="509"/>
                  <a:pt x="9887" y="0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7" name="Shape 187"/>
          <p:cNvSpPr/>
          <p:nvPr/>
        </p:nvSpPr>
        <p:spPr>
          <a:xfrm flipH="1">
            <a:off x="6844541" y="2167040"/>
            <a:ext cx="247175" cy="908717"/>
          </a:xfrm>
          <a:custGeom>
            <a:pathLst>
              <a:path extrusionOk="0" h="27798" w="9887">
                <a:moveTo>
                  <a:pt x="9581" y="27798"/>
                </a:moveTo>
                <a:cubicBezTo>
                  <a:pt x="8206" y="27327"/>
                  <a:pt x="2784" y="29096"/>
                  <a:pt x="1333" y="24972"/>
                </a:cubicBezTo>
                <a:cubicBezTo>
                  <a:pt x="-118" y="20848"/>
                  <a:pt x="-551" y="7216"/>
                  <a:pt x="875" y="3054"/>
                </a:cubicBezTo>
                <a:cubicBezTo>
                  <a:pt x="2301" y="-1108"/>
                  <a:pt x="8385" y="509"/>
                  <a:pt x="9887" y="0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Views of Recursion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"Leap of Faith"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852800"/>
            <a:ext cx="39906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factorial correct?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Verify the </a:t>
            </a:r>
            <a:r>
              <a:rPr b="1" lang="en"/>
              <a:t>base cases</a:t>
            </a:r>
            <a:r>
              <a:rPr lang="en"/>
              <a:t>.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Are they </a:t>
            </a:r>
            <a:r>
              <a:rPr b="1" lang="en">
                <a:solidFill>
                  <a:srgbClr val="4A86E8"/>
                </a:solidFill>
              </a:rPr>
              <a:t>correct</a:t>
            </a:r>
            <a:r>
              <a:rPr lang="en"/>
              <a:t>?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Are they </a:t>
            </a:r>
            <a:r>
              <a:rPr b="1" lang="en">
                <a:solidFill>
                  <a:srgbClr val="4A86E8"/>
                </a:solidFill>
              </a:rPr>
              <a:t>exhaustive</a:t>
            </a:r>
            <a:r>
              <a:rPr lang="en"/>
              <a:t>?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Now, harness the power of</a:t>
            </a:r>
            <a:br>
              <a:rPr lang="en"/>
            </a:br>
            <a:r>
              <a:rPr b="1" lang="en">
                <a:solidFill>
                  <a:srgbClr val="4A86E8"/>
                </a:solidFill>
              </a:rPr>
              <a:t>functional abstraction</a:t>
            </a:r>
            <a:r>
              <a:rPr lang="en"/>
              <a:t>!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Assume that </a:t>
            </a:r>
            <a:r>
              <a:rPr b="1" lang="en"/>
              <a:t>factorial(n-1)</a:t>
            </a:r>
            <a:br>
              <a:rPr lang="en"/>
            </a:br>
            <a:r>
              <a:rPr lang="en"/>
              <a:t>is correct.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/>
              <a:t>Verify that </a:t>
            </a:r>
            <a:r>
              <a:rPr b="1" lang="en"/>
              <a:t>factorial(n)</a:t>
            </a:r>
            <a:br>
              <a:rPr lang="en"/>
            </a:br>
            <a:r>
              <a:rPr lang="en"/>
              <a:t>is correct.</a:t>
            </a:r>
            <a:endParaRPr/>
          </a:p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4939500" y="1877500"/>
            <a:ext cx="3837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</a:rPr>
              <a:t>def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factorial</a:t>
            </a:r>
            <a:r>
              <a:rPr lang="en" sz="1400">
                <a:solidFill>
                  <a:srgbClr val="586E75"/>
                </a:solidFill>
              </a:rPr>
              <a:t>(n):</a:t>
            </a:r>
            <a:endParaRPr sz="1400">
              <a:solidFill>
                <a:srgbClr val="586E75"/>
              </a:solidFill>
            </a:endParaRPr>
          </a:p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86E75"/>
              </a:solidFill>
            </a:endParaRPr>
          </a:p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if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==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0</a:t>
            </a:r>
            <a:r>
              <a:rPr lang="en" sz="1400">
                <a:solidFill>
                  <a:srgbClr val="586E75"/>
                </a:solidFill>
              </a:rPr>
              <a:t>:</a:t>
            </a:r>
            <a:endParaRPr sz="1400">
              <a:solidFill>
                <a:srgbClr val="586E75"/>
              </a:solidFill>
            </a:endParaRPr>
          </a:p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86E75"/>
              </a:solidFill>
            </a:endParaRPr>
          </a:p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1</a:t>
            </a:r>
            <a:endParaRPr sz="1400">
              <a:solidFill>
                <a:srgbClr val="586E75"/>
              </a:solidFill>
            </a:endParaRPr>
          </a:p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86E75"/>
              </a:solidFill>
            </a:endParaRPr>
          </a:p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else</a:t>
            </a:r>
            <a:r>
              <a:rPr lang="en" sz="1400">
                <a:solidFill>
                  <a:srgbClr val="586E75"/>
                </a:solidFill>
              </a:rPr>
              <a:t>:</a:t>
            </a:r>
            <a:endParaRPr sz="1400">
              <a:solidFill>
                <a:srgbClr val="586E75"/>
              </a:solidFill>
            </a:endParaRPr>
          </a:p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factorial(n</a:t>
            </a:r>
            <a:r>
              <a:rPr lang="en" sz="1400">
                <a:solidFill>
                  <a:srgbClr val="859900"/>
                </a:solidFill>
              </a:rPr>
              <a:t>-</a:t>
            </a:r>
            <a:r>
              <a:rPr lang="en" sz="1400">
                <a:solidFill>
                  <a:srgbClr val="D33682"/>
                </a:solidFill>
              </a:rPr>
              <a:t>1</a:t>
            </a:r>
            <a:r>
              <a:rPr lang="en" sz="1400">
                <a:solidFill>
                  <a:srgbClr val="586E75"/>
                </a:solidFill>
              </a:rPr>
              <a:t>)</a:t>
            </a:r>
            <a:endParaRPr sz="1400"/>
          </a:p>
        </p:txBody>
      </p:sp>
      <p:sp>
        <p:nvSpPr>
          <p:cNvPr id="200" name="Shape 200"/>
          <p:cNvSpPr/>
          <p:nvPr/>
        </p:nvSpPr>
        <p:spPr>
          <a:xfrm flipH="1">
            <a:off x="4801094" y="4887274"/>
            <a:ext cx="3837000" cy="981600"/>
          </a:xfrm>
          <a:prstGeom prst="wedgeRoundRectCallout">
            <a:avLst>
              <a:gd fmla="val -20848" name="adj1"/>
              <a:gd fmla="val -58830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 abstraction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don't worry that factorial is recursive and just assume that factorial gets the right answer!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Trust the (Recursive) Process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how we computed </a:t>
            </a:r>
            <a:r>
              <a:rPr lang="en">
                <a:solidFill>
                  <a:srgbClr val="586E75"/>
                </a:solidFill>
              </a:rPr>
              <a:t>factorial(</a:t>
            </a:r>
            <a:r>
              <a:rPr lang="en">
                <a:solidFill>
                  <a:srgbClr val="D33682"/>
                </a:solidFill>
              </a:rPr>
              <a:t>3</a:t>
            </a:r>
            <a:r>
              <a:rPr lang="en">
                <a:solidFill>
                  <a:srgbClr val="586E75"/>
                </a:solidFill>
              </a:rPr>
              <a:t>)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Which required computing </a:t>
            </a:r>
            <a:r>
              <a:rPr lang="en">
                <a:solidFill>
                  <a:srgbClr val="586E75"/>
                </a:solidFill>
              </a:rPr>
              <a:t>factorial(</a:t>
            </a:r>
            <a:r>
              <a:rPr lang="en">
                <a:solidFill>
                  <a:srgbClr val="D33682"/>
                </a:solidFill>
              </a:rPr>
              <a:t>2</a:t>
            </a:r>
            <a:r>
              <a:rPr lang="en">
                <a:solidFill>
                  <a:srgbClr val="586E75"/>
                </a:solidFill>
              </a:rPr>
              <a:t>)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Which required computing </a:t>
            </a:r>
            <a:r>
              <a:rPr lang="en">
                <a:solidFill>
                  <a:srgbClr val="586E75"/>
                </a:solidFill>
              </a:rPr>
              <a:t>factorial(</a:t>
            </a:r>
            <a:r>
              <a:rPr lang="en">
                <a:solidFill>
                  <a:srgbClr val="D33682"/>
                </a:solidFill>
              </a:rPr>
              <a:t>1</a:t>
            </a:r>
            <a:r>
              <a:rPr lang="en">
                <a:solidFill>
                  <a:srgbClr val="586E75"/>
                </a:solidFill>
              </a:rPr>
              <a:t>)</a:t>
            </a:r>
            <a:endParaRPr/>
          </a:p>
          <a:p>
            <a: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Which required computing </a:t>
            </a:r>
            <a:r>
              <a:rPr lang="en">
                <a:solidFill>
                  <a:srgbClr val="586E75"/>
                </a:solidFill>
              </a:rPr>
              <a:t>factorial(</a:t>
            </a:r>
            <a:r>
              <a:rPr lang="en">
                <a:solidFill>
                  <a:srgbClr val="D33682"/>
                </a:solidFill>
              </a:rPr>
              <a:t>0</a:t>
            </a:r>
            <a:r>
              <a:rPr lang="en">
                <a:solidFill>
                  <a:srgbClr val="586E75"/>
                </a:solidFill>
              </a:rPr>
              <a:t>)</a:t>
            </a:r>
            <a:endParaRPr/>
          </a:p>
          <a:p>
            <a: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Which we know is </a:t>
            </a:r>
            <a:r>
              <a:rPr lang="en">
                <a:solidFill>
                  <a:srgbClr val="D33682"/>
                </a:solidFill>
              </a:rPr>
              <a:t>1</a:t>
            </a:r>
            <a:r>
              <a:rPr lang="en"/>
              <a:t>, thanks to the base case!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Verifying the correctness of recursive functions</a:t>
            </a:r>
            <a:endParaRPr b="1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Verify that the base cases work as expected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/>
              <a:t>For each larger case, verify that it works by</a:t>
            </a:r>
            <a:br>
              <a:rPr lang="en"/>
            </a:br>
            <a:r>
              <a:rPr b="1" lang="en"/>
              <a:t>assuming the smaller recursive calls are correct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by Enumeration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991925" y="1865525"/>
            <a:ext cx="3837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factorial correct?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List out all the cases.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Identify </a:t>
            </a:r>
            <a:r>
              <a:rPr b="1" lang="en">
                <a:solidFill>
                  <a:srgbClr val="4A86E8"/>
                </a:solidFill>
              </a:rPr>
              <a:t>patterns</a:t>
            </a:r>
            <a:r>
              <a:rPr lang="en"/>
              <a:t> between each case.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Simplify repeated code with </a:t>
            </a:r>
            <a:r>
              <a:rPr b="1" lang="en">
                <a:solidFill>
                  <a:srgbClr val="4A86E8"/>
                </a:solidFill>
              </a:rPr>
              <a:t>recursive calls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A </a:t>
            </a:r>
            <a:r>
              <a:rPr b="1" lang="en">
                <a:solidFill>
                  <a:srgbClr val="4A86E8"/>
                </a:solidFill>
              </a:rPr>
              <a:t>recursive call</a:t>
            </a:r>
            <a:r>
              <a:rPr lang="en"/>
              <a:t> is evaluated by Python the same as any other function call.</a:t>
            </a:r>
            <a:endParaRPr/>
          </a:p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</a:rPr>
              <a:t>def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factorial</a:t>
            </a:r>
            <a:r>
              <a:rPr lang="en" sz="1400">
                <a:solidFill>
                  <a:srgbClr val="586E75"/>
                </a:solidFill>
              </a:rPr>
              <a:t>(n):</a:t>
            </a:r>
            <a:endParaRPr sz="1400">
              <a:solidFill>
                <a:srgbClr val="586E75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if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==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0 </a:t>
            </a:r>
            <a:r>
              <a:rPr lang="en" sz="1400">
                <a:solidFill>
                  <a:srgbClr val="859900"/>
                </a:solidFill>
              </a:rPr>
              <a:t>or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==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1</a:t>
            </a:r>
            <a:r>
              <a:rPr lang="en" sz="1400">
                <a:solidFill>
                  <a:srgbClr val="586E75"/>
                </a:solidFill>
              </a:rPr>
              <a:t>:</a:t>
            </a:r>
            <a:endParaRPr sz="1400">
              <a:solidFill>
                <a:srgbClr val="586E75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1</a:t>
            </a:r>
            <a:endParaRPr sz="1400">
              <a:solidFill>
                <a:srgbClr val="586E75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elif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==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2</a:t>
            </a:r>
            <a:r>
              <a:rPr lang="en" sz="1400">
                <a:solidFill>
                  <a:srgbClr val="586E75"/>
                </a:solidFill>
              </a:rPr>
              <a:t>:</a:t>
            </a:r>
            <a:endParaRPr sz="1400">
              <a:solidFill>
                <a:srgbClr val="586E75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2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1</a:t>
            </a:r>
            <a:endParaRPr sz="1400">
              <a:solidFill>
                <a:srgbClr val="586E75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elif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==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3</a:t>
            </a:r>
            <a:r>
              <a:rPr lang="en" sz="1400">
                <a:solidFill>
                  <a:srgbClr val="586E75"/>
                </a:solidFill>
              </a:rPr>
              <a:t>:</a:t>
            </a:r>
            <a:endParaRPr sz="1400">
              <a:solidFill>
                <a:srgbClr val="586E75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3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2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1</a:t>
            </a:r>
            <a:endParaRPr sz="1400">
              <a:solidFill>
                <a:srgbClr val="586E75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elif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==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4</a:t>
            </a:r>
            <a:r>
              <a:rPr lang="en" sz="1400">
                <a:solidFill>
                  <a:srgbClr val="586E75"/>
                </a:solidFill>
              </a:rPr>
              <a:t>:</a:t>
            </a:r>
            <a:endParaRPr sz="1400">
              <a:solidFill>
                <a:srgbClr val="586E75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4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3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2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1</a:t>
            </a:r>
            <a:endParaRPr sz="1400">
              <a:solidFill>
                <a:srgbClr val="586E75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elif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==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5</a:t>
            </a:r>
            <a:r>
              <a:rPr lang="en" sz="1400">
                <a:solidFill>
                  <a:srgbClr val="586E75"/>
                </a:solidFill>
              </a:rPr>
              <a:t>:</a:t>
            </a:r>
            <a:endParaRPr sz="1400">
              <a:solidFill>
                <a:srgbClr val="586E75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5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4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3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2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1</a:t>
            </a:r>
            <a:endParaRPr sz="1400">
              <a:solidFill>
                <a:srgbClr val="586E75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elif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==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6</a:t>
            </a:r>
            <a:r>
              <a:rPr lang="en" sz="1400">
                <a:solidFill>
                  <a:srgbClr val="586E75"/>
                </a:solidFill>
              </a:rPr>
              <a:t>:</a:t>
            </a:r>
            <a:endParaRPr sz="1400">
              <a:solidFill>
                <a:srgbClr val="586E75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6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factorial(</a:t>
            </a:r>
            <a:r>
              <a:rPr lang="en" sz="1400">
                <a:solidFill>
                  <a:srgbClr val="D33682"/>
                </a:solidFill>
              </a:rPr>
              <a:t>5</a:t>
            </a:r>
            <a:r>
              <a:rPr lang="en" sz="1400">
                <a:solidFill>
                  <a:srgbClr val="586E75"/>
                </a:solidFill>
              </a:rPr>
              <a:t>)</a:t>
            </a:r>
            <a:endParaRPr sz="1400">
              <a:solidFill>
                <a:srgbClr val="D33682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else</a:t>
            </a:r>
            <a:r>
              <a:rPr lang="en" sz="1400">
                <a:solidFill>
                  <a:srgbClr val="586E75"/>
                </a:solidFill>
              </a:rPr>
              <a:t>:</a:t>
            </a:r>
            <a:endParaRPr sz="1400">
              <a:solidFill>
                <a:srgbClr val="586E75"/>
              </a:solidFill>
            </a:endParaRPr>
          </a:p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factorial(n</a:t>
            </a:r>
            <a:r>
              <a:rPr lang="en" sz="1400">
                <a:solidFill>
                  <a:srgbClr val="859900"/>
                </a:solidFill>
              </a:rPr>
              <a:t>-</a:t>
            </a:r>
            <a:r>
              <a:rPr lang="en" sz="1400">
                <a:solidFill>
                  <a:srgbClr val="D33682"/>
                </a:solidFill>
              </a:rPr>
              <a:t>1</a:t>
            </a:r>
            <a:r>
              <a:rPr lang="en" sz="1400">
                <a:solidFill>
                  <a:srgbClr val="586E75"/>
                </a:solidFill>
              </a:rPr>
              <a:t>)</a:t>
            </a:r>
            <a:endParaRPr sz="1400">
              <a:solidFill>
                <a:srgbClr val="748B00"/>
              </a:solidFill>
            </a:endParaRPr>
          </a:p>
        </p:txBody>
      </p:sp>
      <p:grpSp>
        <p:nvGrpSpPr>
          <p:cNvPr id="214" name="Shape 214"/>
          <p:cNvGrpSpPr/>
          <p:nvPr/>
        </p:nvGrpSpPr>
        <p:grpSpPr>
          <a:xfrm>
            <a:off x="2060602" y="4045425"/>
            <a:ext cx="1912630" cy="625200"/>
            <a:chOff x="2060678" y="4045425"/>
            <a:chExt cx="1991700" cy="625200"/>
          </a:xfrm>
        </p:grpSpPr>
        <p:sp>
          <p:nvSpPr>
            <p:cNvPr id="215" name="Shape 215"/>
            <p:cNvSpPr/>
            <p:nvPr/>
          </p:nvSpPr>
          <p:spPr>
            <a:xfrm>
              <a:off x="2060678" y="4045425"/>
              <a:ext cx="1991700" cy="303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4A86E8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6" name="Shape 216"/>
            <p:cNvCxnSpPr>
              <a:stCxn id="215" idx="2"/>
            </p:cNvCxnSpPr>
            <p:nvPr/>
          </p:nvCxnSpPr>
          <p:spPr>
            <a:xfrm>
              <a:off x="3056528" y="4348425"/>
              <a:ext cx="0" cy="3222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dot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90250" y="600200"/>
            <a:ext cx="7982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count_up(n):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"""Recursively print up to n.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&gt;&gt;&gt; count_up(5)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"""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"*** YOUR CODE HERE ***"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7705825" y="376075"/>
            <a:ext cx="987600" cy="427800"/>
          </a:xfrm>
          <a:prstGeom prst="roundRect">
            <a:avLst>
              <a:gd fmla="val 5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Hog is due Friday! Submit by Thursday for 1 EC point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Final strategy autograder now available: see Piazza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Homework 2 due Friday!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Remember that check-offs are happening this week!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</a:t>
            </a:r>
            <a:r>
              <a:rPr lang="en"/>
              <a:t>xplain one part of a lab or homework that you completed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you are confused by </a:t>
            </a:r>
            <a:r>
              <a:rPr b="1" i="1" lang="en"/>
              <a:t>anything</a:t>
            </a:r>
            <a:r>
              <a:rPr lang="en"/>
              <a:t>, come to office hours or sign-up for tutoring and mentoring ASAP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i="1" lang="en"/>
              <a:t>Now</a:t>
            </a:r>
            <a:r>
              <a:rPr lang="en"/>
              <a:t> is the best possible time to learn!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Listen to</a:t>
            </a:r>
            <a:r>
              <a:rPr lang="en"/>
              <a:t> me </a:t>
            </a:r>
            <a:r>
              <a:rPr lang="en" u="sng">
                <a:solidFill>
                  <a:srgbClr val="4A86E8"/>
                </a:solidFill>
                <a:hlinkClick r:id="rId3"/>
              </a:rPr>
              <a:t>blabber about make_adder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lang="en"/>
              <a:t>Waterproofing construction in Soda is very loud, sorry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F6E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90250" y="600200"/>
            <a:ext cx="7982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8B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count_up</a:t>
            </a: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(n):</a:t>
            </a:r>
            <a:b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C60000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  <a:t>Recursively print up to n.</a:t>
            </a:r>
            <a:b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  <a:t>    &gt;&gt;&gt; count_up(5)</a:t>
            </a:r>
            <a:b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  <a:t>    1</a:t>
            </a:r>
            <a:b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  <a:t>    2</a:t>
            </a:r>
            <a:b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  <a:t>    3</a:t>
            </a:r>
            <a:b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  <a:t>    4</a:t>
            </a:r>
            <a:b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  <a:t>    5</a:t>
            </a:r>
            <a:b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269186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C60000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    count_up(n </a:t>
            </a:r>
            <a:r>
              <a:rPr lang="en" sz="18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8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Shape 228"/>
          <p:cNvSpPr/>
          <p:nvPr/>
        </p:nvSpPr>
        <p:spPr>
          <a:xfrm flipH="1">
            <a:off x="2715400" y="4249675"/>
            <a:ext cx="4376100" cy="539400"/>
          </a:xfrm>
          <a:prstGeom prst="wedgeRoundRectCallout">
            <a:avLst>
              <a:gd fmla="val 53189" name="adj1"/>
              <a:gd fmla="val 22306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Implicit base case!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if n &lt; 1: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do nothing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count_up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91700" y="1536625"/>
            <a:ext cx="403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Leap of Faith</a:t>
            </a:r>
            <a:endParaRPr b="1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>
                <a:solidFill>
                  <a:srgbClr val="4A86E8"/>
                </a:solidFill>
              </a:rPr>
              <a:t>Base case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Smallest possible input.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n == 1 or maybe n &lt; 1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>
                <a:solidFill>
                  <a:srgbClr val="4A86E8"/>
                </a:solidFill>
              </a:rPr>
              <a:t>Reduce the problem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To print the number before us, try n - 1.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>
                <a:solidFill>
                  <a:srgbClr val="4A86E8"/>
                </a:solidFill>
              </a:rPr>
              <a:t>Solve the larger problem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Need to print our own number as well!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lang="en"/>
              <a:t>print(n)</a:t>
            </a:r>
            <a:endParaRPr/>
          </a:p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4617300" y="1536625"/>
            <a:ext cx="403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Enumeration</a:t>
            </a:r>
            <a:endParaRPr b="1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>
                <a:solidFill>
                  <a:srgbClr val="4A86E8"/>
                </a:solidFill>
              </a:rPr>
              <a:t>List the cases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n == 1:</a:t>
            </a:r>
            <a:br>
              <a:rPr lang="en"/>
            </a:br>
            <a:r>
              <a:rPr lang="en"/>
              <a:t>    print(1)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n == 2:</a:t>
            </a:r>
            <a:br>
              <a:rPr lang="en"/>
            </a:br>
            <a:r>
              <a:rPr lang="en"/>
              <a:t>    print(1)</a:t>
            </a:r>
            <a:br>
              <a:rPr lang="en"/>
            </a:br>
            <a:r>
              <a:rPr lang="en"/>
              <a:t>    print(2)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>
                <a:solidFill>
                  <a:srgbClr val="4A86E8"/>
                </a:solidFill>
              </a:rPr>
              <a:t>Identify the pattern</a:t>
            </a:r>
            <a:endParaRPr b="1">
              <a:solidFill>
                <a:srgbClr val="4A86E8"/>
              </a:solidFill>
            </a:endParaRPr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n == 2 helps n == 3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>
                <a:solidFill>
                  <a:srgbClr val="4A86E8"/>
                </a:solidFill>
              </a:rPr>
              <a:t>Simplify with recursion</a:t>
            </a:r>
            <a:endParaRPr b="1">
              <a:solidFill>
                <a:srgbClr val="4A86E8"/>
              </a:solidFill>
            </a:endParaRPr>
          </a:p>
          <a:p>
            <a:pPr indent="-330200" lvl="1" marL="914400"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lang="en"/>
              <a:t>if n == 3:</a:t>
            </a:r>
            <a:br>
              <a:rPr lang="en"/>
            </a:br>
            <a:r>
              <a:rPr lang="en"/>
              <a:t>    count_up(2)</a:t>
            </a:r>
            <a:br>
              <a:rPr lang="en"/>
            </a:br>
            <a:r>
              <a:rPr lang="en"/>
              <a:t>    print(3)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vs. Recursion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91700" y="1536625"/>
            <a:ext cx="81606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Iteration is a special case of recursion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lang="en"/>
              <a:t>Converting </a:t>
            </a:r>
            <a:r>
              <a:rPr b="1" lang="en"/>
              <a:t>iteration to recursion</a:t>
            </a:r>
            <a:r>
              <a:rPr lang="en"/>
              <a:t> is formulaic, but</a:t>
            </a:r>
            <a:br>
              <a:rPr lang="en"/>
            </a:br>
            <a:r>
              <a:rPr lang="en"/>
              <a:t>converting </a:t>
            </a:r>
            <a:r>
              <a:rPr b="1" lang="en"/>
              <a:t>recursion to iteration</a:t>
            </a:r>
            <a:r>
              <a:rPr lang="en"/>
              <a:t> can be more tricky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720300" y="3115575"/>
            <a:ext cx="3652800" cy="1714800"/>
          </a:xfrm>
          <a:prstGeom prst="rect">
            <a:avLst/>
          </a:prstGeom>
          <a:solidFill>
            <a:srgbClr val="FDF6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</a:rPr>
              <a:t>def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fact_iter</a:t>
            </a:r>
            <a:r>
              <a:rPr lang="en" sz="1400">
                <a:solidFill>
                  <a:srgbClr val="586E75"/>
                </a:solidFill>
              </a:rPr>
              <a:t>(n):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total, k </a:t>
            </a:r>
            <a:r>
              <a:rPr lang="en" sz="1400">
                <a:solidFill>
                  <a:srgbClr val="859900"/>
                </a:solidFill>
              </a:rPr>
              <a:t>=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1</a:t>
            </a:r>
            <a:r>
              <a:rPr lang="en" sz="1400">
                <a:solidFill>
                  <a:srgbClr val="586E75"/>
                </a:solidFill>
              </a:rPr>
              <a:t>, </a:t>
            </a:r>
            <a:r>
              <a:rPr lang="en" sz="1400">
                <a:solidFill>
                  <a:srgbClr val="D33682"/>
                </a:solidFill>
              </a:rPr>
              <a:t>1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while</a:t>
            </a:r>
            <a:r>
              <a:rPr lang="en" sz="1400">
                <a:solidFill>
                  <a:srgbClr val="586E75"/>
                </a:solidFill>
              </a:rPr>
              <a:t> k </a:t>
            </a:r>
            <a:r>
              <a:rPr lang="en" sz="1400">
                <a:solidFill>
                  <a:srgbClr val="859900"/>
                </a:solidFill>
              </a:rPr>
              <a:t>&lt;=</a:t>
            </a:r>
            <a:r>
              <a:rPr lang="en" sz="1400">
                <a:solidFill>
                  <a:srgbClr val="586E75"/>
                </a:solidFill>
              </a:rPr>
              <a:t> n: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    total, k </a:t>
            </a:r>
            <a:r>
              <a:rPr lang="en" sz="1400">
                <a:solidFill>
                  <a:srgbClr val="859900"/>
                </a:solidFill>
              </a:rPr>
              <a:t>=</a:t>
            </a:r>
            <a:r>
              <a:rPr lang="en" sz="1400">
                <a:solidFill>
                  <a:srgbClr val="586E75"/>
                </a:solidFill>
              </a:rPr>
              <a:t> total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k, k</a:t>
            </a:r>
            <a:r>
              <a:rPr lang="en" sz="1400">
                <a:solidFill>
                  <a:srgbClr val="859900"/>
                </a:solidFill>
              </a:rPr>
              <a:t>+</a:t>
            </a:r>
            <a:r>
              <a:rPr lang="en" sz="1400">
                <a:solidFill>
                  <a:srgbClr val="D33682"/>
                </a:solidFill>
              </a:rPr>
              <a:t>1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total</a:t>
            </a:r>
            <a:endParaRPr sz="1400"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770900" y="3115575"/>
            <a:ext cx="3652800" cy="1714800"/>
          </a:xfrm>
          <a:prstGeom prst="rect">
            <a:avLst/>
          </a:prstGeom>
          <a:solidFill>
            <a:srgbClr val="FDF6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</a:rPr>
              <a:t>def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fact</a:t>
            </a:r>
            <a:r>
              <a:rPr lang="en" sz="1400">
                <a:solidFill>
                  <a:srgbClr val="586E75"/>
                </a:solidFill>
              </a:rPr>
              <a:t>(n):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if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==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0</a:t>
            </a:r>
            <a:r>
              <a:rPr lang="en" sz="1400">
                <a:solidFill>
                  <a:srgbClr val="586E75"/>
                </a:solidFill>
              </a:rPr>
              <a:t>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1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else</a:t>
            </a:r>
            <a:r>
              <a:rPr lang="en" sz="1400">
                <a:solidFill>
                  <a:srgbClr val="586E75"/>
                </a:solidFill>
              </a:rPr>
              <a:t>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fact(n</a:t>
            </a:r>
            <a:r>
              <a:rPr lang="en" sz="1400">
                <a:solidFill>
                  <a:srgbClr val="859900"/>
                </a:solidFill>
              </a:rPr>
              <a:t>-</a:t>
            </a:r>
            <a:r>
              <a:rPr lang="en" sz="1400">
                <a:solidFill>
                  <a:srgbClr val="D33682"/>
                </a:solidFill>
              </a:rPr>
              <a:t>1</a:t>
            </a:r>
            <a:r>
              <a:rPr lang="en" sz="1400">
                <a:solidFill>
                  <a:srgbClr val="586E75"/>
                </a:solidFill>
              </a:rPr>
              <a:t>)</a:t>
            </a:r>
            <a:endParaRPr sz="1400">
              <a:solidFill>
                <a:srgbClr val="748B00"/>
              </a:solidFill>
            </a:endParaRP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20300" y="2658375"/>
            <a:ext cx="3652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Iterative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770900" y="2658375"/>
            <a:ext cx="3652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Recursive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274" y="4960675"/>
            <a:ext cx="1306839" cy="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900" y="4951570"/>
            <a:ext cx="3652800" cy="85907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>
            <p:ph idx="1" type="body"/>
          </p:nvPr>
        </p:nvSpPr>
        <p:spPr>
          <a:xfrm>
            <a:off x="720300" y="5931850"/>
            <a:ext cx="3713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Names: n, total, k, fact_iter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740450" y="5931850"/>
            <a:ext cx="3713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Names: n, fact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>
                <a:solidFill>
                  <a:srgbClr val="4A86E8"/>
                </a:solidFill>
              </a:rPr>
              <a:t>Recursive functions</a:t>
            </a:r>
            <a:r>
              <a:rPr lang="en"/>
              <a:t> call themselves, either directly or indirectly, in the function body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The motivation for this is to break down the problem into </a:t>
            </a:r>
            <a:r>
              <a:rPr b="1" lang="en"/>
              <a:t>smaller, easier to solve problems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In environment diagrams, each call creates its own frames and </a:t>
            </a:r>
            <a:r>
              <a:rPr b="1" lang="en"/>
              <a:t>keeps track of its own argument values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Recursive functions have </a:t>
            </a:r>
            <a:r>
              <a:rPr b="1" lang="en">
                <a:solidFill>
                  <a:srgbClr val="4A86E8"/>
                </a:solidFill>
              </a:rPr>
              <a:t>base cases</a:t>
            </a:r>
            <a:r>
              <a:rPr lang="en"/>
              <a:t>, which evaluate without relying on calls to itself, and </a:t>
            </a:r>
            <a:r>
              <a:rPr b="1" lang="en">
                <a:solidFill>
                  <a:srgbClr val="4A86E8"/>
                </a:solidFill>
              </a:rPr>
              <a:t>recursive cases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When writing recursive programs, remember the </a:t>
            </a:r>
            <a:r>
              <a:rPr b="1" lang="en"/>
              <a:t>three parts</a:t>
            </a:r>
            <a:r>
              <a:rPr lang="en"/>
              <a:t> in the structure of a recursive function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lang="en"/>
              <a:t>And use both the </a:t>
            </a:r>
            <a:r>
              <a:rPr b="1" lang="en">
                <a:solidFill>
                  <a:srgbClr val="4A86E8"/>
                </a:solidFill>
              </a:rPr>
              <a:t>leap of faith</a:t>
            </a:r>
            <a:r>
              <a:rPr lang="en"/>
              <a:t> and </a:t>
            </a:r>
            <a:r>
              <a:rPr b="1" lang="en">
                <a:solidFill>
                  <a:srgbClr val="4A86E8"/>
                </a:solidFill>
              </a:rPr>
              <a:t>enumeration</a:t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705825" y="376075"/>
            <a:ext cx="987600" cy="427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11700" y="1461050"/>
            <a:ext cx="34737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sz="2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311700" y="2573050"/>
            <a:ext cx="5641800" cy="2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Char char="•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The goals for this week are: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Char char="•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To understand the idea of functional abstraction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Char char="•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To study this idea through: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Char char="•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higher-order functions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Char char="•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recursion (today and tomorrow!)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2" marL="13716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Char char="•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methods of abstraction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313400" y="966250"/>
            <a:ext cx="2087400" cy="46350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313400" y="2241109"/>
            <a:ext cx="2087400" cy="46350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6313400" y="2878538"/>
            <a:ext cx="2087400" cy="46350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Mutability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313400" y="3515967"/>
            <a:ext cx="2087400" cy="46350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6313400" y="4153386"/>
            <a:ext cx="2087400" cy="46350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Interpreters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6313400" y="4790826"/>
            <a:ext cx="2087400" cy="46350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Paradigms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6313400" y="5428275"/>
            <a:ext cx="2087400" cy="46350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Shape 101"/>
          <p:cNvCxnSpPr>
            <a:stCxn id="94" idx="2"/>
            <a:endCxn id="102" idx="0"/>
          </p:cNvCxnSpPr>
          <p:nvPr/>
        </p:nvCxnSpPr>
        <p:spPr>
          <a:xfrm>
            <a:off x="7357100" y="1429750"/>
            <a:ext cx="0" cy="174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3" name="Shape 103"/>
          <p:cNvCxnSpPr>
            <a:stCxn id="102" idx="2"/>
            <a:endCxn id="95" idx="0"/>
          </p:cNvCxnSpPr>
          <p:nvPr/>
        </p:nvCxnSpPr>
        <p:spPr>
          <a:xfrm>
            <a:off x="7357100" y="2067109"/>
            <a:ext cx="0" cy="174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4" name="Shape 104"/>
          <p:cNvCxnSpPr>
            <a:stCxn id="95" idx="2"/>
            <a:endCxn id="96" idx="0"/>
          </p:cNvCxnSpPr>
          <p:nvPr/>
        </p:nvCxnSpPr>
        <p:spPr>
          <a:xfrm>
            <a:off x="7357100" y="2704609"/>
            <a:ext cx="0" cy="174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" name="Shape 105"/>
          <p:cNvCxnSpPr>
            <a:stCxn id="96" idx="2"/>
            <a:endCxn id="97" idx="0"/>
          </p:cNvCxnSpPr>
          <p:nvPr/>
        </p:nvCxnSpPr>
        <p:spPr>
          <a:xfrm>
            <a:off x="7357100" y="3342038"/>
            <a:ext cx="0" cy="174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6" name="Shape 106"/>
          <p:cNvCxnSpPr>
            <a:stCxn id="97" idx="2"/>
            <a:endCxn id="98" idx="0"/>
          </p:cNvCxnSpPr>
          <p:nvPr/>
        </p:nvCxnSpPr>
        <p:spPr>
          <a:xfrm>
            <a:off x="7357100" y="3979467"/>
            <a:ext cx="0" cy="174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>
            <a:stCxn id="98" idx="2"/>
            <a:endCxn id="99" idx="0"/>
          </p:cNvCxnSpPr>
          <p:nvPr/>
        </p:nvCxnSpPr>
        <p:spPr>
          <a:xfrm>
            <a:off x="7357100" y="4616886"/>
            <a:ext cx="0" cy="174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8" name="Shape 108"/>
          <p:cNvCxnSpPr>
            <a:stCxn id="99" idx="2"/>
            <a:endCxn id="100" idx="0"/>
          </p:cNvCxnSpPr>
          <p:nvPr/>
        </p:nvCxnSpPr>
        <p:spPr>
          <a:xfrm>
            <a:off x="7357100" y="5254326"/>
            <a:ext cx="0" cy="174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9" name="Shape 109"/>
          <p:cNvSpPr/>
          <p:nvPr/>
        </p:nvSpPr>
        <p:spPr>
          <a:xfrm>
            <a:off x="6313400" y="1603679"/>
            <a:ext cx="2087400" cy="463500"/>
          </a:xfrm>
          <a:prstGeom prst="roundRect">
            <a:avLst>
              <a:gd fmla="val 50000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Functions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</a:t>
            </a:r>
            <a:r>
              <a:rPr lang="en"/>
              <a:t>take in</a:t>
            </a:r>
            <a:r>
              <a:rPr lang="en"/>
              <a:t> some </a:t>
            </a:r>
            <a:r>
              <a:rPr b="1" lang="en">
                <a:solidFill>
                  <a:srgbClr val="4A86E8"/>
                </a:solidFill>
              </a:rPr>
              <a:t>input</a:t>
            </a:r>
            <a:r>
              <a:rPr lang="en"/>
              <a:t> and compute a returned </a:t>
            </a:r>
            <a:r>
              <a:rPr b="1" lang="en">
                <a:solidFill>
                  <a:srgbClr val="4A86E8"/>
                </a:solidFill>
              </a:rPr>
              <a:t>output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highlight>
                <a:schemeClr val="accent2"/>
              </a:highlight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Domain</a:t>
            </a:r>
            <a:r>
              <a:rPr lang="en"/>
              <a:t> is the set of all possible inputs a function may take as arguments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Range</a:t>
            </a:r>
            <a:r>
              <a:rPr lang="en"/>
              <a:t> is the set of output values a function may possible return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Behavior</a:t>
            </a:r>
            <a:r>
              <a:rPr lang="en"/>
              <a:t> is the relationship between input and output</a:t>
            </a:r>
            <a:endParaRPr/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939500" y="1852800"/>
            <a:ext cx="38370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48B00"/>
                </a:solidFill>
              </a:rPr>
              <a:t>def</a:t>
            </a:r>
            <a:r>
              <a:rPr lang="en">
                <a:solidFill>
                  <a:srgbClr val="586E75"/>
                </a:solidFill>
              </a:rPr>
              <a:t> </a:t>
            </a:r>
            <a:r>
              <a:rPr lang="en">
                <a:solidFill>
                  <a:srgbClr val="268BD2"/>
                </a:solidFill>
              </a:rPr>
              <a:t>square</a:t>
            </a:r>
            <a:r>
              <a:rPr lang="en">
                <a:solidFill>
                  <a:srgbClr val="586E75"/>
                </a:solidFill>
              </a:rPr>
              <a:t>(x):</a:t>
            </a:r>
            <a:br>
              <a:rPr lang="en">
                <a:solidFill>
                  <a:srgbClr val="586E75"/>
                </a:solidFill>
              </a:rPr>
            </a:br>
            <a:r>
              <a:rPr lang="en">
                <a:solidFill>
                  <a:srgbClr val="586E75"/>
                </a:solidFill>
              </a:rPr>
              <a:t>    </a:t>
            </a:r>
            <a:r>
              <a:rPr lang="en">
                <a:solidFill>
                  <a:srgbClr val="859900"/>
                </a:solidFill>
              </a:rPr>
              <a:t>return</a:t>
            </a:r>
            <a:r>
              <a:rPr lang="en">
                <a:solidFill>
                  <a:srgbClr val="586E75"/>
                </a:solidFill>
              </a:rPr>
              <a:t> x </a:t>
            </a:r>
            <a:r>
              <a:rPr lang="en">
                <a:solidFill>
                  <a:srgbClr val="859900"/>
                </a:solidFill>
              </a:rPr>
              <a:t>*</a:t>
            </a:r>
            <a:r>
              <a:rPr lang="en">
                <a:solidFill>
                  <a:srgbClr val="586E75"/>
                </a:solidFill>
              </a:rPr>
              <a:t> x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939500" y="2940351"/>
            <a:ext cx="3837000" cy="31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Domain</a:t>
            </a:r>
            <a:br>
              <a:rPr lang="en"/>
            </a:br>
            <a:r>
              <a:rPr lang="en"/>
              <a:t>A</a:t>
            </a:r>
            <a:r>
              <a:rPr lang="en"/>
              <a:t> real number</a:t>
            </a:r>
            <a:br>
              <a:rPr lang="en"/>
            </a:b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Range</a:t>
            </a:r>
            <a:br>
              <a:rPr lang="en"/>
            </a:br>
            <a:r>
              <a:rPr lang="en"/>
              <a:t>A</a:t>
            </a:r>
            <a:r>
              <a:rPr lang="en"/>
              <a:t> non-negative real number</a:t>
            </a:r>
            <a:br>
              <a:rPr lang="en"/>
            </a:b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Behavior</a:t>
            </a:r>
            <a:br>
              <a:rPr lang="en"/>
            </a:br>
            <a:r>
              <a:rPr lang="en"/>
              <a:t>Return the input squared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Abstraction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91700" y="1536625"/>
            <a:ext cx="403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solves problems by </a:t>
            </a:r>
            <a:r>
              <a:rPr lang="en"/>
              <a:t>evaluating</a:t>
            </a:r>
            <a:r>
              <a:rPr lang="en"/>
              <a:t> expressions and statements step-by-step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What would Python display? to understand </a:t>
            </a:r>
            <a:r>
              <a:rPr b="1" lang="en"/>
              <a:t>how to evaluate expressions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Environment diagrams to help </a:t>
            </a:r>
            <a:r>
              <a:rPr b="1" lang="en"/>
              <a:t>visualize the interpreter's process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We've been looking at programs step-by-step to learn how Python computes an answer</a:t>
            </a:r>
            <a:endParaRPr/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617300" y="1536625"/>
            <a:ext cx="40350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we could view programs</a:t>
            </a:r>
            <a:br>
              <a:rPr lang="en"/>
            </a:br>
            <a:r>
              <a:rPr lang="en"/>
              <a:t>as </a:t>
            </a:r>
            <a:r>
              <a:rPr b="1" lang="en">
                <a:solidFill>
                  <a:srgbClr val="4A86E8"/>
                </a:solidFill>
              </a:rPr>
              <a:t>functional abstractions</a:t>
            </a:r>
            <a:endParaRPr b="1">
              <a:solidFill>
                <a:srgbClr val="4A86E8"/>
              </a:solidFill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square(2) always returns 4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square(3) always returns 9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...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Without worrying about </a:t>
            </a:r>
            <a:r>
              <a:rPr b="1" i="1" lang="en"/>
              <a:t>how</a:t>
            </a:r>
            <a:r>
              <a:rPr b="1" lang="en"/>
              <a:t> Python evaluates the function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90250" y="600200"/>
            <a:ext cx="7982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you're waiting in line for a concert.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can't see the front of the line, but you want to know what your place in line is.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can't step out of line because you'd lose your spot.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What should you do?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90250" y="600200"/>
            <a:ext cx="7982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>
                <a:solidFill>
                  <a:srgbClr val="4A86E8"/>
                </a:solidFill>
              </a:rPr>
              <a:t>iterative algorithm</a:t>
            </a:r>
            <a:r>
              <a:rPr lang="en"/>
              <a:t> might say:</a:t>
            </a:r>
            <a:endParaRPr/>
          </a:p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Ask my friend to go to the front of the line.</a:t>
            </a:r>
            <a:endParaRPr/>
          </a:p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Count each person in line one-by-one.</a:t>
            </a:r>
            <a:endParaRPr/>
          </a:p>
          <a:p>
            <a:pPr indent="-419100" lvl="0" marL="457200">
              <a:spcBef>
                <a:spcPts val="1000"/>
              </a:spcBef>
              <a:spcAft>
                <a:spcPts val="1000"/>
              </a:spcAft>
              <a:buSzPts val="3000"/>
              <a:buAutoNum type="arabicPeriod"/>
            </a:pPr>
            <a:r>
              <a:rPr lang="en"/>
              <a:t>Then, tell me the answer.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