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obot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italic.fntdata"/><Relationship Id="rId10" Type="http://schemas.openxmlformats.org/officeDocument/2006/relationships/slide" Target="slides/slide6.xml"/><Relationship Id="rId54" Type="http://schemas.openxmlformats.org/officeDocument/2006/relationships/font" Target="fonts/Roboto-bold.fntdata"/><Relationship Id="rId13" Type="http://schemas.openxmlformats.org/officeDocument/2006/relationships/slide" Target="slides/slide9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58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Operator &gt;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frame #, intrinsic name, and formal parameter name should be taken from the function definition you drew in your env diagram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technically at this point you shouldn’t be looking back at your code, because it’s easy to get confused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go with what you know is for certain in the env diagram!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Operator &gt;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frame #, intrinsic name, and formal parameter name should be taken from the function definition you drew in your env diagram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technically at this point you shouldn’t be looking back at your code, because it’s easy to get confused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go with what you know is for certain in the env diagram!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Operator &gt;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frame #, intrinsic name, and formal parameter name should be taken from the function definition you drew in your env diagram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technically at this point you shouldn’t be looking back at your code, because it’s easy to get confused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go with what you know is for certain in the env diagram!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 usually a primitive expr because it’s a name that’s bound to a function definition somewhere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can be more elaborate -- i.e. HOF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anything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primitive expr, a function definition, another call expr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Operator &gt; Operand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frame #, intrinsic name, and formal parameter name should be taken from the function definition you drew in your env diagram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technically at this point you shouldn’t be looking back at your code, because it’s easy to get confused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go with what you know is for certain in the env diagram!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plays the biggest role where lambda is concerned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it can possibly trip people up elsewhere as well (but less likely)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operator/operand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up a new frame to </a:t>
            </a:r>
            <a:r>
              <a:rPr i="1" lang="en"/>
              <a:t>apply</a:t>
            </a:r>
            <a:r>
              <a:rPr lang="en"/>
              <a:t> operator to operand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steps listed above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annotating the call expression makes creating a new frame when you apply the operator to the operand easier (quickly see what the intrinsic name or argument is being passed in is)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is unlike some other programming languages (doesn’t have a type assigned to a variable name)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tell if “add” is a assigned to a function or a primitive value (i.e. int), so it must look up the value of “add” to use.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humans, it’s intuitive to look at a name and identify it as a function or a string or etc.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when python looks through your code, it needs to take in every single line of your code and evaluate what exactly is going 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across a name/variable, it doesn’t know what it contains, such it must look-up what the value of this name/variable 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81500" y="3428992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top">
  <p:cSld name="SECTION_TITLE_AND_DESCRIPTION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ctr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ctr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 type="secHead">
  <p:cSld name="SECTION_HEADER">
    <p:bg>
      <p:bgPr>
        <a:solidFill>
          <a:srgbClr val="4A86E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nouncements">
  <p:cSld name="TITLE_AND_BOD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goo.gl/wgc99v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hyperlink" Target="https://goo.gl/HD3XKq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oo.gl/BcVDv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.gl/oPoeqH" TargetMode="External"/><Relationship Id="rId4" Type="http://schemas.openxmlformats.org/officeDocument/2006/relationships/hyperlink" Target="https://goo.gl/cA9wx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Review Guide</a:t>
            </a:r>
            <a:endParaRPr sz="1600">
              <a:solidFill>
                <a:schemeClr val="dk2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Sunday, July 9th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Environment Diagram Rules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Box-and-Pointer Overview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(Optional) Walk Through</a:t>
            </a:r>
            <a:endParaRPr/>
          </a:p>
          <a:p>
            <a:pPr indent="-330200" lvl="0" marL="457200">
              <a:spcBef>
                <a:spcPts val="1000"/>
              </a:spcBef>
              <a:spcAft>
                <a:spcPts val="1000"/>
              </a:spcAft>
              <a:buClr>
                <a:srgbClr val="859900"/>
              </a:buClr>
              <a:buSzPts val="1600"/>
              <a:buChar char="•"/>
            </a:pPr>
            <a:r>
              <a:rPr lang="en">
                <a:solidFill>
                  <a:srgbClr val="859900"/>
                </a:solidFill>
              </a:rPr>
              <a:t>(Extra) Personal “book keeping”/organization tips!</a:t>
            </a:r>
            <a:endParaRPr>
              <a:solidFill>
                <a:srgbClr val="85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30 secs to do this!</a:t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ID: Call vs. Primitive expr</a:t>
            </a:r>
            <a:endParaRPr u="sng"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import add from operator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add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add(2, 3)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def square(x):</a:t>
            </a:r>
            <a:endParaRPr/>
          </a:p>
          <a:p>
            <a:pPr indent="45720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x * x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square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x = square(2)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x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30 secs to do this!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add is a </a:t>
            </a:r>
            <a:r>
              <a:rPr lang="en">
                <a:solidFill>
                  <a:srgbClr val="4A86E8"/>
                </a:solidFill>
              </a:rPr>
              <a:t>primitive</a:t>
            </a:r>
            <a:r>
              <a:rPr lang="en"/>
              <a:t>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add(2,3) is a </a:t>
            </a:r>
            <a:r>
              <a:rPr lang="en">
                <a:solidFill>
                  <a:srgbClr val="4A86E8"/>
                </a:solidFill>
              </a:rPr>
              <a:t>call</a:t>
            </a:r>
            <a:r>
              <a:rPr lang="en"/>
              <a:t>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square is a </a:t>
            </a:r>
            <a:r>
              <a:rPr lang="en">
                <a:solidFill>
                  <a:srgbClr val="4A86E8"/>
                </a:solidFill>
              </a:rPr>
              <a:t>primitive</a:t>
            </a:r>
            <a:r>
              <a:rPr lang="en"/>
              <a:t>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square(2) is a </a:t>
            </a:r>
            <a:r>
              <a:rPr lang="en">
                <a:solidFill>
                  <a:srgbClr val="4A86E8"/>
                </a:solidFill>
              </a:rPr>
              <a:t>call</a:t>
            </a:r>
            <a:r>
              <a:rPr lang="en"/>
              <a:t>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x is a </a:t>
            </a:r>
            <a:r>
              <a:rPr lang="en">
                <a:solidFill>
                  <a:srgbClr val="4A86E8"/>
                </a:solidFill>
              </a:rPr>
              <a:t>primitive</a:t>
            </a:r>
            <a:r>
              <a:rPr lang="en"/>
              <a:t> expr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note: it is sufficient to just write “</a:t>
            </a:r>
            <a:r>
              <a:rPr lang="en">
                <a:solidFill>
                  <a:srgbClr val="4A86E8"/>
                </a:solidFill>
              </a:rPr>
              <a:t>Function</a:t>
            </a:r>
            <a:r>
              <a:rPr lang="en"/>
              <a:t>” for add, square.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ID: Call vs. Primitive expr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import add from operator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add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add(2, 3)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def square(x):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x * x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square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x = square(2)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x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67500" y="753600"/>
            <a:ext cx="3837000" cy="5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&lt;built-in function add&gt; </a:t>
            </a:r>
            <a:endParaRPr>
              <a:solidFill>
                <a:srgbClr val="D3368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5</a:t>
            </a:r>
            <a:endParaRPr>
              <a:solidFill>
                <a:srgbClr val="D3368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6E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6E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6E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&lt;function square at 0x1021789d8&gt;</a:t>
            </a:r>
            <a:endParaRPr>
              <a:solidFill>
                <a:srgbClr val="D3368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6E3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6E3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3682"/>
                </a:solidFill>
              </a:rPr>
              <a:t>4</a:t>
            </a:r>
            <a:endParaRPr>
              <a:solidFill>
                <a:srgbClr val="D3368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Call Expressions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Evaluating</a:t>
            </a:r>
            <a:r>
              <a:rPr lang="en"/>
              <a:t> Call Expressions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Call Expressions </a:t>
            </a:r>
            <a:r>
              <a:rPr lang="en" sz="1800"/>
              <a:t>(aka function call)</a:t>
            </a:r>
            <a:endParaRPr sz="1800"/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737431"/>
            <a:ext cx="4045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multi-step evaluations.</a:t>
            </a:r>
            <a:endParaRPr sz="1800"/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Evaluate Operator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Evaluate Operand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Apply Operator --&gt; Operand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939500" y="3737425"/>
            <a:ext cx="3837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the !! golden !! trio!!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Evaluate Operator</a:t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939500" y="1190525"/>
            <a:ext cx="38370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ID: What is the operator?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add(2,3)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3 + 4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7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print(2)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make_adder(2)(3)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usually is a primitive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it is a primitive expr, how do you evaluate the operator?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perform</a:t>
            </a:r>
            <a:r>
              <a:rPr b="1" lang="en"/>
              <a:t> </a:t>
            </a:r>
            <a:r>
              <a:rPr b="1" lang="en">
                <a:solidFill>
                  <a:srgbClr val="4A86E8"/>
                </a:solidFill>
              </a:rPr>
              <a:t>look-up.</a:t>
            </a:r>
            <a:endParaRPr b="1">
              <a:solidFill>
                <a:srgbClr val="4A86E8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about in the case of HOF?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Evaluate Operator</a:t>
            </a:r>
            <a:endParaRPr/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1190525"/>
            <a:ext cx="38370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ID: What is the operator?</a:t>
            </a:r>
            <a:endParaRPr u="sng"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</a:t>
            </a:r>
            <a:r>
              <a:rPr lang="en">
                <a:solidFill>
                  <a:srgbClr val="D33682"/>
                </a:solidFill>
              </a:rPr>
              <a:t>add</a:t>
            </a:r>
            <a:r>
              <a:rPr lang="en">
                <a:solidFill>
                  <a:schemeClr val="dk1"/>
                </a:solidFill>
              </a:rPr>
              <a:t>(2,3)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3 </a:t>
            </a:r>
            <a:r>
              <a:rPr lang="en">
                <a:solidFill>
                  <a:srgbClr val="D33682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4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</a:t>
            </a:r>
            <a:r>
              <a:rPr lang="en">
                <a:solidFill>
                  <a:srgbClr val="D33682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(2)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</a:t>
            </a:r>
            <a:r>
              <a:rPr lang="en">
                <a:solidFill>
                  <a:srgbClr val="D33682"/>
                </a:solidFill>
              </a:rPr>
              <a:t>make_adder</a:t>
            </a:r>
            <a:r>
              <a:rPr lang="en">
                <a:solidFill>
                  <a:schemeClr val="dk1"/>
                </a:solidFill>
              </a:rPr>
              <a:t>(2)(3)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usually is a primitive expr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it is a primitive expr, how do you evaluate the operator?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perform</a:t>
            </a:r>
            <a:r>
              <a:rPr b="1" lang="en"/>
              <a:t> </a:t>
            </a:r>
            <a:r>
              <a:rPr b="1" lang="en">
                <a:solidFill>
                  <a:srgbClr val="4A86E8"/>
                </a:solidFill>
              </a:rPr>
              <a:t>look-up.</a:t>
            </a:r>
            <a:endParaRPr b="1">
              <a:solidFill>
                <a:srgbClr val="4A86E8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about in the case of HOF?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primitive expr</a:t>
            </a:r>
            <a:r>
              <a:rPr lang="en"/>
              <a:t>: </a:t>
            </a:r>
            <a:br>
              <a:rPr lang="en"/>
            </a:br>
            <a:r>
              <a:rPr lang="en"/>
              <a:t>lookup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call expr</a:t>
            </a:r>
            <a:r>
              <a:rPr lang="en"/>
              <a:t>: </a:t>
            </a:r>
            <a:br>
              <a:rPr lang="en"/>
            </a:br>
            <a:r>
              <a:rPr lang="en"/>
              <a:t>repeat from the top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lambda expr</a:t>
            </a:r>
            <a:r>
              <a:rPr lang="en"/>
              <a:t>: </a:t>
            </a:r>
            <a:br>
              <a:rPr lang="en"/>
            </a:br>
            <a:r>
              <a:rPr lang="en"/>
              <a:t>function definition!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step is recursive in nature — do you see why?</a:t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  Evaluate Operand</a:t>
            </a:r>
            <a:endParaRPr/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9500" y="1324850"/>
            <a:ext cx="38370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ID: W</a:t>
            </a:r>
            <a:r>
              <a:rPr lang="en" u="sng"/>
              <a:t>hat is the operand(s)?</a:t>
            </a:r>
            <a:endParaRPr u="sng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sub(2, 3)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square(square(2))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mystery(lambda x: x*x)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primitive expr</a:t>
            </a:r>
            <a:r>
              <a:rPr lang="en"/>
              <a:t>: </a:t>
            </a:r>
            <a:br>
              <a:rPr lang="en"/>
            </a:br>
            <a:r>
              <a:rPr lang="en"/>
              <a:t>lookup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call expr</a:t>
            </a:r>
            <a:r>
              <a:rPr lang="en"/>
              <a:t>: </a:t>
            </a:r>
            <a:br>
              <a:rPr lang="en"/>
            </a:br>
            <a:r>
              <a:rPr i="1" lang="en" u="sng"/>
              <a:t>repeat from the top</a:t>
            </a:r>
            <a:endParaRPr i="1" u="sng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</a:t>
            </a:r>
            <a:r>
              <a:rPr lang="en">
                <a:solidFill>
                  <a:srgbClr val="4A86E8"/>
                </a:solidFill>
              </a:rPr>
              <a:t>lambda expr</a:t>
            </a:r>
            <a:r>
              <a:rPr lang="en"/>
              <a:t>: </a:t>
            </a:r>
            <a:br>
              <a:rPr lang="en"/>
            </a:br>
            <a:r>
              <a:rPr lang="en"/>
              <a:t>function definition!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step is recursive in nature — do you see why?</a:t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  Evaluate Operand</a:t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939500" y="1324850"/>
            <a:ext cx="38370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ID: What is the operand(s)?</a:t>
            </a:r>
            <a:endParaRPr u="sng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sub(</a:t>
            </a:r>
            <a:r>
              <a:rPr lang="en">
                <a:solidFill>
                  <a:srgbClr val="D33682"/>
                </a:solidFill>
              </a:rPr>
              <a:t>2</a:t>
            </a:r>
            <a:r>
              <a:rPr lang="en"/>
              <a:t>, </a:t>
            </a:r>
            <a:r>
              <a:rPr lang="en">
                <a:solidFill>
                  <a:srgbClr val="D33682"/>
                </a:solidFill>
              </a:rPr>
              <a:t>3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square(</a:t>
            </a:r>
            <a:r>
              <a:rPr lang="en">
                <a:solidFill>
                  <a:srgbClr val="D33682"/>
                </a:solidFill>
              </a:rPr>
              <a:t>square(2)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mystery(</a:t>
            </a:r>
            <a:r>
              <a:rPr lang="en">
                <a:solidFill>
                  <a:srgbClr val="D33682"/>
                </a:solidFill>
              </a:rPr>
              <a:t>lambda x: x*x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 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4897100" y="1630188"/>
            <a:ext cx="38370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you can </a:t>
            </a:r>
            <a:r>
              <a:rPr i="1" lang="en">
                <a:solidFill>
                  <a:srgbClr val="4A86E8"/>
                </a:solidFill>
              </a:rPr>
              <a:t>finally</a:t>
            </a:r>
            <a:r>
              <a:rPr lang="en">
                <a:solidFill>
                  <a:srgbClr val="000000"/>
                </a:solidFill>
              </a:rPr>
              <a:t> open/create a new frame! </a:t>
            </a:r>
            <a:endParaRPr sz="11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(3) Apply Operator &gt; Operand</a:t>
            </a:r>
            <a:endParaRPr sz="2200"/>
          </a:p>
        </p:txBody>
      </p:sp>
      <p:sp>
        <p:nvSpPr>
          <p:cNvPr id="202" name="Shape 202"/>
          <p:cNvSpPr/>
          <p:nvPr/>
        </p:nvSpPr>
        <p:spPr>
          <a:xfrm>
            <a:off x="5134850" y="2353688"/>
            <a:ext cx="3361500" cy="416700"/>
          </a:xfrm>
          <a:prstGeom prst="wedgeRoundRectCallout">
            <a:avLst>
              <a:gd fmla="val -49845" name="adj1"/>
              <a:gd fmla="val 50387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user-defined functions only!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Shape 203"/>
          <p:cNvSpPr txBox="1"/>
          <p:nvPr>
            <p:ph idx="4294967295" type="body"/>
          </p:nvPr>
        </p:nvSpPr>
        <p:spPr>
          <a:xfrm>
            <a:off x="4897100" y="2770388"/>
            <a:ext cx="3837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set up your frame using info from steps 1 &amp; 2</a:t>
            </a:r>
            <a:endParaRPr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frame structure is </a:t>
            </a:r>
            <a:r>
              <a:rPr b="1" lang="en">
                <a:solidFill>
                  <a:srgbClr val="4A86E8"/>
                </a:solidFill>
              </a:rPr>
              <a:t>intrinsic</a:t>
            </a:r>
            <a:r>
              <a:rPr lang="en">
                <a:solidFill>
                  <a:schemeClr val="dk1"/>
                </a:solidFill>
              </a:rPr>
              <a:t> function’s info</a:t>
            </a:r>
            <a:endParaRPr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param value is </a:t>
            </a:r>
            <a:r>
              <a:rPr b="1" lang="en">
                <a:solidFill>
                  <a:srgbClr val="4A86E8"/>
                </a:solidFill>
              </a:rPr>
              <a:t>passed-in </a:t>
            </a:r>
            <a:r>
              <a:rPr lang="en">
                <a:solidFill>
                  <a:schemeClr val="dk1"/>
                </a:solidFill>
              </a:rPr>
              <a:t>from: step 2, </a:t>
            </a:r>
            <a:r>
              <a:rPr b="1" lang="en">
                <a:solidFill>
                  <a:srgbClr val="4A86E8"/>
                </a:solidFill>
              </a:rPr>
              <a:t>eval operand</a:t>
            </a:r>
            <a:endParaRPr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</a:rPr>
              <a:t>continue to evaluate the body of the function, line by 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65500" y="3568781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aka: making a “</a:t>
            </a:r>
            <a:r>
              <a:rPr lang="en" sz="1400">
                <a:solidFill>
                  <a:srgbClr val="D33682"/>
                </a:solidFill>
              </a:rPr>
              <a:t>function call</a:t>
            </a:r>
            <a:r>
              <a:rPr lang="en" sz="1400"/>
              <a:t>”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689825" y="618350"/>
            <a:ext cx="41391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Always remember to include the </a:t>
            </a:r>
            <a:r>
              <a:rPr b="1" lang="en">
                <a:solidFill>
                  <a:srgbClr val="859900"/>
                </a:solidFill>
              </a:rPr>
              <a:t>4 key pieces</a:t>
            </a:r>
            <a:r>
              <a:rPr lang="en">
                <a:solidFill>
                  <a:srgbClr val="000000"/>
                </a:solidFill>
              </a:rPr>
              <a:t> of information when setting up a new frame:</a:t>
            </a:r>
            <a:endParaRPr>
              <a:solidFill>
                <a:srgbClr val="000000"/>
              </a:solidFill>
            </a:endParaRP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lang="en">
                <a:solidFill>
                  <a:srgbClr val="000000"/>
                </a:solidFill>
              </a:rPr>
              <a:t>frame number</a:t>
            </a:r>
            <a:endParaRPr>
              <a:solidFill>
                <a:srgbClr val="000000"/>
              </a:solidFill>
            </a:endParaRP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lang="en">
                <a:solidFill>
                  <a:srgbClr val="000000"/>
                </a:solidFill>
              </a:rPr>
              <a:t>func’s intrinsic name</a:t>
            </a:r>
            <a:endParaRPr>
              <a:solidFill>
                <a:srgbClr val="000000"/>
              </a:solidFill>
            </a:endParaRPr>
          </a:p>
          <a:p>
            <a:pPr indent="-3302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lang="en">
                <a:solidFill>
                  <a:srgbClr val="000000"/>
                </a:solidFill>
              </a:rPr>
              <a:t>func’s parent frame</a:t>
            </a:r>
            <a:endParaRPr>
              <a:solidFill>
                <a:srgbClr val="000000"/>
              </a:solidFill>
            </a:endParaRPr>
          </a:p>
          <a:p>
            <a:pPr indent="-3302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Both"/>
            </a:pPr>
            <a:r>
              <a:rPr lang="en">
                <a:solidFill>
                  <a:srgbClr val="000000"/>
                </a:solidFill>
              </a:rPr>
              <a:t>formal parameters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fill out the formal parameter w/the values you obtained from </a:t>
            </a:r>
            <a:r>
              <a:rPr lang="en">
                <a:solidFill>
                  <a:srgbClr val="268BD2"/>
                </a:solidFill>
              </a:rPr>
              <a:t>evaluating the operands</a:t>
            </a:r>
            <a:r>
              <a:rPr lang="en">
                <a:solidFill>
                  <a:srgbClr val="000000"/>
                </a:solidFill>
              </a:rPr>
              <a:t> earlier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367500" y="2348675"/>
            <a:ext cx="38370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&gt;&gt;&gt; def square(x):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return x*x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&gt;&gt;&gt; pseudosquare = square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&gt;&gt;&gt; pseudosquare(4 + 5)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2028" r="0" t="0"/>
          <a:stretch/>
        </p:blipFill>
        <p:spPr>
          <a:xfrm>
            <a:off x="4857075" y="4633569"/>
            <a:ext cx="4286925" cy="20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67500" y="4067325"/>
            <a:ext cx="232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https://goo.gl/wgc99v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491700" y="268750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0000"/>
                </a:solidFill>
              </a:rPr>
              <a:t>which frame is opened first?</a:t>
            </a:r>
            <a:endParaRPr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what(is(going(on(42)))))</a:t>
            </a:r>
            <a:endParaRPr>
              <a:solidFill>
                <a:srgbClr val="4A86E8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good(luck)(on)(ur)(MT)(1)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(lambda m: lambda z: lambda a: a * z)(2)(4)(5)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491700" y="268750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0000"/>
                </a:solidFill>
              </a:rPr>
              <a:t>which frame is opened first?</a:t>
            </a:r>
            <a:endParaRPr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what(is(going(</a:t>
            </a:r>
            <a:r>
              <a:rPr lang="en">
                <a:solidFill>
                  <a:srgbClr val="D33682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42)))))</a:t>
            </a:r>
            <a:endParaRPr>
              <a:solidFill>
                <a:srgbClr val="4A86E8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&gt;&gt;&gt; </a:t>
            </a:r>
            <a:r>
              <a:rPr lang="en">
                <a:solidFill>
                  <a:srgbClr val="D33682"/>
                </a:solidFill>
              </a:rPr>
              <a:t>good</a:t>
            </a:r>
            <a:r>
              <a:rPr lang="en">
                <a:solidFill>
                  <a:srgbClr val="000000"/>
                </a:solidFill>
              </a:rPr>
              <a:t>(luck)(on)(ur)(MT)(1)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&gt;&gt;&gt; (</a:t>
            </a:r>
            <a:r>
              <a:rPr lang="en">
                <a:solidFill>
                  <a:srgbClr val="D33682"/>
                </a:solidFill>
              </a:rPr>
              <a:t>lambda m</a:t>
            </a:r>
            <a:r>
              <a:rPr lang="en">
                <a:solidFill>
                  <a:schemeClr val="dk1"/>
                </a:solidFill>
              </a:rPr>
              <a:t>: lambda z: lambda a: a * z)(2)(4)(5)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91700" y="3649575"/>
            <a:ext cx="816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you </a:t>
            </a:r>
            <a:r>
              <a:rPr b="1" i="1" lang="en">
                <a:solidFill>
                  <a:srgbClr val="859900"/>
                </a:solidFill>
              </a:rPr>
              <a:t>can</a:t>
            </a:r>
            <a:r>
              <a:rPr lang="en">
                <a:solidFill>
                  <a:srgbClr val="000000"/>
                </a:solidFill>
              </a:rPr>
              <a:t> choose to remember it with brute force, as generally: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1" lang="en">
                <a:solidFill>
                  <a:srgbClr val="4A86E8"/>
                </a:solidFill>
              </a:rPr>
              <a:t>nested call expressions</a:t>
            </a:r>
            <a:r>
              <a:rPr lang="en">
                <a:solidFill>
                  <a:srgbClr val="000000"/>
                </a:solidFill>
              </a:rPr>
              <a:t>: frames start inside out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1" lang="en">
                <a:solidFill>
                  <a:srgbClr val="4A86E8"/>
                </a:solidFill>
              </a:rPr>
              <a:t>higher order functions</a:t>
            </a:r>
            <a:r>
              <a:rPr lang="en">
                <a:solidFill>
                  <a:srgbClr val="000000"/>
                </a:solidFill>
              </a:rPr>
              <a:t>: frames start left to right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but remember the reason </a:t>
            </a:r>
            <a:r>
              <a:rPr b="1" i="1" lang="en">
                <a:solidFill>
                  <a:srgbClr val="859900"/>
                </a:solidFill>
              </a:rPr>
              <a:t>why</a:t>
            </a:r>
            <a:r>
              <a:rPr lang="en">
                <a:solidFill>
                  <a:srgbClr val="000000"/>
                </a:solidFill>
              </a:rPr>
              <a:t> is because of the 3 rules we’re going over right now!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eval operator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eval operand</a:t>
            </a: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apply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Frame of a Function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frame of a function is where the function is ______________?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90250" y="600200"/>
            <a:ext cx="7982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frame of a function is where the function is </a:t>
            </a:r>
            <a:r>
              <a:rPr i="1" lang="en" u="sng">
                <a:solidFill>
                  <a:srgbClr val="D33682"/>
                </a:solidFill>
              </a:rPr>
              <a:t>defined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2" type="body"/>
          </p:nvPr>
        </p:nvSpPr>
        <p:spPr>
          <a:xfrm>
            <a:off x="367500" y="753525"/>
            <a:ext cx="38370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are the parent frames?</a:t>
            </a:r>
            <a:endParaRPr u="sng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def recursive(x):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x == 1: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def amazing(x):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x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wow = lambda x: x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recursive(x-1)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recursive(3)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2181" r="0" t="0"/>
          <a:stretch/>
        </p:blipFill>
        <p:spPr>
          <a:xfrm>
            <a:off x="4714020" y="201150"/>
            <a:ext cx="4429979" cy="4309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2" type="body"/>
          </p:nvPr>
        </p:nvSpPr>
        <p:spPr>
          <a:xfrm>
            <a:off x="367500" y="4611450"/>
            <a:ext cx="3837000" cy="1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def mystery(z):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 = lambda y: y + z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z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mystery(lambda x: 2 + 1)</a:t>
            </a:r>
            <a:endParaRPr u="sng"/>
          </a:p>
        </p:txBody>
      </p:sp>
      <p:sp>
        <p:nvSpPr>
          <p:cNvPr id="246" name="Shape 246"/>
          <p:cNvSpPr txBox="1"/>
          <p:nvPr/>
        </p:nvSpPr>
        <p:spPr>
          <a:xfrm>
            <a:off x="6982675" y="2203650"/>
            <a:ext cx="1995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https://goo.gl/HD3XKq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020" y="4393791"/>
            <a:ext cx="4328460" cy="2311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982675" y="5757350"/>
            <a:ext cx="1995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https://goo.gl/BcVDv6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things to keep in mind!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that: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lambda functions are basically </a:t>
            </a:r>
            <a:r>
              <a:rPr lang="en">
                <a:solidFill>
                  <a:srgbClr val="4A86E8"/>
                </a:solidFill>
              </a:rPr>
              <a:t>a def statement in disguise</a:t>
            </a:r>
            <a:endParaRPr>
              <a:solidFill>
                <a:srgbClr val="4A86E8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therefore, evaluate lambdas as you would def statements!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>
                <a:solidFill>
                  <a:srgbClr val="4A86E8"/>
                </a:solidFill>
              </a:rPr>
              <a:t>calling</a:t>
            </a:r>
            <a:r>
              <a:rPr lang="en"/>
              <a:t> a lambda expr looks like this:</a:t>
            </a:r>
            <a:br>
              <a:rPr lang="en"/>
            </a:br>
            <a:r>
              <a:rPr lang="en"/>
              <a:t>	(lambda y: y + 2)(10)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>
                <a:solidFill>
                  <a:srgbClr val="4A86E8"/>
                </a:solidFill>
              </a:rPr>
              <a:t>defining</a:t>
            </a:r>
            <a:r>
              <a:rPr lang="en"/>
              <a:t> a lambda expr looks like this:</a:t>
            </a:r>
            <a:br>
              <a:rPr lang="en"/>
            </a:br>
            <a:r>
              <a:rPr lang="en"/>
              <a:t>	lambda y: y + 2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always evaluate operands from </a:t>
            </a:r>
            <a:r>
              <a:rPr lang="en">
                <a:solidFill>
                  <a:srgbClr val="4A86E8"/>
                </a:solidFill>
              </a:rPr>
              <a:t>left to right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>
                <a:solidFill>
                  <a:srgbClr val="000000"/>
                </a:solidFill>
              </a:rPr>
              <a:t>when evaluating assignment statements: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(1) evaluate </a:t>
            </a:r>
            <a:r>
              <a:rPr lang="en">
                <a:solidFill>
                  <a:srgbClr val="4A86E8"/>
                </a:solidFill>
              </a:rPr>
              <a:t>RIGHT SIDE</a:t>
            </a:r>
            <a:r>
              <a:rPr lang="en">
                <a:solidFill>
                  <a:srgbClr val="000000"/>
                </a:solidFill>
              </a:rPr>
              <a:t> first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(2) then bind/assign the value to the left side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** this is why the following works: x = x + 4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Rules to Remember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rigorously stick to these four rules and practice a lot, you’ll be able to get past most tricks in environment diagrams!</a:t>
            </a:r>
            <a:endParaRPr sz="1800">
              <a:solidFill>
                <a:srgbClr val="4A86E8"/>
              </a:solidFill>
            </a:endParaRPr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perform </a:t>
            </a:r>
            <a:r>
              <a:rPr lang="en" sz="1800">
                <a:solidFill>
                  <a:srgbClr val="4A86E8"/>
                </a:solidFill>
              </a:rPr>
              <a:t>lookup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Evaluating a </a:t>
            </a:r>
            <a:r>
              <a:rPr lang="en" sz="1800">
                <a:solidFill>
                  <a:srgbClr val="4A86E8"/>
                </a:solidFill>
              </a:rPr>
              <a:t>primitive expression</a:t>
            </a:r>
            <a:endParaRPr sz="1800">
              <a:solidFill>
                <a:srgbClr val="4A86E8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Evaluating a </a:t>
            </a:r>
            <a:r>
              <a:rPr lang="en" sz="1800">
                <a:solidFill>
                  <a:srgbClr val="4A86E8"/>
                </a:solidFill>
              </a:rPr>
              <a:t>call expression</a:t>
            </a:r>
            <a:endParaRPr sz="1800">
              <a:solidFill>
                <a:srgbClr val="4A86E8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the </a:t>
            </a:r>
            <a:r>
              <a:rPr lang="en" sz="1800">
                <a:solidFill>
                  <a:srgbClr val="4A86E8"/>
                </a:solidFill>
              </a:rPr>
              <a:t>parent frame of a function</a:t>
            </a:r>
            <a:r>
              <a:rPr lang="en" sz="1800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(will be walking through an example at the very end!)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Box-and-Pointer Diagrams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4939500" y="1511875"/>
            <a:ext cx="3837000" cy="4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standard, visual way to represent certain data types (lists, tuples, linked lists, pairs, etc.)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helps you to keep track of the behavior of </a:t>
            </a:r>
            <a:r>
              <a:rPr lang="en">
                <a:solidFill>
                  <a:srgbClr val="4A86E8"/>
                </a:solidFill>
              </a:rPr>
              <a:t>mutable</a:t>
            </a:r>
            <a:r>
              <a:rPr lang="en"/>
              <a:t> objects</a:t>
            </a:r>
            <a:endParaRPr/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265500" y="3503631"/>
            <a:ext cx="40452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208800" y="1852800"/>
            <a:ext cx="41919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similar to function definitions, we use </a:t>
            </a:r>
            <a:r>
              <a:rPr lang="en">
                <a:solidFill>
                  <a:srgbClr val="4A86E8"/>
                </a:solidFill>
              </a:rPr>
              <a:t>pointers</a:t>
            </a:r>
            <a:r>
              <a:rPr i="1" lang="en"/>
              <a:t> </a:t>
            </a:r>
            <a:r>
              <a:rPr lang="en"/>
              <a:t>to </a:t>
            </a:r>
            <a:r>
              <a:rPr b="1" lang="en"/>
              <a:t>refer</a:t>
            </a:r>
            <a:r>
              <a:rPr lang="en"/>
              <a:t> to list objects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name </a:t>
            </a:r>
            <a:r>
              <a:rPr lang="en">
                <a:solidFill>
                  <a:srgbClr val="4A86E8"/>
                </a:solidFill>
              </a:rPr>
              <a:t>points</a:t>
            </a:r>
            <a:r>
              <a:rPr lang="en"/>
              <a:t> to the list object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elements represented by </a:t>
            </a:r>
            <a:r>
              <a:rPr i="1" lang="en">
                <a:solidFill>
                  <a:srgbClr val="4A86E8"/>
                </a:solidFill>
              </a:rPr>
              <a:t>adjacent</a:t>
            </a:r>
            <a:r>
              <a:rPr i="1" lang="en">
                <a:solidFill>
                  <a:srgbClr val="4A86E8"/>
                </a:solidFill>
              </a:rPr>
              <a:t> boxes</a:t>
            </a:r>
            <a:br>
              <a:rPr i="1" lang="en">
                <a:solidFill>
                  <a:srgbClr val="4A86E8"/>
                </a:solidFill>
              </a:rPr>
            </a:br>
            <a:r>
              <a:rPr lang="en" sz="1200"/>
              <a:t>optional: </a:t>
            </a:r>
            <a:r>
              <a:rPr lang="en" sz="1200"/>
              <a:t>label each box with the indice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(!)</a:t>
            </a:r>
            <a:r>
              <a:rPr lang="en"/>
              <a:t> </a:t>
            </a:r>
            <a:r>
              <a:rPr lang="en" sz="1400"/>
              <a:t>the arrow points to the object as a </a:t>
            </a:r>
            <a:r>
              <a:rPr b="1" i="1" lang="en" sz="1400">
                <a:solidFill>
                  <a:srgbClr val="859900"/>
                </a:solidFill>
              </a:rPr>
              <a:t>whole</a:t>
            </a:r>
            <a:r>
              <a:rPr lang="en" sz="1400"/>
              <a:t>, not at a specific box!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2 draw these things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43800" y="5412575"/>
            <a:ext cx="4153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 nested lists look like?</a:t>
            </a:r>
            <a:endParaRPr>
              <a:solidFill>
                <a:srgbClr val="D33682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D33682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488600" y="224047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219400" y="224047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950200" y="224047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633550" y="2585771"/>
            <a:ext cx="730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basic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5308130" y="2393061"/>
            <a:ext cx="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>
            <a:off x="5544980" y="2629911"/>
            <a:ext cx="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flipH="1" rot="10800000">
            <a:off x="5500850" y="2601921"/>
            <a:ext cx="8190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Shape 291"/>
          <p:cNvSpPr/>
          <p:nvPr/>
        </p:nvSpPr>
        <p:spPr>
          <a:xfrm>
            <a:off x="6657261" y="505112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388061" y="505112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388061" y="383852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‘a’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633561" y="5396421"/>
            <a:ext cx="899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nested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5476791" y="5203711"/>
            <a:ext cx="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5713641" y="5440561"/>
            <a:ext cx="0" cy="4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/>
          <p:nvPr/>
        </p:nvCxnSpPr>
        <p:spPr>
          <a:xfrm flipH="1" rot="10800000">
            <a:off x="5669511" y="5412571"/>
            <a:ext cx="8190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7749375" y="4657646"/>
            <a:ext cx="1620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Shape 299"/>
          <p:cNvSpPr txBox="1"/>
          <p:nvPr>
            <p:ph idx="2" type="body"/>
          </p:nvPr>
        </p:nvSpPr>
        <p:spPr>
          <a:xfrm>
            <a:off x="4939500" y="740800"/>
            <a:ext cx="38370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basic = [1, 2, 3]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094811" y="5051121"/>
            <a:ext cx="730800" cy="730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‘!’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939500" y="1126300"/>
            <a:ext cx="38370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nested = [61, [‘a’], ‘!’]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43800" y="5709725"/>
            <a:ext cx="4153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33682"/>
                </a:solidFill>
              </a:rPr>
              <a:t>A: “nested” pointer!! </a:t>
            </a:r>
            <a:endParaRPr>
              <a:solidFill>
                <a:srgbClr val="D3368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2" type="body"/>
          </p:nvPr>
        </p:nvSpPr>
        <p:spPr>
          <a:xfrm>
            <a:off x="4939500" y="3653886"/>
            <a:ext cx="3837000" cy="20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r>
              <a:rPr lang="en"/>
              <a:t>suits = ['heart', 'diamond', 'spade', 'club']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lst = [2, 5, 6]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lst = [[4], 5, [6, 7]]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&gt;&gt;&gt; lst = [2, lst, 7]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852800"/>
            <a:ext cx="38370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keep in mind that all evaluation rules still apply here!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you can think of the “value” of lst to be the pointer that leads it to the correct list object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how does this fact help you draw what “a” looks like?</a:t>
            </a:r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 examples!!</a:t>
            </a:r>
            <a:endParaRPr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939500" y="5602161"/>
            <a:ext cx="38370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https://goo.gl/oPoeqH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939500" y="1239526"/>
            <a:ext cx="38370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quick example</a:t>
            </a:r>
            <a:endParaRPr u="sng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lst = [1, 2, 3]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a = [1]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&gt;&gt;&gt; a = lst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4939500" y="2774502"/>
            <a:ext cx="38370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https://goo.gl/cA9wxQ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37197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 to conquer / practice conquering environment diagrams!!??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86E8"/>
                </a:solidFill>
              </a:rPr>
              <a:t>(the correct answer is yes!!!!!! woo!!!!!!!)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Come to the front for an env diagram walkthrough!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4" name="Shape 324"/>
          <p:cNvSpPr txBox="1"/>
          <p:nvPr/>
        </p:nvSpPr>
        <p:spPr>
          <a:xfrm>
            <a:off x="770925" y="3404900"/>
            <a:ext cx="4095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have two options ooOOoh spoopy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inside(out)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“rst” for the Weary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gud luck and have fun :’)</a:t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800" y="4625675"/>
            <a:ext cx="26479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729450" y="3565500"/>
            <a:ext cx="76851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also, book-keeping tips will be on the last few slides!</a:t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65500" y="1613061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book-keeping</a:t>
            </a:r>
            <a:endParaRPr/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265500" y="3488053"/>
            <a:ext cx="40452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tips on how to organize env diagrams</a:t>
            </a:r>
            <a:endParaRPr/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4939500" y="2750350"/>
            <a:ext cx="3837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everyone has their own techniques &amp; tricks to keep their env diagram organized — take what you want from these slides and adapt it according to your own preferences!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2" type="body"/>
          </p:nvPr>
        </p:nvSpPr>
        <p:spPr>
          <a:xfrm>
            <a:off x="4514950" y="1396000"/>
            <a:ext cx="4035000" cy="50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Things to take into consideration: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To </a:t>
            </a:r>
            <a:r>
              <a:rPr lang="en" sz="1400">
                <a:solidFill>
                  <a:srgbClr val="859900"/>
                </a:solidFill>
              </a:rPr>
              <a:t>set up the frame</a:t>
            </a:r>
            <a:r>
              <a:rPr lang="en" sz="1400">
                <a:solidFill>
                  <a:schemeClr val="dk1"/>
                </a:solidFill>
              </a:rPr>
              <a:t>, technically you shouldn’t have to refer back to the code!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All the information you need to create the </a:t>
            </a:r>
            <a:r>
              <a:rPr lang="en" sz="1400">
                <a:solidFill>
                  <a:srgbClr val="268BD2"/>
                </a:solidFill>
              </a:rPr>
              <a:t>structure</a:t>
            </a:r>
            <a:r>
              <a:rPr lang="en" sz="1400">
                <a:solidFill>
                  <a:schemeClr val="dk1"/>
                </a:solidFill>
              </a:rPr>
              <a:t> of your frame (intrinsic name, parent frame, formal param name, and operand value) is </a:t>
            </a:r>
            <a:r>
              <a:rPr lang="en" sz="1400">
                <a:solidFill>
                  <a:srgbClr val="4A86E8"/>
                </a:solidFill>
              </a:rPr>
              <a:t>contained</a:t>
            </a:r>
            <a:r>
              <a:rPr lang="en" sz="1400">
                <a:solidFill>
                  <a:schemeClr val="dk1"/>
                </a:solidFill>
              </a:rPr>
              <a:t> within the env diagram itself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accent4"/>
                </a:solidFill>
              </a:rPr>
              <a:t>Intrinsic</a:t>
            </a:r>
            <a:r>
              <a:rPr lang="en" sz="1400">
                <a:solidFill>
                  <a:schemeClr val="dk1"/>
                </a:solidFill>
              </a:rPr>
              <a:t> name, </a:t>
            </a:r>
            <a:r>
              <a:rPr lang="en" sz="1400">
                <a:solidFill>
                  <a:schemeClr val="accent4"/>
                </a:solidFill>
              </a:rPr>
              <a:t>parent</a:t>
            </a:r>
            <a:r>
              <a:rPr lang="en" sz="1400">
                <a:solidFill>
                  <a:schemeClr val="dk1"/>
                </a:solidFill>
              </a:rPr>
              <a:t> frame, </a:t>
            </a:r>
            <a:r>
              <a:rPr lang="en" sz="1400">
                <a:solidFill>
                  <a:schemeClr val="accent4"/>
                </a:solidFill>
              </a:rPr>
              <a:t>formal params</a:t>
            </a:r>
            <a:r>
              <a:rPr lang="en" sz="1400">
                <a:solidFill>
                  <a:schemeClr val="dk1"/>
                </a:solidFill>
              </a:rPr>
              <a:t> are found by looking at the function found from step 1: </a:t>
            </a:r>
            <a:r>
              <a:rPr b="1" lang="en" sz="1400">
                <a:solidFill>
                  <a:srgbClr val="859900"/>
                </a:solidFill>
              </a:rPr>
              <a:t>eval operator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Avoid going back and forth between code and the diagram to mitigate name/value confusion</a:t>
            </a:r>
            <a:endParaRPr sz="1400"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Whilst Opening a Frame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Basic Overview (again)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Label frame number</a:t>
            </a:r>
            <a:br>
              <a:rPr lang="en" sz="1400"/>
            </a:br>
            <a:r>
              <a:rPr lang="en" sz="1400"/>
              <a:t>i.e. </a:t>
            </a:r>
            <a:r>
              <a:rPr b="1" lang="en" sz="1400">
                <a:solidFill>
                  <a:srgbClr val="859900"/>
                </a:solidFill>
              </a:rPr>
              <a:t>F1</a:t>
            </a:r>
            <a:endParaRPr b="1" sz="1400">
              <a:solidFill>
                <a:srgbClr val="8599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Fill out frame with:</a:t>
            </a:r>
            <a:br>
              <a:rPr lang="en" sz="1400"/>
            </a:br>
            <a:r>
              <a:rPr lang="en" sz="1400"/>
              <a:t>(1) the </a:t>
            </a:r>
            <a:r>
              <a:rPr lang="en" sz="1400">
                <a:solidFill>
                  <a:srgbClr val="4A86E8"/>
                </a:solidFill>
              </a:rPr>
              <a:t>intrinsic</a:t>
            </a:r>
            <a:r>
              <a:rPr lang="en" sz="1400"/>
              <a:t> function name</a:t>
            </a:r>
            <a:br>
              <a:rPr lang="en" sz="1400"/>
            </a:br>
            <a:r>
              <a:rPr lang="en" sz="1400"/>
              <a:t>(2) the function’s parent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 sz="1400"/>
              <a:t>Bind the function’s formal parameter(s) (if any) to the operands that you evaluated during step 1: </a:t>
            </a:r>
            <a:r>
              <a:rPr b="1" lang="en" sz="1400">
                <a:solidFill>
                  <a:srgbClr val="859900"/>
                </a:solidFill>
              </a:rPr>
              <a:t>eval operator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Lookup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353" name="Shape 353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7" name="Shape 357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</a:t>
            </a:r>
            <a:r>
              <a:rPr lang="en" sz="1400"/>
              <a:t>.  Evaluate operator/operands.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365" name="Shape 365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Evaluate </a:t>
            </a:r>
            <a:r>
              <a:rPr lang="en" sz="1400">
                <a:solidFill>
                  <a:srgbClr val="D33682"/>
                </a:solidFill>
              </a:rPr>
              <a:t>operator</a:t>
            </a:r>
            <a:r>
              <a:rPr lang="en" sz="1400"/>
              <a:t>/operands.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Shape 373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349549" y="2740700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Shape 375"/>
          <p:cNvCxnSpPr/>
          <p:nvPr/>
        </p:nvCxnSpPr>
        <p:spPr>
          <a:xfrm flipH="1" rot="-5400000">
            <a:off x="6197850" y="1988500"/>
            <a:ext cx="663900" cy="54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Shape 376"/>
          <p:cNvCxnSpPr/>
          <p:nvPr/>
        </p:nvCxnSpPr>
        <p:spPr>
          <a:xfrm>
            <a:off x="5915800" y="1922650"/>
            <a:ext cx="69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Evaluate </a:t>
            </a:r>
            <a:r>
              <a:rPr lang="en" sz="1400">
                <a:solidFill>
                  <a:srgbClr val="D33682"/>
                </a:solidFill>
              </a:rPr>
              <a:t>operator</a:t>
            </a:r>
            <a:r>
              <a:rPr lang="en" sz="1400"/>
              <a:t>/</a:t>
            </a:r>
            <a:r>
              <a:rPr lang="en" sz="1400">
                <a:solidFill>
                  <a:srgbClr val="D33682"/>
                </a:solidFill>
              </a:rPr>
              <a:t>operands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386" name="Shape 386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Shape 387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Shape 388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Shape 389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0" name="Shape 390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349549" y="2740700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/>
          <p:nvPr/>
        </p:nvCxnSpPr>
        <p:spPr>
          <a:xfrm flipH="1" rot="-5400000">
            <a:off x="6197850" y="1988500"/>
            <a:ext cx="663900" cy="54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Shape 393"/>
          <p:cNvCxnSpPr/>
          <p:nvPr/>
        </p:nvCxnSpPr>
        <p:spPr>
          <a:xfrm>
            <a:off x="5915800" y="1922650"/>
            <a:ext cx="69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6711250" y="1930375"/>
            <a:ext cx="15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400" name="Shape 400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Evaluate </a:t>
            </a:r>
            <a:r>
              <a:rPr lang="en" sz="1400">
                <a:solidFill>
                  <a:srgbClr val="D33682"/>
                </a:solidFill>
              </a:rPr>
              <a:t>operator</a:t>
            </a:r>
            <a:r>
              <a:rPr lang="en" sz="1400"/>
              <a:t>/</a:t>
            </a:r>
            <a:r>
              <a:rPr lang="en" sz="1400">
                <a:solidFill>
                  <a:srgbClr val="D33682"/>
                </a:solidFill>
              </a:rPr>
              <a:t>operands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404" name="Shape 404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" name="Shape 408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6349549" y="2740700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Shape 410"/>
          <p:cNvCxnSpPr/>
          <p:nvPr/>
        </p:nvCxnSpPr>
        <p:spPr>
          <a:xfrm flipH="1" rot="-5400000">
            <a:off x="6197850" y="1988500"/>
            <a:ext cx="663900" cy="54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/>
          <p:nvPr/>
        </p:nvCxnSpPr>
        <p:spPr>
          <a:xfrm>
            <a:off x="5915800" y="1922650"/>
            <a:ext cx="69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6711250" y="1930375"/>
            <a:ext cx="15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2222450"/>
            <a:ext cx="4090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 Label frame number</a:t>
            </a:r>
            <a:br>
              <a:rPr lang="en" sz="1400"/>
            </a:br>
            <a:r>
              <a:rPr lang="en" sz="1400"/>
              <a:t>    i.e. </a:t>
            </a:r>
            <a:r>
              <a:rPr b="1" lang="en" sz="1400">
                <a:solidFill>
                  <a:srgbClr val="D33682"/>
                </a:solidFill>
              </a:rPr>
              <a:t>F1</a:t>
            </a:r>
            <a:endParaRPr sz="1400">
              <a:solidFill>
                <a:srgbClr val="D3368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4939500" y="3257850"/>
            <a:ext cx="3837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F1: 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415" name="Shape 415"/>
          <p:cNvCxnSpPr/>
          <p:nvPr/>
        </p:nvCxnSpPr>
        <p:spPr>
          <a:xfrm>
            <a:off x="4939500" y="36103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2" type="body"/>
          </p:nvPr>
        </p:nvSpPr>
        <p:spPr>
          <a:xfrm>
            <a:off x="4939500" y="3257850"/>
            <a:ext cx="15786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F1: field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21" name="Shape 421"/>
          <p:cNvSpPr txBox="1"/>
          <p:nvPr>
            <p:ph idx="2" type="body"/>
          </p:nvPr>
        </p:nvSpPr>
        <p:spPr>
          <a:xfrm>
            <a:off x="8170900" y="3257850"/>
            <a:ext cx="695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P:G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Evaluate </a:t>
            </a:r>
            <a:r>
              <a:rPr lang="en" sz="1400">
                <a:solidFill>
                  <a:srgbClr val="D33682"/>
                </a:solidFill>
              </a:rPr>
              <a:t>operator</a:t>
            </a:r>
            <a:r>
              <a:rPr lang="en" sz="1400"/>
              <a:t>/</a:t>
            </a:r>
            <a:r>
              <a:rPr lang="en" sz="1400">
                <a:solidFill>
                  <a:srgbClr val="D33682"/>
                </a:solidFill>
              </a:rPr>
              <a:t>operands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427" name="Shape 427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1" name="Shape 431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6349549" y="2740700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Shape 433"/>
          <p:cNvCxnSpPr/>
          <p:nvPr/>
        </p:nvCxnSpPr>
        <p:spPr>
          <a:xfrm>
            <a:off x="6996325" y="3043700"/>
            <a:ext cx="46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>
            <a:off x="8209525" y="3043700"/>
            <a:ext cx="463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2222450"/>
            <a:ext cx="4090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 Label frame number</a:t>
            </a:r>
            <a:br>
              <a:rPr lang="en" sz="1400"/>
            </a:br>
            <a:r>
              <a:rPr lang="en" sz="1400"/>
              <a:t>    i.e. </a:t>
            </a:r>
            <a:r>
              <a:rPr b="1" lang="en" sz="1400">
                <a:solidFill>
                  <a:srgbClr val="D33682"/>
                </a:solidFill>
              </a:rPr>
              <a:t>F1</a:t>
            </a:r>
            <a:endParaRPr sz="1400">
              <a:solidFill>
                <a:srgbClr val="D3368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Shape 436"/>
          <p:cNvCxnSpPr/>
          <p:nvPr/>
        </p:nvCxnSpPr>
        <p:spPr>
          <a:xfrm>
            <a:off x="4939500" y="36103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2960650"/>
            <a:ext cx="4090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 Fill out frame with:</a:t>
            </a:r>
            <a:br>
              <a:rPr lang="en" sz="1400"/>
            </a:br>
            <a:r>
              <a:rPr lang="en" sz="1400"/>
              <a:t>    (1) the </a:t>
            </a:r>
            <a:r>
              <a:rPr lang="en" sz="1400">
                <a:solidFill>
                  <a:srgbClr val="D33682"/>
                </a:solidFill>
              </a:rPr>
              <a:t>intrinsic</a:t>
            </a:r>
            <a:r>
              <a:rPr lang="en" sz="1400"/>
              <a:t> function name</a:t>
            </a:r>
            <a:br>
              <a:rPr lang="en" sz="1400"/>
            </a:br>
            <a:endParaRPr sz="1400">
              <a:solidFill>
                <a:srgbClr val="D3368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Shape 438"/>
          <p:cNvCxnSpPr/>
          <p:nvPr/>
        </p:nvCxnSpPr>
        <p:spPr>
          <a:xfrm>
            <a:off x="5796094" y="38690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/>
          <p:nvPr/>
        </p:nvCxnSpPr>
        <p:spPr>
          <a:xfrm>
            <a:off x="5676369" y="37589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/>
          <p:nvPr/>
        </p:nvCxnSpPr>
        <p:spPr>
          <a:xfrm>
            <a:off x="7583275" y="3043700"/>
            <a:ext cx="46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3458850"/>
            <a:ext cx="4090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(2) the function’s </a:t>
            </a:r>
            <a:r>
              <a:rPr lang="en" sz="1400">
                <a:solidFill>
                  <a:srgbClr val="D33682"/>
                </a:solidFill>
              </a:rPr>
              <a:t>parent</a:t>
            </a:r>
            <a:br>
              <a:rPr lang="en" sz="1400"/>
            </a:b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3861500"/>
            <a:ext cx="4090500" cy="2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    (3) the </a:t>
            </a:r>
            <a:r>
              <a:rPr lang="en" sz="1400">
                <a:solidFill>
                  <a:srgbClr val="D33682"/>
                </a:solidFill>
              </a:rPr>
              <a:t>formal parameter</a:t>
            </a:r>
            <a:endParaRPr/>
          </a:p>
        </p:txBody>
      </p:sp>
      <p:sp>
        <p:nvSpPr>
          <p:cNvPr id="443" name="Shape 443"/>
          <p:cNvSpPr txBox="1"/>
          <p:nvPr>
            <p:ph idx="2" type="body"/>
          </p:nvPr>
        </p:nvSpPr>
        <p:spPr>
          <a:xfrm>
            <a:off x="4939500" y="3718050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trip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2" type="body"/>
          </p:nvPr>
        </p:nvSpPr>
        <p:spPr>
          <a:xfrm>
            <a:off x="4939500" y="3257850"/>
            <a:ext cx="15786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F1: field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49" name="Shape 449"/>
          <p:cNvSpPr txBox="1"/>
          <p:nvPr>
            <p:ph idx="2" type="body"/>
          </p:nvPr>
        </p:nvSpPr>
        <p:spPr>
          <a:xfrm>
            <a:off x="8170900" y="3257850"/>
            <a:ext cx="695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P:G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Explanation</a:t>
            </a:r>
            <a:endParaRPr/>
          </a:p>
        </p:txBody>
      </p:sp>
      <p:sp>
        <p:nvSpPr>
          <p:cNvPr id="451" name="Shape 451"/>
          <p:cNvSpPr txBox="1"/>
          <p:nvPr>
            <p:ph idx="2" type="body"/>
          </p:nvPr>
        </p:nvSpPr>
        <p:spPr>
          <a:xfrm>
            <a:off x="4939500" y="740800"/>
            <a:ext cx="38370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8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796850"/>
            <a:ext cx="40905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 Evaluate </a:t>
            </a:r>
            <a:r>
              <a:rPr lang="en" sz="1400">
                <a:solidFill>
                  <a:srgbClr val="D33682"/>
                </a:solidFill>
              </a:rPr>
              <a:t>operator</a:t>
            </a:r>
            <a:r>
              <a:rPr lang="en" sz="1400"/>
              <a:t>/</a:t>
            </a:r>
            <a:r>
              <a:rPr lang="en" sz="1400">
                <a:solidFill>
                  <a:srgbClr val="D33682"/>
                </a:solidFill>
              </a:rPr>
              <a:t>operands</a:t>
            </a:r>
            <a:r>
              <a:rPr lang="en" sz="1400"/>
              <a:t>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 rot="-5400000">
            <a:off x="4810975" y="1748150"/>
            <a:ext cx="128175" cy="128875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>
            <p:ph idx="2" type="body"/>
          </p:nvPr>
        </p:nvSpPr>
        <p:spPr>
          <a:xfrm>
            <a:off x="4939500" y="2306900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455" name="Shape 455"/>
          <p:cNvCxnSpPr/>
          <p:nvPr/>
        </p:nvCxnSpPr>
        <p:spPr>
          <a:xfrm>
            <a:off x="4939500" y="265940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5676369" y="27724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Shape 457"/>
          <p:cNvCxnSpPr/>
          <p:nvPr/>
        </p:nvCxnSpPr>
        <p:spPr>
          <a:xfrm>
            <a:off x="5796094" y="28825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>
            <a:off x="5815500" y="2888300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Shape 459"/>
          <p:cNvSpPr txBox="1"/>
          <p:nvPr/>
        </p:nvSpPr>
        <p:spPr>
          <a:xfrm>
            <a:off x="6286500" y="2706450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49549" y="2740700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2222450"/>
            <a:ext cx="4090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 Label frame number</a:t>
            </a:r>
            <a:br>
              <a:rPr lang="en" sz="1400"/>
            </a:br>
            <a:r>
              <a:rPr lang="en" sz="1400"/>
              <a:t>    i.e. </a:t>
            </a:r>
            <a:r>
              <a:rPr b="1" lang="en" sz="1400">
                <a:solidFill>
                  <a:srgbClr val="D33682"/>
                </a:solidFill>
              </a:rPr>
              <a:t>F1</a:t>
            </a:r>
            <a:endParaRPr sz="1400">
              <a:solidFill>
                <a:srgbClr val="D3368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Shape 462"/>
          <p:cNvCxnSpPr/>
          <p:nvPr/>
        </p:nvCxnSpPr>
        <p:spPr>
          <a:xfrm>
            <a:off x="4939500" y="36103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2960650"/>
            <a:ext cx="40905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 Fill out frame with:</a:t>
            </a:r>
            <a:br>
              <a:rPr lang="en" sz="1400"/>
            </a:br>
            <a:r>
              <a:rPr lang="en" sz="1400"/>
              <a:t>    (1) the </a:t>
            </a:r>
            <a:r>
              <a:rPr lang="en" sz="1400">
                <a:solidFill>
                  <a:srgbClr val="D33682"/>
                </a:solidFill>
              </a:rPr>
              <a:t>intrinsic</a:t>
            </a:r>
            <a:r>
              <a:rPr lang="en" sz="1400"/>
              <a:t> function name</a:t>
            </a:r>
            <a:br>
              <a:rPr lang="en" sz="1400"/>
            </a:br>
            <a:endParaRPr sz="1400">
              <a:solidFill>
                <a:srgbClr val="D3368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Shape 464"/>
          <p:cNvCxnSpPr/>
          <p:nvPr/>
        </p:nvCxnSpPr>
        <p:spPr>
          <a:xfrm>
            <a:off x="5796094" y="38690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5676369" y="37589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3458850"/>
            <a:ext cx="4090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    (2) the function’s </a:t>
            </a:r>
            <a:r>
              <a:rPr lang="en" sz="1400">
                <a:solidFill>
                  <a:srgbClr val="D33682"/>
                </a:solidFill>
              </a:rPr>
              <a:t>parent</a:t>
            </a:r>
            <a:br>
              <a:rPr lang="en" sz="1400"/>
            </a:b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3861500"/>
            <a:ext cx="4090500" cy="2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    (3) the </a:t>
            </a:r>
            <a:r>
              <a:rPr lang="en" sz="1400">
                <a:solidFill>
                  <a:srgbClr val="D33682"/>
                </a:solidFill>
              </a:rPr>
              <a:t>formal parameter</a:t>
            </a:r>
            <a:endParaRPr/>
          </a:p>
        </p:txBody>
      </p:sp>
      <p:sp>
        <p:nvSpPr>
          <p:cNvPr id="468" name="Shape 468"/>
          <p:cNvSpPr txBox="1"/>
          <p:nvPr>
            <p:ph idx="2" type="body"/>
          </p:nvPr>
        </p:nvSpPr>
        <p:spPr>
          <a:xfrm>
            <a:off x="4939500" y="3718050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trip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5609100" y="3669150"/>
            <a:ext cx="33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0" name="Shape 470"/>
          <p:cNvCxnSpPr/>
          <p:nvPr/>
        </p:nvCxnSpPr>
        <p:spPr>
          <a:xfrm>
            <a:off x="6711250" y="1930375"/>
            <a:ext cx="15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4200550"/>
            <a:ext cx="40905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4.  Bind the function’s formal     </a:t>
            </a:r>
            <a:br>
              <a:rPr lang="en" sz="1400"/>
            </a:br>
            <a:r>
              <a:rPr lang="en" sz="1400"/>
              <a:t>    parameter(s) (if any) to the </a:t>
            </a:r>
            <a:br>
              <a:rPr lang="en" sz="1400"/>
            </a:br>
            <a:r>
              <a:rPr lang="en" sz="1400"/>
              <a:t>    operands that you evaluated </a:t>
            </a:r>
            <a:br>
              <a:rPr lang="en" sz="1400"/>
            </a:br>
            <a:r>
              <a:rPr lang="en" sz="1400"/>
              <a:t>    during step 1: </a:t>
            </a:r>
            <a:r>
              <a:rPr b="1" lang="en" sz="1400">
                <a:solidFill>
                  <a:srgbClr val="859900"/>
                </a:solidFill>
              </a:rPr>
              <a:t>eval operator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 Keeping Track of Nested Calls</a:t>
            </a:r>
            <a:endParaRPr/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491700" y="1536625"/>
            <a:ext cx="81606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Reason why keeping track of nested calls can be helpful:</a:t>
            </a:r>
            <a:br>
              <a:rPr lang="en"/>
            </a:br>
            <a:r>
              <a:rPr lang="en"/>
              <a:t>   (1) To remember </a:t>
            </a:r>
            <a:r>
              <a:rPr lang="en">
                <a:solidFill>
                  <a:srgbClr val="748B00"/>
                </a:solidFill>
              </a:rPr>
              <a:t>why</a:t>
            </a:r>
            <a:r>
              <a:rPr lang="en"/>
              <a:t> a particular frame is open</a:t>
            </a:r>
            <a:br>
              <a:rPr lang="en"/>
            </a:br>
            <a:r>
              <a:rPr lang="en"/>
              <a:t>   (2) To easily see </a:t>
            </a:r>
            <a:r>
              <a:rPr lang="en">
                <a:solidFill>
                  <a:srgbClr val="748B00"/>
                </a:solidFill>
              </a:rPr>
              <a:t>where</a:t>
            </a:r>
            <a:r>
              <a:rPr lang="en"/>
              <a:t> that frame’s value returns to</a:t>
            </a:r>
            <a:br>
              <a:rPr lang="en"/>
            </a:br>
            <a:r>
              <a:rPr lang="en"/>
              <a:t>   (3) To make </a:t>
            </a:r>
            <a:r>
              <a:rPr lang="en">
                <a:solidFill>
                  <a:srgbClr val="748B00"/>
                </a:solidFill>
              </a:rPr>
              <a:t>checking your work</a:t>
            </a:r>
            <a:r>
              <a:rPr lang="en"/>
              <a:t> less confusing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How to keep track?</a:t>
            </a:r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491700" y="3212825"/>
            <a:ext cx="816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Write the call expression next to the frame or return box</a:t>
            </a:r>
            <a:endParaRPr/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Draw arrows between frames to keep track of return values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5479375" y="4400775"/>
            <a:ext cx="1768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 sz="9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 sz="9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6286500" y="2816325"/>
            <a:ext cx="257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func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(trip) P: 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7475800" y="4400775"/>
            <a:ext cx="695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9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- 1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349549" y="2850575"/>
            <a:ext cx="24270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D3368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 Writing the Call Expression Down</a:t>
            </a:r>
            <a:endParaRPr/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852800"/>
            <a:ext cx="38370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“</a:t>
            </a:r>
            <a:r>
              <a:rPr lang="en">
                <a:solidFill>
                  <a:srgbClr val="D33682"/>
                </a:solidFill>
              </a:rPr>
              <a:t>Annotate</a:t>
            </a:r>
            <a:r>
              <a:rPr lang="en"/>
              <a:t>” the call expr while evaluating the operator/operand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2" type="body"/>
          </p:nvPr>
        </p:nvSpPr>
        <p:spPr>
          <a:xfrm>
            <a:off x="4939500" y="3291525"/>
            <a:ext cx="15786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F1: field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90" name="Shape 490"/>
          <p:cNvSpPr txBox="1"/>
          <p:nvPr>
            <p:ph idx="2" type="body"/>
          </p:nvPr>
        </p:nvSpPr>
        <p:spPr>
          <a:xfrm>
            <a:off x="8170900" y="3291525"/>
            <a:ext cx="695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P:G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491" name="Shape 491"/>
          <p:cNvSpPr/>
          <p:nvPr/>
        </p:nvSpPr>
        <p:spPr>
          <a:xfrm rot="-5400000">
            <a:off x="4769838" y="1487637"/>
            <a:ext cx="95325" cy="95850"/>
          </a:xfrm>
          <a:prstGeom prst="flowChartMerge">
            <a:avLst/>
          </a:prstGeom>
          <a:solidFill>
            <a:srgbClr val="D3368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2" type="body"/>
          </p:nvPr>
        </p:nvSpPr>
        <p:spPr>
          <a:xfrm>
            <a:off x="4939500" y="2340575"/>
            <a:ext cx="3837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DF6E3"/>
                </a:highlight>
              </a:rPr>
              <a:t>global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endParaRPr sz="14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493" name="Shape 493"/>
          <p:cNvCxnSpPr/>
          <p:nvPr/>
        </p:nvCxnSpPr>
        <p:spPr>
          <a:xfrm>
            <a:off x="4939500" y="2740975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>
            <a:off x="5676369" y="280616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Shape 495"/>
          <p:cNvCxnSpPr/>
          <p:nvPr/>
        </p:nvCxnSpPr>
        <p:spPr>
          <a:xfrm>
            <a:off x="5796094" y="29161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Shape 496"/>
          <p:cNvCxnSpPr/>
          <p:nvPr/>
        </p:nvCxnSpPr>
        <p:spPr>
          <a:xfrm>
            <a:off x="5815500" y="2921975"/>
            <a:ext cx="4710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7" name="Shape 497"/>
          <p:cNvCxnSpPr/>
          <p:nvPr/>
        </p:nvCxnSpPr>
        <p:spPr>
          <a:xfrm>
            <a:off x="4939500" y="3644025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>
            <a:off x="5796094" y="39026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Shape 499"/>
          <p:cNvCxnSpPr/>
          <p:nvPr/>
        </p:nvCxnSpPr>
        <p:spPr>
          <a:xfrm>
            <a:off x="5676369" y="379266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Shape 500"/>
          <p:cNvSpPr txBox="1"/>
          <p:nvPr>
            <p:ph idx="2" type="body"/>
          </p:nvPr>
        </p:nvSpPr>
        <p:spPr>
          <a:xfrm>
            <a:off x="4939500" y="3751725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trip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609100" y="3702825"/>
            <a:ext cx="33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2" name="Shape 502"/>
          <p:cNvCxnSpPr/>
          <p:nvPr/>
        </p:nvCxnSpPr>
        <p:spPr>
          <a:xfrm>
            <a:off x="5796094" y="43139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>
            <a:off x="5676369" y="420396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Shape 504"/>
          <p:cNvSpPr txBox="1"/>
          <p:nvPr>
            <p:ph idx="2" type="body"/>
          </p:nvPr>
        </p:nvSpPr>
        <p:spPr>
          <a:xfrm>
            <a:off x="4939500" y="4163025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RV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6425400" y="4114125"/>
            <a:ext cx="2363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field(trip - 1)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6" name="Shape 506"/>
          <p:cNvCxnSpPr/>
          <p:nvPr/>
        </p:nvCxnSpPr>
        <p:spPr>
          <a:xfrm>
            <a:off x="6572250" y="4433700"/>
            <a:ext cx="53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>
            <a:off x="7247875" y="4433700"/>
            <a:ext cx="779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Shape 508"/>
          <p:cNvSpPr txBox="1"/>
          <p:nvPr>
            <p:ph idx="2" type="body"/>
          </p:nvPr>
        </p:nvSpPr>
        <p:spPr>
          <a:xfrm>
            <a:off x="4939500" y="4743450"/>
            <a:ext cx="15786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F2: field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509" name="Shape 509"/>
          <p:cNvSpPr txBox="1"/>
          <p:nvPr>
            <p:ph idx="2" type="body"/>
          </p:nvPr>
        </p:nvSpPr>
        <p:spPr>
          <a:xfrm>
            <a:off x="8170900" y="4743450"/>
            <a:ext cx="6951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DF6E3"/>
                </a:highlight>
              </a:rPr>
              <a:t>P:G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cxnSp>
        <p:nvCxnSpPr>
          <p:cNvPr id="510" name="Shape 510"/>
          <p:cNvCxnSpPr/>
          <p:nvPr/>
        </p:nvCxnSpPr>
        <p:spPr>
          <a:xfrm>
            <a:off x="4939500" y="5095950"/>
            <a:ext cx="383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Shape 511"/>
          <p:cNvCxnSpPr/>
          <p:nvPr/>
        </p:nvCxnSpPr>
        <p:spPr>
          <a:xfrm>
            <a:off x="5796094" y="53546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Shape 512"/>
          <p:cNvCxnSpPr/>
          <p:nvPr/>
        </p:nvCxnSpPr>
        <p:spPr>
          <a:xfrm>
            <a:off x="5676369" y="52445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Shape 513"/>
          <p:cNvSpPr txBox="1"/>
          <p:nvPr>
            <p:ph idx="2" type="body"/>
          </p:nvPr>
        </p:nvSpPr>
        <p:spPr>
          <a:xfrm>
            <a:off x="4939500" y="5203650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trip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5609100" y="5154750"/>
            <a:ext cx="33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5" name="Shape 515"/>
          <p:cNvCxnSpPr/>
          <p:nvPr/>
        </p:nvCxnSpPr>
        <p:spPr>
          <a:xfrm>
            <a:off x="5796094" y="5765913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Shape 516"/>
          <p:cNvCxnSpPr/>
          <p:nvPr/>
        </p:nvCxnSpPr>
        <p:spPr>
          <a:xfrm>
            <a:off x="5676369" y="5655888"/>
            <a:ext cx="0" cy="239400"/>
          </a:xfrm>
          <a:prstGeom prst="straightConnector1">
            <a:avLst/>
          </a:prstGeom>
          <a:noFill/>
          <a:ln cap="flat" cmpd="sng" w="19050">
            <a:solidFill>
              <a:srgbClr val="586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Shape 517"/>
          <p:cNvSpPr txBox="1"/>
          <p:nvPr>
            <p:ph idx="2" type="body"/>
          </p:nvPr>
        </p:nvSpPr>
        <p:spPr>
          <a:xfrm>
            <a:off x="4939500" y="5614950"/>
            <a:ext cx="6951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RV</a:t>
            </a:r>
            <a:endParaRPr sz="1800">
              <a:solidFill>
                <a:srgbClr val="000000"/>
              </a:solidFill>
              <a:highlight>
                <a:srgbClr val="FDF6E3"/>
              </a:highlight>
            </a:endParaRPr>
          </a:p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5091900" y="372850"/>
            <a:ext cx="38370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400">
                <a:solidFill>
                  <a:srgbClr val="268BD2"/>
                </a:solidFill>
                <a:highlight>
                  <a:srgbClr val="FDF6E3"/>
                </a:highlight>
              </a:rPr>
              <a:t>field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(trip):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if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trip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==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4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: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   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trip</a:t>
            </a:r>
            <a:endParaRPr sz="140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field(trip - 1)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400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run </a:t>
            </a:r>
            <a:r>
              <a:rPr lang="en" sz="14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 field(</a:t>
            </a:r>
            <a:r>
              <a:rPr lang="en" sz="1400">
                <a:solidFill>
                  <a:srgbClr val="D33682"/>
                </a:solidFill>
                <a:highlight>
                  <a:srgbClr val="FDF6E3"/>
                </a:highlight>
              </a:rPr>
              <a:t>2</a:t>
            </a:r>
            <a:r>
              <a:rPr lang="en" sz="14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 sz="1400"/>
          </a:p>
        </p:txBody>
      </p:sp>
      <p:sp>
        <p:nvSpPr>
          <p:cNvPr id="519" name="Shape 519"/>
          <p:cNvSpPr/>
          <p:nvPr/>
        </p:nvSpPr>
        <p:spPr>
          <a:xfrm>
            <a:off x="6479550" y="1765900"/>
            <a:ext cx="141600" cy="19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D3368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5609100" y="5551725"/>
            <a:ext cx="33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21" name="Shape 521"/>
          <p:cNvCxnSpPr/>
          <p:nvPr/>
        </p:nvCxnSpPr>
        <p:spPr>
          <a:xfrm>
            <a:off x="6572250" y="4152263"/>
            <a:ext cx="146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7164150" y="3902700"/>
            <a:ext cx="200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5609100" y="4092988"/>
            <a:ext cx="337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11700" y="2962575"/>
            <a:ext cx="38370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"/>
              <a:t>Helps you keep track of </a:t>
            </a:r>
            <a:r>
              <a:rPr lang="en">
                <a:solidFill>
                  <a:srgbClr val="D33682"/>
                </a:solidFill>
              </a:rPr>
              <a:t>what</a:t>
            </a:r>
            <a:r>
              <a:rPr lang="en"/>
              <a:t> the return value is used for &amp; </a:t>
            </a:r>
            <a:r>
              <a:rPr lang="en">
                <a:solidFill>
                  <a:srgbClr val="D33682"/>
                </a:solidFill>
              </a:rPr>
              <a:t>where</a:t>
            </a:r>
            <a:r>
              <a:rPr lang="en"/>
              <a:t> it goes</a:t>
            </a:r>
            <a:endParaRPr/>
          </a:p>
        </p:txBody>
      </p:sp>
      <p:cxnSp>
        <p:nvCxnSpPr>
          <p:cNvPr id="525" name="Shape 525"/>
          <p:cNvCxnSpPr/>
          <p:nvPr/>
        </p:nvCxnSpPr>
        <p:spPr>
          <a:xfrm>
            <a:off x="6572250" y="3944988"/>
            <a:ext cx="2000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7506750" y="3695425"/>
            <a:ext cx="200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(3)  Too many Lambdas?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91700" y="1536625"/>
            <a:ext cx="81606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When defining lambda functions, write down the line number where the lambda function is found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Because lambdas are “anonymous” functions, helps you keep track of which lambda function is which, when all the parameters are the same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725950" y="3328325"/>
            <a:ext cx="7926300" cy="3066300"/>
          </a:xfrm>
          <a:prstGeom prst="rect">
            <a:avLst/>
          </a:prstGeom>
          <a:solidFill>
            <a:srgbClr val="FDF6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268BD2"/>
                </a:solidFill>
                <a:highlight>
                  <a:srgbClr val="FDF6E3"/>
                </a:highlight>
              </a:rPr>
              <a:t>inside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(out):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anger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073642"/>
                </a:solidFill>
                <a:highlight>
                  <a:srgbClr val="FDF6E3"/>
                </a:highlight>
              </a:rPr>
              <a:t>lambda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fear: fear(disgust)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fear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073642"/>
                </a:solidFill>
                <a:highlight>
                  <a:srgbClr val="FDF6E3"/>
                </a:highlight>
              </a:rPr>
              <a:t>lambda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disgust: anger(out)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disgust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   fear(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5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fear, disgust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2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, </a:t>
            </a:r>
            <a:r>
              <a:rPr lang="en" sz="1800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b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inside(</a:t>
            </a:r>
            <a:r>
              <a:rPr lang="en" sz="10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073642"/>
                </a:solidFill>
                <a:highlight>
                  <a:srgbClr val="FDF6E3"/>
                </a:highlight>
              </a:rPr>
              <a:t>lambda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fear</a:t>
            </a:r>
            <a:r>
              <a:rPr lang="en" sz="70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: fear </a:t>
            </a:r>
            <a:r>
              <a:rPr lang="en" sz="180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sz="1800">
                <a:solidFill>
                  <a:srgbClr val="586E75"/>
                </a:solidFill>
                <a:highlight>
                  <a:srgbClr val="FDF6E3"/>
                </a:highlight>
              </a:rPr>
              <a:t> disgust)</a:t>
            </a:r>
            <a:endParaRPr sz="1800"/>
          </a:p>
        </p:txBody>
      </p:sp>
      <p:sp>
        <p:nvSpPr>
          <p:cNvPr id="534" name="Shape 534"/>
          <p:cNvSpPr txBox="1"/>
          <p:nvPr/>
        </p:nvSpPr>
        <p:spPr>
          <a:xfrm>
            <a:off x="339850" y="3328325"/>
            <a:ext cx="3861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Shape 535"/>
          <p:cNvSpPr/>
          <p:nvPr/>
        </p:nvSpPr>
        <p:spPr>
          <a:xfrm>
            <a:off x="1823850" y="5853600"/>
            <a:ext cx="16053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441700" y="3799300"/>
            <a:ext cx="1605300" cy="30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&amp; Procedure: Lookup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</a:t>
            </a:r>
            <a:r>
              <a:rPr i="1" lang="en" sz="1800"/>
              <a:t>is</a:t>
            </a:r>
            <a:r>
              <a:rPr lang="en" sz="1800"/>
              <a:t> lookup?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Think of a physical dictionary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You want to </a:t>
            </a:r>
            <a:r>
              <a:rPr lang="en" sz="1800">
                <a:solidFill>
                  <a:srgbClr val="268BD2"/>
                </a:solidFill>
              </a:rPr>
              <a:t>look-up </a:t>
            </a:r>
            <a:r>
              <a:rPr lang="en" sz="1800"/>
              <a:t>the value of an </a:t>
            </a:r>
            <a:r>
              <a:rPr b="1" lang="en" sz="1800"/>
              <a:t>unknown name</a:t>
            </a:r>
            <a:endParaRPr b="1"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is the process of lookup?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in the </a:t>
            </a:r>
            <a:r>
              <a:rPr lang="en" sz="1800">
                <a:solidFill>
                  <a:srgbClr val="4A86E8"/>
                </a:solidFill>
              </a:rPr>
              <a:t>current</a:t>
            </a:r>
            <a:r>
              <a:rPr lang="en" sz="1800"/>
              <a:t> frame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Move to your </a:t>
            </a:r>
            <a:r>
              <a:rPr lang="en" sz="1800">
                <a:solidFill>
                  <a:srgbClr val="4A86E8"/>
                </a:solidFill>
              </a:rPr>
              <a:t>parent</a:t>
            </a:r>
            <a:r>
              <a:rPr lang="en" sz="1800"/>
              <a:t> frame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Continue until you hit the </a:t>
            </a:r>
            <a:r>
              <a:rPr lang="en" sz="1800">
                <a:solidFill>
                  <a:srgbClr val="4A86E8"/>
                </a:solidFill>
              </a:rPr>
              <a:t>global</a:t>
            </a:r>
            <a:r>
              <a:rPr lang="en" sz="1800"/>
              <a:t> frame</a:t>
            </a:r>
            <a:endParaRPr sz="1800">
              <a:solidFill>
                <a:srgbClr val="4A86E8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you still haven’t found it --&gt; </a:t>
            </a:r>
            <a:r>
              <a:rPr lang="en" sz="1800">
                <a:solidFill>
                  <a:srgbClr val="4A86E8"/>
                </a:solidFill>
              </a:rPr>
              <a:t>NameError</a:t>
            </a:r>
            <a:endParaRPr sz="1800">
              <a:solidFill>
                <a:srgbClr val="4A86E8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vs. Call Expressions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1700" y="593375"/>
            <a:ext cx="4270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Expressions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single step evaluation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includes names, and primitive types (i.e. ints, strings)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can be in the following forms: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Names: x, square, print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Literals: 4, 3.4, ‘zam’</a:t>
            </a:r>
            <a:endParaRPr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function call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has an operator and operand(s)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can be in the following forms: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g(4)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2 + 3</a:t>
            </a:r>
            <a:endParaRPr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(lambda x: x*x)(2)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761900" y="593375"/>
            <a:ext cx="4270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 Expressions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Primitive 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1-step process...</a:t>
            </a:r>
            <a:endParaRPr sz="3600"/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...for a 1-step evaluation</a:t>
            </a:r>
            <a:endParaRPr sz="1800"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Perform look-up!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939500" y="3521650"/>
            <a:ext cx="3837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primitive expr = names, literals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