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cs61bl.org/su17/materials/lab/lab23/lab23.html#b-disjoint-se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Discussion 13: A* Search and MST’s</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 Minimum Spanning Trees</a:t>
            </a:r>
            <a:endParaRPr/>
          </a:p>
        </p:txBody>
      </p:sp>
      <p:sp>
        <p:nvSpPr>
          <p:cNvPr id="142" name="Shape 1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lphaLcParenR"/>
            </a:pPr>
            <a:r>
              <a:rPr lang="en"/>
              <a:t>Perform Prim’s algorithm to find the minimum spanning tree of the above graph. Pick A as the initial node. Whenever there are more than one node with the same cost, process them in alphabetical order. (BE comes before CE)</a:t>
            </a:r>
            <a:endParaRPr/>
          </a:p>
          <a:p>
            <a:pPr indent="-342900" lvl="0" marL="457200">
              <a:spcBef>
                <a:spcPts val="0"/>
              </a:spcBef>
              <a:spcAft>
                <a:spcPts val="0"/>
              </a:spcAft>
              <a:buSzPts val="1800"/>
              <a:buAutoNum type="alphaLcParenR"/>
            </a:pPr>
            <a:r>
              <a:t/>
            </a:r>
            <a:endParaRPr/>
          </a:p>
        </p:txBody>
      </p:sp>
      <p:pic>
        <p:nvPicPr>
          <p:cNvPr id="143" name="Shape 143"/>
          <p:cNvPicPr preferRelativeResize="0"/>
          <p:nvPr/>
        </p:nvPicPr>
        <p:blipFill>
          <a:blip r:embed="rId3">
            <a:alphaModFix/>
          </a:blip>
          <a:stretch>
            <a:fillRect/>
          </a:stretch>
        </p:blipFill>
        <p:spPr>
          <a:xfrm>
            <a:off x="311700" y="2246450"/>
            <a:ext cx="4836550" cy="258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Kruskal’s Algorithm</a:t>
            </a:r>
            <a:endParaRPr/>
          </a:p>
        </p:txBody>
      </p:sp>
      <p:sp>
        <p:nvSpPr>
          <p:cNvPr id="149" name="Shape 1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16161"/>
              </a:buClr>
              <a:buSzPts val="1800"/>
              <a:buChar char="-"/>
            </a:pPr>
            <a:r>
              <a:rPr lang="en">
                <a:solidFill>
                  <a:srgbClr val="616161"/>
                </a:solidFill>
              </a:rPr>
              <a:t>Always pick the minimum edge (unless it creates a cycle)</a:t>
            </a:r>
            <a:endParaRPr>
              <a:solidFill>
                <a:srgbClr val="616161"/>
              </a:solidFill>
            </a:endParaRPr>
          </a:p>
          <a:p>
            <a:pPr indent="-342900" lvl="0" marL="457200" rtl="0">
              <a:spcBef>
                <a:spcPts val="0"/>
              </a:spcBef>
              <a:spcAft>
                <a:spcPts val="0"/>
              </a:spcAft>
              <a:buClr>
                <a:srgbClr val="616161"/>
              </a:buClr>
              <a:buSzPts val="1800"/>
              <a:buChar char="-"/>
            </a:pPr>
            <a:r>
              <a:rPr lang="en">
                <a:solidFill>
                  <a:srgbClr val="616161"/>
                </a:solidFill>
              </a:rPr>
              <a:t>How do we check cycles?</a:t>
            </a:r>
            <a:endParaRPr>
              <a:solidFill>
                <a:srgbClr val="616161"/>
              </a:solidFill>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Weighted Quick Union with Path Compression</a:t>
            </a:r>
            <a:endParaRPr/>
          </a:p>
        </p:txBody>
      </p:sp>
      <p:sp>
        <p:nvSpPr>
          <p:cNvPr id="155" name="Shape 15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Used to represent connectivity between items</a:t>
            </a:r>
            <a:endParaRPr/>
          </a:p>
          <a:p>
            <a:pPr indent="-342900" lvl="0" marL="457200" rtl="0">
              <a:spcBef>
                <a:spcPts val="0"/>
              </a:spcBef>
              <a:spcAft>
                <a:spcPts val="0"/>
              </a:spcAft>
              <a:buSzPts val="1800"/>
              <a:buChar char="-"/>
            </a:pPr>
            <a:r>
              <a:rPr lang="en"/>
              <a:t>Each item belongs to its own set, “union” the items together by connecting the sets together</a:t>
            </a:r>
            <a:endParaRPr/>
          </a:p>
          <a:p>
            <a:pPr indent="-342900" lvl="0" marL="457200" rtl="0">
              <a:spcBef>
                <a:spcPts val="0"/>
              </a:spcBef>
              <a:spcAft>
                <a:spcPts val="0"/>
              </a:spcAft>
              <a:buSzPts val="1800"/>
              <a:buChar char="-"/>
            </a:pPr>
            <a:r>
              <a:rPr lang="en"/>
              <a:t>Sets will have a tree like structure</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Optimizations:</a:t>
            </a:r>
            <a:endParaRPr/>
          </a:p>
          <a:p>
            <a:pPr indent="-317500" lvl="1" marL="914400" rtl="0">
              <a:spcBef>
                <a:spcPts val="0"/>
              </a:spcBef>
              <a:spcAft>
                <a:spcPts val="0"/>
              </a:spcAft>
              <a:buSzPts val="1400"/>
              <a:buChar char="-"/>
            </a:pPr>
            <a:r>
              <a:rPr lang="en"/>
              <a:t>Union by weight: connect the root of the “lighter” set to the root of the “heavier” set (determined by number of nodes in the set)</a:t>
            </a:r>
            <a:endParaRPr/>
          </a:p>
          <a:p>
            <a:pPr indent="-317500" lvl="1" marL="914400" rtl="0">
              <a:spcBef>
                <a:spcPts val="0"/>
              </a:spcBef>
              <a:spcAft>
                <a:spcPts val="0"/>
              </a:spcAft>
              <a:buSzPts val="1400"/>
              <a:buChar char="-"/>
            </a:pPr>
            <a:r>
              <a:rPr lang="en"/>
              <a:t>Path compression: when you “find” a node, compress the node and the path to the node by connecting it to the root of the set</a:t>
            </a:r>
            <a:endParaRPr/>
          </a:p>
          <a:p>
            <a:pPr indent="-342900" lvl="0" marL="457200" rtl="0">
              <a:spcBef>
                <a:spcPts val="0"/>
              </a:spcBef>
              <a:spcAft>
                <a:spcPts val="0"/>
              </a:spcAft>
              <a:buSzPts val="1800"/>
              <a:buChar char="-"/>
            </a:pPr>
            <a:r>
              <a:rPr lang="en" u="sng">
                <a:solidFill>
                  <a:schemeClr val="hlink"/>
                </a:solidFill>
                <a:hlinkClick r:id="rId3"/>
              </a:rPr>
              <a:t>61BL Lab about Disjoint Sets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WQUF w/ PC</a:t>
            </a:r>
            <a:endParaRPr/>
          </a:p>
        </p:txBody>
      </p:sp>
      <p:sp>
        <p:nvSpPr>
          <p:cNvPr id="161" name="Shape 161"/>
          <p:cNvSpPr txBox="1"/>
          <p:nvPr>
            <p:ph idx="1" type="body"/>
          </p:nvPr>
        </p:nvSpPr>
        <p:spPr>
          <a:xfrm>
            <a:off x="311700" y="3256450"/>
            <a:ext cx="8520600" cy="1312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Let’s union(0, 1) and union(2, 3)!</a:t>
            </a:r>
            <a:endParaRPr/>
          </a:p>
        </p:txBody>
      </p:sp>
      <p:pic>
        <p:nvPicPr>
          <p:cNvPr id="162" name="Shape 162"/>
          <p:cNvPicPr preferRelativeResize="0"/>
          <p:nvPr/>
        </p:nvPicPr>
        <p:blipFill>
          <a:blip r:embed="rId3">
            <a:alphaModFix/>
          </a:blip>
          <a:stretch>
            <a:fillRect/>
          </a:stretch>
        </p:blipFill>
        <p:spPr>
          <a:xfrm>
            <a:off x="1477801" y="2043053"/>
            <a:ext cx="6188399" cy="1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txBox="1"/>
          <p:nvPr>
            <p:ph idx="1" type="body"/>
          </p:nvPr>
        </p:nvSpPr>
        <p:spPr>
          <a:xfrm>
            <a:off x="311700" y="3716600"/>
            <a:ext cx="8520600" cy="852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Now let’s union (1, 3)!</a:t>
            </a:r>
            <a:endParaRPr/>
          </a:p>
        </p:txBody>
      </p:sp>
      <p:pic>
        <p:nvPicPr>
          <p:cNvPr id="169" name="Shape 169"/>
          <p:cNvPicPr preferRelativeResize="0"/>
          <p:nvPr/>
        </p:nvPicPr>
        <p:blipFill>
          <a:blip r:embed="rId3">
            <a:alphaModFix/>
          </a:blip>
          <a:stretch>
            <a:fillRect/>
          </a:stretch>
        </p:blipFill>
        <p:spPr>
          <a:xfrm>
            <a:off x="1760963" y="1954003"/>
            <a:ext cx="5622076" cy="189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txBox="1"/>
          <p:nvPr>
            <p:ph idx="1" type="body"/>
          </p:nvPr>
        </p:nvSpPr>
        <p:spPr>
          <a:xfrm>
            <a:off x="311700" y="4293600"/>
            <a:ext cx="8520600" cy="275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What would happen if we did “find(3)”?</a:t>
            </a:r>
            <a:endParaRPr/>
          </a:p>
        </p:txBody>
      </p:sp>
      <p:pic>
        <p:nvPicPr>
          <p:cNvPr id="176" name="Shape 176"/>
          <p:cNvPicPr preferRelativeResize="0"/>
          <p:nvPr/>
        </p:nvPicPr>
        <p:blipFill>
          <a:blip r:embed="rId3">
            <a:alphaModFix/>
          </a:blip>
          <a:stretch>
            <a:fillRect/>
          </a:stretch>
        </p:blipFill>
        <p:spPr>
          <a:xfrm>
            <a:off x="2825900" y="1505175"/>
            <a:ext cx="3492201" cy="2788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 Minimum Spanning Trees</a:t>
            </a:r>
            <a:endParaRPr/>
          </a:p>
        </p:txBody>
      </p:sp>
      <p:sp>
        <p:nvSpPr>
          <p:cNvPr id="182" name="Shape 18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b) Use Kruskal’s algorithm to find a minimum spanning tree. Is it the same as the one found by Prim’s?</a:t>
            </a:r>
            <a:endParaRPr sz="1600"/>
          </a:p>
          <a:p>
            <a:pPr indent="0" lvl="0" marL="0">
              <a:spcBef>
                <a:spcPts val="0"/>
              </a:spcBef>
              <a:spcAft>
                <a:spcPts val="0"/>
              </a:spcAft>
              <a:buNone/>
            </a:pPr>
            <a:r>
              <a:rPr lang="en" sz="1600"/>
              <a:t>c) Draw the resulting WQU tree at the end of the execution of Kruskal’s. When there are ties, choose the root to be the alphabetically first node. (There may be multiple possible answers)</a:t>
            </a:r>
            <a:endParaRPr sz="1600"/>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83" name="Shape 183"/>
          <p:cNvPicPr preferRelativeResize="0"/>
          <p:nvPr/>
        </p:nvPicPr>
        <p:blipFill>
          <a:blip r:embed="rId3">
            <a:alphaModFix/>
          </a:blip>
          <a:stretch>
            <a:fillRect/>
          </a:stretch>
        </p:blipFill>
        <p:spPr>
          <a:xfrm>
            <a:off x="311700" y="2409400"/>
            <a:ext cx="4836550" cy="258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Announcements</a:t>
            </a:r>
            <a:endParaRPr/>
          </a:p>
          <a:p>
            <a:pPr indent="-342900" lvl="0" marL="457200" rtl="0">
              <a:spcBef>
                <a:spcPts val="0"/>
              </a:spcBef>
              <a:spcAft>
                <a:spcPts val="0"/>
              </a:spcAft>
              <a:buSzPts val="1800"/>
              <a:buChar char="-"/>
            </a:pPr>
            <a:r>
              <a:rPr lang="en"/>
              <a:t>Review: Dijkstra’s and A* Search</a:t>
            </a:r>
            <a:endParaRPr/>
          </a:p>
          <a:p>
            <a:pPr indent="-342900" lvl="0" marL="457200" rtl="0">
              <a:spcBef>
                <a:spcPts val="0"/>
              </a:spcBef>
              <a:spcAft>
                <a:spcPts val="0"/>
              </a:spcAft>
              <a:buSzPts val="1800"/>
              <a:buChar char="-"/>
            </a:pPr>
            <a:r>
              <a:rPr lang="en"/>
              <a:t>Problem 1</a:t>
            </a:r>
            <a:endParaRPr/>
          </a:p>
          <a:p>
            <a:pPr indent="-342900" lvl="0" marL="457200" rtl="0">
              <a:spcBef>
                <a:spcPts val="0"/>
              </a:spcBef>
              <a:spcAft>
                <a:spcPts val="0"/>
              </a:spcAft>
              <a:buSzPts val="1800"/>
              <a:buChar char="-"/>
            </a:pPr>
            <a:r>
              <a:rPr lang="en"/>
              <a:t>Review: MST’s</a:t>
            </a:r>
            <a:endParaRPr/>
          </a:p>
          <a:p>
            <a:pPr indent="-342900" lvl="0" marL="457200" rtl="0">
              <a:spcBef>
                <a:spcPts val="0"/>
              </a:spcBef>
              <a:spcAft>
                <a:spcPts val="0"/>
              </a:spcAft>
              <a:buSzPts val="1800"/>
              <a:buChar char="-"/>
            </a:pPr>
            <a:r>
              <a:rPr lang="en"/>
              <a:t>Problem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Announcements</a:t>
            </a:r>
            <a:endParaRPr/>
          </a:p>
        </p:txBody>
      </p:sp>
      <p:sp>
        <p:nvSpPr>
          <p:cNvPr id="98" name="Shape 9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HW7 due today!</a:t>
            </a:r>
            <a:endParaRPr/>
          </a:p>
          <a:p>
            <a:pPr indent="-317500" lvl="1" marL="914400" rtl="0">
              <a:spcBef>
                <a:spcPts val="0"/>
              </a:spcBef>
              <a:spcAft>
                <a:spcPts val="0"/>
              </a:spcAft>
              <a:buSzPts val="1400"/>
              <a:buChar char="-"/>
            </a:pPr>
            <a:r>
              <a:rPr lang="en"/>
              <a:t>Even if you can’t push, </a:t>
            </a:r>
            <a:r>
              <a:rPr b="1" lang="en"/>
              <a:t>remember to commit your work</a:t>
            </a:r>
            <a:endParaRPr/>
          </a:p>
          <a:p>
            <a:pPr indent="-342900" lvl="0" marL="457200" rtl="0">
              <a:spcBef>
                <a:spcPts val="0"/>
              </a:spcBef>
              <a:spcAft>
                <a:spcPts val="0"/>
              </a:spcAft>
              <a:buSzPts val="1800"/>
              <a:buChar char="-"/>
            </a:pPr>
            <a:r>
              <a:rPr lang="en"/>
              <a:t>Proj3: Gitlet is out!</a:t>
            </a:r>
            <a:endParaRPr/>
          </a:p>
          <a:p>
            <a:pPr indent="-317500" lvl="1" marL="914400" rtl="0">
              <a:spcBef>
                <a:spcPts val="0"/>
              </a:spcBef>
              <a:spcAft>
                <a:spcPts val="0"/>
              </a:spcAft>
              <a:buSzPts val="1400"/>
              <a:buChar char="-"/>
            </a:pPr>
            <a:r>
              <a:rPr lang="en"/>
              <a:t>Due 12/6, Wednesday of dead week</a:t>
            </a:r>
            <a:endParaRPr/>
          </a:p>
          <a:p>
            <a:pPr indent="-342900" lvl="0" marL="457200" rtl="0">
              <a:spcBef>
                <a:spcPts val="0"/>
              </a:spcBef>
              <a:spcAft>
                <a:spcPts val="0"/>
              </a:spcAft>
              <a:buSzPts val="1800"/>
              <a:buChar char="-"/>
            </a:pPr>
            <a:r>
              <a:rPr lang="en"/>
              <a:t>Last discussion and lab is next week! :O</a:t>
            </a:r>
            <a:endParaRPr/>
          </a:p>
          <a:p>
            <a:pPr indent="-342900" lvl="0" marL="457200" rtl="0">
              <a:spcBef>
                <a:spcPts val="0"/>
              </a:spcBef>
              <a:spcAft>
                <a:spcPts val="0"/>
              </a:spcAft>
              <a:buSzPts val="1800"/>
              <a:buChar char="-"/>
            </a:pPr>
            <a:r>
              <a:rPr lang="en"/>
              <a:t>Tentative dead week schedule:</a:t>
            </a:r>
            <a:endParaRPr/>
          </a:p>
          <a:p>
            <a:pPr indent="-317500" lvl="1" marL="914400" rtl="0">
              <a:spcBef>
                <a:spcPts val="0"/>
              </a:spcBef>
              <a:spcAft>
                <a:spcPts val="0"/>
              </a:spcAft>
              <a:buSzPts val="1400"/>
              <a:buChar char="-"/>
            </a:pPr>
            <a:r>
              <a:rPr lang="en"/>
              <a:t>No discussion section</a:t>
            </a:r>
            <a:endParaRPr/>
          </a:p>
          <a:p>
            <a:pPr indent="-317500" lvl="1" marL="914400" rtl="0">
              <a:spcBef>
                <a:spcPts val="0"/>
              </a:spcBef>
              <a:spcAft>
                <a:spcPts val="0"/>
              </a:spcAft>
              <a:buSzPts val="1400"/>
              <a:buChar char="-"/>
            </a:pPr>
            <a:r>
              <a:rPr lang="en"/>
              <a:t>Lab sections</a:t>
            </a:r>
            <a:endParaRPr/>
          </a:p>
          <a:p>
            <a:pPr indent="-317500" lvl="2" marL="1371600" rtl="0">
              <a:spcBef>
                <a:spcPts val="0"/>
              </a:spcBef>
              <a:spcAft>
                <a:spcPts val="0"/>
              </a:spcAft>
              <a:buSzPts val="1400"/>
              <a:buChar char="-"/>
            </a:pPr>
            <a:r>
              <a:rPr lang="en"/>
              <a:t>Final review </a:t>
            </a:r>
            <a:r>
              <a:rPr b="1" lang="en"/>
              <a:t>(no project questions)</a:t>
            </a:r>
            <a:endParaRPr b="1"/>
          </a:p>
          <a:p>
            <a:pPr indent="-317500" lvl="2" marL="1371600" rtl="0">
              <a:spcBef>
                <a:spcPts val="0"/>
              </a:spcBef>
              <a:spcAft>
                <a:spcPts val="0"/>
              </a:spcAft>
              <a:buSzPts val="1400"/>
              <a:buChar char="-"/>
            </a:pPr>
            <a:r>
              <a:rPr lang="en"/>
              <a:t>Each lab will be focused on a particular topic</a:t>
            </a:r>
            <a:endParaRPr/>
          </a:p>
          <a:p>
            <a:pPr indent="-317500" lvl="1" marL="914400" rtl="0">
              <a:spcBef>
                <a:spcPts val="0"/>
              </a:spcBef>
              <a:spcAft>
                <a:spcPts val="0"/>
              </a:spcAft>
              <a:buSzPts val="1400"/>
              <a:buChar char="-"/>
            </a:pPr>
            <a:r>
              <a:rPr lang="en"/>
              <a:t>OH</a:t>
            </a:r>
            <a:endParaRPr/>
          </a:p>
          <a:p>
            <a:pPr indent="-317500" lvl="2" marL="1371600" rtl="0">
              <a:spcBef>
                <a:spcPts val="0"/>
              </a:spcBef>
              <a:spcAft>
                <a:spcPts val="0"/>
              </a:spcAft>
              <a:buSzPts val="1400"/>
              <a:buChar char="-"/>
            </a:pPr>
            <a:r>
              <a:rPr lang="en"/>
              <a:t>Project questions</a:t>
            </a:r>
            <a:endParaRPr/>
          </a:p>
          <a:p>
            <a:pPr indent="-317500" lvl="2" marL="1371600" rtl="0">
              <a:spcBef>
                <a:spcPts val="0"/>
              </a:spcBef>
              <a:spcAft>
                <a:spcPts val="0"/>
              </a:spcAft>
              <a:buSzPts val="1400"/>
              <a:buChar char="-"/>
            </a:pPr>
            <a:r>
              <a:rPr lang="en"/>
              <a:t>No extra OH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Dijkstra’s Algorithm</a:t>
            </a:r>
            <a:endParaRPr/>
          </a:p>
        </p:txBody>
      </p:sp>
      <p:sp>
        <p:nvSpPr>
          <p:cNvPr id="104" name="Shape 10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Any lingering questions about Dijkstra’s algorithm?</a:t>
            </a:r>
            <a:endParaRPr/>
          </a:p>
          <a:p>
            <a:pPr indent="-342900" lvl="0" marL="457200" rtl="0">
              <a:spcBef>
                <a:spcPts val="0"/>
              </a:spcBef>
              <a:spcAft>
                <a:spcPts val="0"/>
              </a:spcAft>
              <a:buSzPts val="1800"/>
              <a:buChar char="-"/>
            </a:pPr>
            <a:r>
              <a:rPr lang="en"/>
              <a:t>What if we only wanted to find a path from SF to NYC? Would Dijkstra’s work?</a:t>
            </a:r>
            <a:endParaRPr/>
          </a:p>
          <a:p>
            <a:pPr indent="-317500" lvl="1" marL="914400">
              <a:spcBef>
                <a:spcPts val="0"/>
              </a:spcBef>
              <a:spcAft>
                <a:spcPts val="0"/>
              </a:spcAft>
              <a:buSzPts val="1400"/>
              <a:buChar char="-"/>
            </a:pPr>
            <a:r>
              <a:rPr lang="en"/>
              <a:t>Yes, but we can do better</a:t>
            </a:r>
            <a:r>
              <a:rPr lang="en"/>
              <a:t>...</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Search</a:t>
            </a:r>
            <a:endParaRPr/>
          </a:p>
        </p:txBody>
      </p:sp>
      <p:sp>
        <p:nvSpPr>
          <p:cNvPr id="110" name="Shape 11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16161"/>
              </a:buClr>
              <a:buSzPts val="1800"/>
              <a:buFont typeface="Roboto"/>
              <a:buChar char="-"/>
            </a:pPr>
            <a:r>
              <a:rPr lang="en">
                <a:solidFill>
                  <a:srgbClr val="616161"/>
                </a:solidFill>
              </a:rPr>
              <a:t>Useful when we have a </a:t>
            </a:r>
            <a:r>
              <a:rPr b="1" lang="en">
                <a:solidFill>
                  <a:srgbClr val="616161"/>
                </a:solidFill>
              </a:rPr>
              <a:t>single target</a:t>
            </a:r>
            <a:r>
              <a:rPr lang="en">
                <a:solidFill>
                  <a:srgbClr val="616161"/>
                </a:solidFill>
              </a:rPr>
              <a:t> in mind, we only search in a direction that brings us closer to our goal</a:t>
            </a:r>
            <a:endParaRPr>
              <a:solidFill>
                <a:srgbClr val="616161"/>
              </a:solidFill>
            </a:endParaRPr>
          </a:p>
          <a:p>
            <a:pPr indent="-342900" lvl="0" marL="457200" rtl="0">
              <a:spcBef>
                <a:spcPts val="0"/>
              </a:spcBef>
              <a:spcAft>
                <a:spcPts val="0"/>
              </a:spcAft>
              <a:buClr>
                <a:srgbClr val="616161"/>
              </a:buClr>
              <a:buSzPts val="1800"/>
              <a:buFont typeface="Roboto"/>
              <a:buChar char="-"/>
            </a:pPr>
            <a:r>
              <a:rPr lang="en">
                <a:solidFill>
                  <a:srgbClr val="616161"/>
                </a:solidFill>
              </a:rPr>
              <a:t>Introduce </a:t>
            </a:r>
            <a:r>
              <a:rPr i="1" lang="en">
                <a:solidFill>
                  <a:srgbClr val="616161"/>
                </a:solidFill>
              </a:rPr>
              <a:t>heuristics</a:t>
            </a:r>
            <a:r>
              <a:rPr lang="en">
                <a:solidFill>
                  <a:srgbClr val="616161"/>
                </a:solidFill>
              </a:rPr>
              <a:t>: an estimate from any vertex to the goal vertex</a:t>
            </a:r>
            <a:endParaRPr>
              <a:solidFill>
                <a:srgbClr val="616161"/>
              </a:solidFill>
            </a:endParaRPr>
          </a:p>
          <a:p>
            <a:pPr indent="-317500" lvl="1" marL="914400" rtl="0">
              <a:spcBef>
                <a:spcPts val="0"/>
              </a:spcBef>
              <a:spcAft>
                <a:spcPts val="0"/>
              </a:spcAft>
              <a:buClr>
                <a:srgbClr val="616161"/>
              </a:buClr>
              <a:buSzPts val="1400"/>
              <a:buFont typeface="Roboto"/>
              <a:buChar char="-"/>
            </a:pPr>
            <a:r>
              <a:rPr lang="en">
                <a:solidFill>
                  <a:srgbClr val="616161"/>
                </a:solidFill>
              </a:rPr>
              <a:t>These values will be provided for you by someone/something</a:t>
            </a:r>
            <a:endParaRPr>
              <a:solidFill>
                <a:srgbClr val="616161"/>
              </a:solidFill>
            </a:endParaRPr>
          </a:p>
          <a:p>
            <a:pPr indent="-342900" lvl="0" marL="457200" rtl="0">
              <a:spcBef>
                <a:spcPts val="0"/>
              </a:spcBef>
              <a:spcAft>
                <a:spcPts val="0"/>
              </a:spcAft>
              <a:buClr>
                <a:srgbClr val="616161"/>
              </a:buClr>
              <a:buSzPts val="1800"/>
              <a:buFont typeface="Roboto"/>
              <a:buChar char="-"/>
            </a:pPr>
            <a:r>
              <a:rPr lang="en">
                <a:solidFill>
                  <a:srgbClr val="616161"/>
                </a:solidFill>
              </a:rPr>
              <a:t>Do the same procedure as Dijkstra’s, except add “distTo(v) + h(v)” to the fringe instead of “distTo(v)”</a:t>
            </a:r>
            <a:endParaRPr>
              <a:solidFill>
                <a:srgbClr val="616161"/>
              </a:solidFill>
            </a:endParaRPr>
          </a:p>
          <a:p>
            <a:pPr indent="-317500" lvl="1" marL="914400" rtl="0">
              <a:spcBef>
                <a:spcPts val="0"/>
              </a:spcBef>
              <a:spcAft>
                <a:spcPts val="0"/>
              </a:spcAft>
              <a:buClr>
                <a:srgbClr val="616161"/>
              </a:buClr>
              <a:buSzPts val="1400"/>
              <a:buFont typeface="Proxima Nova"/>
              <a:buChar char="-"/>
            </a:pPr>
            <a:r>
              <a:rPr lang="en">
                <a:solidFill>
                  <a:srgbClr val="616161"/>
                </a:solidFill>
              </a:rPr>
              <a:t>Fringe will contain total distances from the start to the end</a:t>
            </a:r>
            <a:endParaRPr>
              <a:solidFill>
                <a:srgbClr val="616161"/>
              </a:solidFill>
            </a:endParaRPr>
          </a:p>
          <a:p>
            <a:pPr indent="-317500" lvl="1" marL="914400" rtl="0">
              <a:spcBef>
                <a:spcPts val="0"/>
              </a:spcBef>
              <a:spcAft>
                <a:spcPts val="0"/>
              </a:spcAft>
              <a:buClr>
                <a:srgbClr val="616161"/>
              </a:buClr>
              <a:buSzPts val="1400"/>
              <a:buFont typeface="Roboto"/>
              <a:buChar char="-"/>
            </a:pPr>
            <a:r>
              <a:rPr lang="en">
                <a:solidFill>
                  <a:srgbClr val="616161"/>
                </a:solidFill>
              </a:rPr>
              <a:t>Explore the path to the goal that is the smallest, according to our heuristic</a:t>
            </a:r>
            <a:endParaRPr>
              <a:solidFill>
                <a:srgbClr val="616161"/>
              </a:solidFill>
            </a:endParaRPr>
          </a:p>
          <a:p>
            <a:pPr indent="-317500" lvl="1" marL="914400" rtl="0">
              <a:spcBef>
                <a:spcPts val="0"/>
              </a:spcBef>
              <a:spcAft>
                <a:spcPts val="0"/>
              </a:spcAft>
              <a:buClr>
                <a:srgbClr val="616161"/>
              </a:buClr>
              <a:buSzPts val="1400"/>
              <a:buFont typeface="Roboto"/>
              <a:buChar char="-"/>
            </a:pPr>
            <a:r>
              <a:rPr lang="en">
                <a:solidFill>
                  <a:srgbClr val="616161"/>
                </a:solidFill>
              </a:rPr>
              <a:t>Keep exploring until we have popped off the goal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1000"/>
                                        <p:tgtEl>
                                          <p:spTgt spid="11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Heuristics</a:t>
            </a:r>
            <a:endParaRPr/>
          </a:p>
        </p:txBody>
      </p:sp>
      <p:sp>
        <p:nvSpPr>
          <p:cNvPr id="116" name="Shape 1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16161"/>
              </a:buClr>
              <a:buSzPts val="1800"/>
              <a:buFont typeface="Proxima Nova"/>
              <a:buChar char="-"/>
            </a:pPr>
            <a:r>
              <a:rPr b="1" lang="en" u="sng">
                <a:solidFill>
                  <a:srgbClr val="616161"/>
                </a:solidFill>
              </a:rPr>
              <a:t>Admissible</a:t>
            </a:r>
            <a:r>
              <a:rPr lang="en">
                <a:solidFill>
                  <a:srgbClr val="616161"/>
                </a:solidFill>
              </a:rPr>
              <a:t>: heuristic cannot </a:t>
            </a:r>
            <a:r>
              <a:rPr b="1" lang="en">
                <a:solidFill>
                  <a:srgbClr val="616161"/>
                </a:solidFill>
              </a:rPr>
              <a:t>overestimate</a:t>
            </a:r>
            <a:r>
              <a:rPr lang="en">
                <a:solidFill>
                  <a:srgbClr val="616161"/>
                </a:solidFill>
              </a:rPr>
              <a:t> distance from the current vertex to the goal</a:t>
            </a:r>
            <a:endParaRPr>
              <a:solidFill>
                <a:srgbClr val="616161"/>
              </a:solidFill>
            </a:endParaRPr>
          </a:p>
          <a:p>
            <a:pPr indent="-342900" lvl="0" marL="457200" rtl="0">
              <a:spcBef>
                <a:spcPts val="0"/>
              </a:spcBef>
              <a:spcAft>
                <a:spcPts val="0"/>
              </a:spcAft>
              <a:buClr>
                <a:srgbClr val="616161"/>
              </a:buClr>
              <a:buSzPts val="1800"/>
              <a:buChar char="-"/>
            </a:pPr>
            <a:r>
              <a:rPr b="1" lang="en" u="sng">
                <a:solidFill>
                  <a:srgbClr val="616161"/>
                </a:solidFill>
              </a:rPr>
              <a:t>Consistent</a:t>
            </a:r>
            <a:r>
              <a:rPr lang="en">
                <a:solidFill>
                  <a:srgbClr val="616161"/>
                </a:solidFill>
              </a:rPr>
              <a:t>: change in heuristic between v and w cannot exceed actual change in distance between v and w</a:t>
            </a:r>
            <a:endParaRPr>
              <a:solidFill>
                <a:srgbClr val="61616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A* Search</a:t>
            </a:r>
            <a:endParaRPr/>
          </a:p>
        </p:txBody>
      </p:sp>
      <p:sp>
        <p:nvSpPr>
          <p:cNvPr id="122" name="Shape 122"/>
          <p:cNvSpPr txBox="1"/>
          <p:nvPr>
            <p:ph idx="1" type="body"/>
          </p:nvPr>
        </p:nvSpPr>
        <p:spPr>
          <a:xfrm>
            <a:off x="311700" y="3836750"/>
            <a:ext cx="8520600" cy="732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lphaLcParenR"/>
            </a:pPr>
            <a:r>
              <a:rPr lang="en"/>
              <a:t>Given the weights and heuristic values for the graph below, what path would A* search return, starting from A and with G as a goal?</a:t>
            </a:r>
            <a:endParaRPr/>
          </a:p>
          <a:p>
            <a:pPr indent="-342900" lvl="0" marL="457200">
              <a:spcBef>
                <a:spcPts val="0"/>
              </a:spcBef>
              <a:spcAft>
                <a:spcPts val="0"/>
              </a:spcAft>
              <a:buSzPts val="1800"/>
              <a:buAutoNum type="alphaLcParenR"/>
            </a:pPr>
            <a:r>
              <a:rPr lang="en"/>
              <a:t>Is the heuristic admissible? Why or why not?</a:t>
            </a:r>
            <a:endParaRPr/>
          </a:p>
        </p:txBody>
      </p:sp>
      <p:pic>
        <p:nvPicPr>
          <p:cNvPr id="123" name="Shape 123"/>
          <p:cNvPicPr preferRelativeResize="0"/>
          <p:nvPr/>
        </p:nvPicPr>
        <p:blipFill>
          <a:blip r:embed="rId3">
            <a:alphaModFix/>
          </a:blip>
          <a:stretch>
            <a:fillRect/>
          </a:stretch>
        </p:blipFill>
        <p:spPr>
          <a:xfrm>
            <a:off x="311700" y="943450"/>
            <a:ext cx="5773150" cy="2893300"/>
          </a:xfrm>
          <a:prstGeom prst="rect">
            <a:avLst/>
          </a:prstGeom>
          <a:noFill/>
          <a:ln>
            <a:noFill/>
          </a:ln>
        </p:spPr>
      </p:pic>
      <p:pic>
        <p:nvPicPr>
          <p:cNvPr id="124" name="Shape 124"/>
          <p:cNvPicPr preferRelativeResize="0"/>
          <p:nvPr/>
        </p:nvPicPr>
        <p:blipFill>
          <a:blip r:embed="rId4">
            <a:alphaModFix/>
          </a:blip>
          <a:stretch>
            <a:fillRect/>
          </a:stretch>
        </p:blipFill>
        <p:spPr>
          <a:xfrm>
            <a:off x="6084850" y="943450"/>
            <a:ext cx="3014075" cy="204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Minimum Spanning Trees</a:t>
            </a:r>
            <a:endParaRPr/>
          </a:p>
        </p:txBody>
      </p:sp>
      <p:sp>
        <p:nvSpPr>
          <p:cNvPr id="130" name="Shape 1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16161"/>
              </a:buClr>
              <a:buSzPts val="1800"/>
              <a:buFont typeface="Roboto"/>
              <a:buChar char="-"/>
            </a:pPr>
            <a:r>
              <a:rPr b="1" lang="en">
                <a:solidFill>
                  <a:srgbClr val="616161"/>
                </a:solidFill>
              </a:rPr>
              <a:t>Tree: </a:t>
            </a:r>
            <a:r>
              <a:rPr lang="en">
                <a:solidFill>
                  <a:srgbClr val="616161"/>
                </a:solidFill>
              </a:rPr>
              <a:t>must have V-1 edges, no cycles</a:t>
            </a:r>
            <a:endParaRPr>
              <a:solidFill>
                <a:srgbClr val="616161"/>
              </a:solidFill>
            </a:endParaRPr>
          </a:p>
          <a:p>
            <a:pPr indent="-342900" lvl="0" marL="457200" rtl="0">
              <a:spcBef>
                <a:spcPts val="0"/>
              </a:spcBef>
              <a:spcAft>
                <a:spcPts val="0"/>
              </a:spcAft>
              <a:buClr>
                <a:srgbClr val="616161"/>
              </a:buClr>
              <a:buSzPts val="1800"/>
              <a:buFont typeface="Roboto"/>
              <a:buChar char="-"/>
            </a:pPr>
            <a:r>
              <a:rPr b="1" lang="en">
                <a:solidFill>
                  <a:srgbClr val="616161"/>
                </a:solidFill>
              </a:rPr>
              <a:t>Spanning</a:t>
            </a:r>
            <a:r>
              <a:rPr lang="en">
                <a:solidFill>
                  <a:srgbClr val="616161"/>
                </a:solidFill>
              </a:rPr>
              <a:t>: the set of edges must connect all vertices</a:t>
            </a:r>
            <a:endParaRPr>
              <a:solidFill>
                <a:srgbClr val="616161"/>
              </a:solidFill>
            </a:endParaRPr>
          </a:p>
          <a:p>
            <a:pPr indent="-342900" lvl="0" marL="457200" rtl="0">
              <a:spcBef>
                <a:spcPts val="0"/>
              </a:spcBef>
              <a:spcAft>
                <a:spcPts val="0"/>
              </a:spcAft>
              <a:buClr>
                <a:srgbClr val="616161"/>
              </a:buClr>
              <a:buSzPts val="1800"/>
              <a:buFont typeface="Roboto"/>
              <a:buChar char="-"/>
            </a:pPr>
            <a:r>
              <a:rPr b="1" lang="en">
                <a:solidFill>
                  <a:srgbClr val="616161"/>
                </a:solidFill>
              </a:rPr>
              <a:t>Minimum</a:t>
            </a:r>
            <a:r>
              <a:rPr lang="en">
                <a:solidFill>
                  <a:srgbClr val="616161"/>
                </a:solidFill>
              </a:rPr>
              <a:t>: the spanning tree must have the smallest total weight</a:t>
            </a:r>
            <a:endParaRPr>
              <a:solidFill>
                <a:srgbClr val="616161"/>
              </a:solidFill>
            </a:endParaRPr>
          </a:p>
          <a:p>
            <a:pPr indent="0" lvl="0" marL="0" rtl="0">
              <a:spcBef>
                <a:spcPts val="1600"/>
              </a:spcBef>
              <a:spcAft>
                <a:spcPts val="0"/>
              </a:spcAft>
              <a:buNone/>
            </a:pPr>
            <a:r>
              <a:t/>
            </a:r>
            <a:endParaRPr>
              <a:solidFill>
                <a:srgbClr val="616161"/>
              </a:solidFill>
            </a:endParaRPr>
          </a:p>
          <a:p>
            <a:pPr indent="-342900" lvl="0" marL="457200" rtl="0">
              <a:spcBef>
                <a:spcPts val="1600"/>
              </a:spcBef>
              <a:spcAft>
                <a:spcPts val="0"/>
              </a:spcAft>
              <a:buClr>
                <a:srgbClr val="616161"/>
              </a:buClr>
              <a:buSzPts val="1800"/>
              <a:buFont typeface="Roboto"/>
              <a:buChar char="-"/>
            </a:pPr>
            <a:r>
              <a:rPr b="1" lang="en">
                <a:solidFill>
                  <a:srgbClr val="616161"/>
                </a:solidFill>
              </a:rPr>
              <a:t>MST</a:t>
            </a:r>
            <a:r>
              <a:rPr lang="en">
                <a:solidFill>
                  <a:srgbClr val="616161"/>
                </a:solidFill>
              </a:rPr>
              <a:t>: a tree that connects all vertices with the smallest total weight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Prim’s Algorithm</a:t>
            </a:r>
            <a:endParaRPr/>
          </a:p>
        </p:txBody>
      </p:sp>
      <p:sp>
        <p:nvSpPr>
          <p:cNvPr id="136" name="Shape 1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16161"/>
              </a:buClr>
              <a:buSzPts val="1800"/>
              <a:buChar char="-"/>
            </a:pPr>
            <a:r>
              <a:rPr lang="en">
                <a:solidFill>
                  <a:srgbClr val="616161"/>
                </a:solidFill>
              </a:rPr>
              <a:t>Pick an arbitrary starting point</a:t>
            </a:r>
            <a:endParaRPr>
              <a:solidFill>
                <a:srgbClr val="616161"/>
              </a:solidFill>
            </a:endParaRPr>
          </a:p>
          <a:p>
            <a:pPr indent="-342900" lvl="0" marL="457200" rtl="0">
              <a:spcBef>
                <a:spcPts val="0"/>
              </a:spcBef>
              <a:spcAft>
                <a:spcPts val="0"/>
              </a:spcAft>
              <a:buClr>
                <a:srgbClr val="616161"/>
              </a:buClr>
              <a:buSzPts val="1800"/>
              <a:buChar char="-"/>
            </a:pPr>
            <a:r>
              <a:rPr lang="en">
                <a:solidFill>
                  <a:srgbClr val="616161"/>
                </a:solidFill>
              </a:rPr>
              <a:t>Always pick the minimum edge that is connected to the graph you are building up that connects to a vertex not already in the graph</a:t>
            </a:r>
            <a:endParaRPr>
              <a:solidFill>
                <a:srgbClr val="61616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