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F604127-199B-4BD7-A3B0-DF21FA4F9BF7}">
  <a:tblStyle styleId="{EF604127-199B-4BD7-A3B0-DF21FA4F9BF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.fntdata"/><Relationship Id="rId6" Type="http://schemas.openxmlformats.org/officeDocument/2006/relationships/slide" Target="slides/slide1.xml"/><Relationship Id="rId18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6:</a:t>
            </a:r>
            <a:br>
              <a:rPr lang="en"/>
            </a:br>
            <a:r>
              <a:rPr lang="en"/>
              <a:t>Intro to Asymptotics And Bits</a:t>
            </a:r>
            <a:endParaRPr/>
          </a:p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Christine Zhou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Bits</a:t>
            </a:r>
            <a:endParaRPr/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Each number has a bit representation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01110 = 0*2</a:t>
            </a:r>
            <a:r>
              <a:rPr baseline="30000" lang="en"/>
              <a:t>4</a:t>
            </a:r>
            <a:r>
              <a:rPr lang="en"/>
              <a:t> + 1*</a:t>
            </a:r>
            <a:r>
              <a:rPr lang="en"/>
              <a:t>2</a:t>
            </a:r>
            <a:r>
              <a:rPr baseline="30000" lang="en"/>
              <a:t>3</a:t>
            </a:r>
            <a:r>
              <a:rPr lang="en"/>
              <a:t> + 1*2</a:t>
            </a:r>
            <a:r>
              <a:rPr baseline="30000" lang="en"/>
              <a:t>2</a:t>
            </a:r>
            <a:r>
              <a:rPr lang="en"/>
              <a:t> + 1*2</a:t>
            </a:r>
            <a:r>
              <a:rPr baseline="30000" lang="en"/>
              <a:t>1</a:t>
            </a:r>
            <a:r>
              <a:rPr lang="en"/>
              <a:t> + 0*2</a:t>
            </a:r>
            <a:r>
              <a:rPr baseline="30000" lang="en"/>
              <a:t>0</a:t>
            </a:r>
            <a:r>
              <a:rPr lang="en"/>
              <a:t> = 14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Bitwise Operators</a:t>
            </a:r>
            <a:endParaRPr/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311700" y="2904100"/>
            <a:ext cx="85206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x</a:t>
            </a:r>
            <a:r>
              <a:rPr lang="en"/>
              <a:t> &lt;&lt; y: shift the bit representation of x by y to the left (rest are filled with 0’s)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If x is 10011 and y is 2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x &lt;&lt; y is 01100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x &gt;&gt; y: shift the bit representation of x by y to the right (rest are filled with 0’s)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If x is 10011 and y is 2</a:t>
            </a:r>
            <a:endParaRPr/>
          </a:p>
          <a:p>
            <a: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x &gt;&gt; y is 00100</a:t>
            </a:r>
            <a:endParaRPr/>
          </a:p>
        </p:txBody>
      </p:sp>
      <p:graphicFrame>
        <p:nvGraphicFramePr>
          <p:cNvPr id="156" name="Shape 156"/>
          <p:cNvGraphicFramePr/>
          <p:nvPr/>
        </p:nvGraphicFramePr>
        <p:xfrm>
          <a:off x="952500" y="1174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{EF604127-199B-4BD7-A3B0-DF21FA4F9BF7}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AND (&amp;)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OR (|)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 __ 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 __ 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__ 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A Bit with some Bits</a:t>
            </a:r>
            <a:endParaRPr/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16161"/>
                </a:solidFill>
              </a:rPr>
              <a:t>Let’s figure out what this question is asking first... </a:t>
            </a:r>
            <a:endParaRPr>
              <a:solidFill>
                <a:srgbClr val="616161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16161"/>
                </a:solidFill>
              </a:rPr>
              <a:t>Complete the following method such that it does what it is intended to do: given a list of integers, it returns an integer such that the </a:t>
            </a:r>
            <a:r>
              <a:rPr b="1" lang="en">
                <a:solidFill>
                  <a:srgbClr val="616161"/>
                </a:solidFill>
              </a:rPr>
              <a:t>i-th bit of the return value is 1 if and only if more than half of the integers in the list have 1 in the ith bit</a:t>
            </a:r>
            <a:r>
              <a:rPr lang="en">
                <a:solidFill>
                  <a:srgbClr val="616161"/>
                </a:solidFill>
              </a:rPr>
              <a:t>. Keep in mind that Java ints are 32 bits long!</a:t>
            </a:r>
            <a:endParaRPr>
              <a:solidFill>
                <a:srgbClr val="616161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61616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Announcements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And time to fill out surveys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Asymptotics Review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Problem 1,2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Bits and Bitwise Operators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Problem 3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Announcements</a:t>
            </a:r>
            <a:endParaRPr/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Midterm grades have been released!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Place to Vent (ANONYMOUS): tinyurl.com/placetovent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HW3 due yesterday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TLDR: Make sure everything works on the instructional account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Start Project 1 if you haven’t already!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(PLEASE FILL OUT TODAY) Discussion survey: tinyurl.com/disc6cz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202729"/>
                </a:solidFill>
              </a:rPr>
              <a:t>Asymptotics: Big </a:t>
            </a:r>
            <a:r>
              <a:rPr lang="en" sz="2800">
                <a:solidFill>
                  <a:srgbClr val="000000"/>
                </a:solidFill>
              </a:rPr>
              <a:t>Ө(...)</a:t>
            </a:r>
            <a:endParaRPr sz="2800">
              <a:solidFill>
                <a:srgbClr val="000000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Char char="-"/>
            </a:pPr>
            <a:r>
              <a:rPr lang="en">
                <a:solidFill>
                  <a:srgbClr val="616161"/>
                </a:solidFill>
              </a:rPr>
              <a:t>Called “big theta notation”</a:t>
            </a:r>
            <a:endParaRPr>
              <a:solidFill>
                <a:srgbClr val="616161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616161"/>
              </a:solidFill>
            </a:endParaRPr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Roboto"/>
              <a:buChar char="-"/>
            </a:pPr>
            <a:r>
              <a:rPr lang="en">
                <a:solidFill>
                  <a:srgbClr val="616161"/>
                </a:solidFill>
              </a:rPr>
              <a:t>R(N) = runtime, f(N) = function, k’s = constants</a:t>
            </a:r>
            <a:endParaRPr>
              <a:solidFill>
                <a:srgbClr val="616161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Roboto"/>
              <a:buChar char="-"/>
            </a:pPr>
            <a:r>
              <a:rPr lang="en">
                <a:solidFill>
                  <a:srgbClr val="616161"/>
                </a:solidFill>
              </a:rPr>
              <a:t>The runtime can be both upper and lower bounded by the function</a:t>
            </a:r>
            <a:endParaRPr>
              <a:solidFill>
                <a:srgbClr val="616161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Roboto"/>
              <a:buChar char="-"/>
            </a:pPr>
            <a:r>
              <a:rPr lang="en">
                <a:solidFill>
                  <a:srgbClr val="616161"/>
                </a:solidFill>
              </a:rPr>
              <a:t>Let’s say R(N) = 3n</a:t>
            </a:r>
            <a:r>
              <a:rPr baseline="30000" lang="en">
                <a:solidFill>
                  <a:srgbClr val="616161"/>
                </a:solidFill>
              </a:rPr>
              <a:t>3</a:t>
            </a:r>
            <a:r>
              <a:rPr lang="en">
                <a:solidFill>
                  <a:srgbClr val="616161"/>
                </a:solidFill>
              </a:rPr>
              <a:t> + 2n</a:t>
            </a:r>
            <a:r>
              <a:rPr baseline="30000" lang="en">
                <a:solidFill>
                  <a:srgbClr val="616161"/>
                </a:solidFill>
              </a:rPr>
              <a:t>2</a:t>
            </a:r>
            <a:r>
              <a:rPr lang="en">
                <a:solidFill>
                  <a:srgbClr val="616161"/>
                </a:solidFill>
              </a:rPr>
              <a:t> + 1</a:t>
            </a:r>
            <a:endParaRPr>
              <a:solidFill>
                <a:srgbClr val="616161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Font typeface="Roboto"/>
              <a:buChar char="-"/>
            </a:pPr>
            <a:r>
              <a:rPr lang="en">
                <a:solidFill>
                  <a:srgbClr val="616161"/>
                </a:solidFill>
              </a:rPr>
              <a:t>What is a good f(N), k</a:t>
            </a:r>
            <a:r>
              <a:rPr baseline="-25000" lang="en">
                <a:solidFill>
                  <a:srgbClr val="616161"/>
                </a:solidFill>
              </a:rPr>
              <a:t>1</a:t>
            </a:r>
            <a:r>
              <a:rPr lang="en">
                <a:solidFill>
                  <a:srgbClr val="616161"/>
                </a:solidFill>
              </a:rPr>
              <a:t>, k</a:t>
            </a:r>
            <a:r>
              <a:rPr baseline="-25000" lang="en">
                <a:solidFill>
                  <a:srgbClr val="616161"/>
                </a:solidFill>
              </a:rPr>
              <a:t>2</a:t>
            </a:r>
            <a:r>
              <a:rPr lang="en">
                <a:solidFill>
                  <a:srgbClr val="616161"/>
                </a:solidFill>
              </a:rPr>
              <a:t>?</a:t>
            </a:r>
            <a:endParaRPr>
              <a:solidFill>
                <a:srgbClr val="616161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Font typeface="Proxima Nova"/>
              <a:buChar char="-"/>
            </a:pPr>
            <a:r>
              <a:rPr lang="en">
                <a:solidFill>
                  <a:srgbClr val="616161"/>
                </a:solidFill>
              </a:rPr>
              <a:t>f(N) = n</a:t>
            </a:r>
            <a:r>
              <a:rPr baseline="30000" lang="en">
                <a:solidFill>
                  <a:srgbClr val="616161"/>
                </a:solidFill>
              </a:rPr>
              <a:t>3</a:t>
            </a:r>
            <a:r>
              <a:rPr lang="en">
                <a:solidFill>
                  <a:srgbClr val="616161"/>
                </a:solidFill>
              </a:rPr>
              <a:t>, k</a:t>
            </a:r>
            <a:r>
              <a:rPr baseline="-25000" lang="en">
                <a:solidFill>
                  <a:srgbClr val="616161"/>
                </a:solidFill>
              </a:rPr>
              <a:t>1</a:t>
            </a:r>
            <a:r>
              <a:rPr lang="en">
                <a:solidFill>
                  <a:srgbClr val="616161"/>
                </a:solidFill>
              </a:rPr>
              <a:t> = 2, k</a:t>
            </a:r>
            <a:r>
              <a:rPr baseline="-25000" lang="en">
                <a:solidFill>
                  <a:srgbClr val="616161"/>
                </a:solidFill>
              </a:rPr>
              <a:t>2</a:t>
            </a:r>
            <a:r>
              <a:rPr lang="en">
                <a:solidFill>
                  <a:srgbClr val="616161"/>
                </a:solidFill>
              </a:rPr>
              <a:t> = 4</a:t>
            </a:r>
            <a:endParaRPr>
              <a:solidFill>
                <a:srgbClr val="616161"/>
              </a:solidFill>
            </a:endParaRPr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300" y="1629100"/>
            <a:ext cx="2686050" cy="58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Shape 1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87038" y="1629100"/>
            <a:ext cx="4524375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202729"/>
                </a:solidFill>
              </a:rPr>
              <a:t>Asymptotics: Big O(...)</a:t>
            </a:r>
            <a:endParaRPr sz="2800">
              <a:solidFill>
                <a:srgbClr val="202729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Roboto"/>
              <a:buChar char="-"/>
            </a:pPr>
            <a:r>
              <a:rPr lang="en">
                <a:solidFill>
                  <a:srgbClr val="616161"/>
                </a:solidFill>
              </a:rPr>
              <a:t>Called “big oh notation”</a:t>
            </a:r>
            <a:endParaRPr>
              <a:solidFill>
                <a:srgbClr val="616161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16161"/>
              </a:solidFill>
            </a:endParaRPr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Roboto"/>
              <a:buChar char="-"/>
            </a:pPr>
            <a:r>
              <a:rPr lang="en">
                <a:solidFill>
                  <a:srgbClr val="616161"/>
                </a:solidFill>
              </a:rPr>
              <a:t>R(N) = runtime, f(N) = function, k = constant</a:t>
            </a:r>
            <a:endParaRPr>
              <a:solidFill>
                <a:srgbClr val="616161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Roboto"/>
              <a:buChar char="-"/>
            </a:pPr>
            <a:r>
              <a:rPr lang="en">
                <a:solidFill>
                  <a:srgbClr val="616161"/>
                </a:solidFill>
              </a:rPr>
              <a:t>The function is an upper bound on the runtime</a:t>
            </a:r>
            <a:endParaRPr>
              <a:solidFill>
                <a:srgbClr val="616161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Roboto"/>
              <a:buChar char="-"/>
            </a:pPr>
            <a:r>
              <a:rPr b="1" lang="en">
                <a:solidFill>
                  <a:srgbClr val="616161"/>
                </a:solidFill>
              </a:rPr>
              <a:t>DOES NOT MEAN WORST CASE</a:t>
            </a:r>
            <a:endParaRPr b="1">
              <a:solidFill>
                <a:srgbClr val="616161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Roboto"/>
              <a:buChar char="-"/>
            </a:pPr>
            <a:r>
              <a:rPr lang="en">
                <a:solidFill>
                  <a:srgbClr val="616161"/>
                </a:solidFill>
              </a:rPr>
              <a:t>True or false?</a:t>
            </a:r>
            <a:endParaRPr>
              <a:solidFill>
                <a:srgbClr val="616161"/>
              </a:solidFill>
            </a:endParaRPr>
          </a:p>
          <a:p>
            <a: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Font typeface="Roboto"/>
              <a:buChar char="-"/>
            </a:pPr>
            <a:r>
              <a:rPr lang="en">
                <a:solidFill>
                  <a:srgbClr val="616161"/>
                </a:solidFill>
              </a:rPr>
              <a:t>N</a:t>
            </a:r>
            <a:r>
              <a:rPr baseline="30000" lang="en">
                <a:solidFill>
                  <a:srgbClr val="616161"/>
                </a:solidFill>
              </a:rPr>
              <a:t>2</a:t>
            </a:r>
            <a:r>
              <a:rPr lang="en">
                <a:solidFill>
                  <a:srgbClr val="616161"/>
                </a:solidFill>
              </a:rPr>
              <a:t> ∈ O(N</a:t>
            </a:r>
            <a:r>
              <a:rPr baseline="30000" lang="en">
                <a:solidFill>
                  <a:srgbClr val="616161"/>
                </a:solidFill>
              </a:rPr>
              <a:t>2</a:t>
            </a:r>
            <a:r>
              <a:rPr lang="en">
                <a:solidFill>
                  <a:srgbClr val="616161"/>
                </a:solidFill>
              </a:rPr>
              <a:t>)</a:t>
            </a:r>
            <a:endParaRPr>
              <a:solidFill>
                <a:srgbClr val="616161"/>
              </a:solidFill>
            </a:endParaRPr>
          </a:p>
          <a:p>
            <a: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Font typeface="Roboto"/>
              <a:buChar char="-"/>
            </a:pPr>
            <a:r>
              <a:rPr lang="en">
                <a:solidFill>
                  <a:srgbClr val="616161"/>
                </a:solidFill>
              </a:rPr>
              <a:t>N</a:t>
            </a:r>
            <a:r>
              <a:rPr baseline="30000" lang="en">
                <a:solidFill>
                  <a:srgbClr val="616161"/>
                </a:solidFill>
              </a:rPr>
              <a:t>2  </a:t>
            </a:r>
            <a:r>
              <a:rPr lang="en">
                <a:solidFill>
                  <a:srgbClr val="616161"/>
                </a:solidFill>
              </a:rPr>
              <a:t>∈ O(N</a:t>
            </a:r>
            <a:r>
              <a:rPr baseline="30000" lang="en">
                <a:solidFill>
                  <a:srgbClr val="616161"/>
                </a:solidFill>
              </a:rPr>
              <a:t>500</a:t>
            </a:r>
            <a:r>
              <a:rPr lang="en">
                <a:solidFill>
                  <a:srgbClr val="616161"/>
                </a:solidFill>
              </a:rPr>
              <a:t>)</a:t>
            </a:r>
            <a:endParaRPr>
              <a:solidFill>
                <a:srgbClr val="616161"/>
              </a:solidFill>
            </a:endParaRPr>
          </a:p>
          <a:p>
            <a: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Font typeface="Roboto"/>
              <a:buChar char="-"/>
            </a:pPr>
            <a:r>
              <a:rPr lang="en">
                <a:solidFill>
                  <a:srgbClr val="616161"/>
                </a:solidFill>
              </a:rPr>
              <a:t>N log N ∈ O(N)</a:t>
            </a:r>
            <a:endParaRPr>
              <a:solidFill>
                <a:srgbClr val="616161"/>
              </a:solidFill>
            </a:endParaRPr>
          </a:p>
          <a:p>
            <a: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Font typeface="Roboto"/>
              <a:buChar char="-"/>
            </a:pPr>
            <a:r>
              <a:rPr lang="en">
                <a:solidFill>
                  <a:srgbClr val="616161"/>
                </a:solidFill>
              </a:rPr>
              <a:t>log N ∈ O(N</a:t>
            </a:r>
            <a:r>
              <a:rPr baseline="30000" lang="en">
                <a:solidFill>
                  <a:srgbClr val="616161"/>
                </a:solidFill>
              </a:rPr>
              <a:t>2</a:t>
            </a:r>
            <a:r>
              <a:rPr lang="en">
                <a:solidFill>
                  <a:srgbClr val="616161"/>
                </a:solidFill>
              </a:rPr>
              <a:t>)</a:t>
            </a:r>
            <a:endParaRPr>
              <a:solidFill>
                <a:srgbClr val="61616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2700" y="1683750"/>
            <a:ext cx="2695575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Shape 1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0463" y="1721838"/>
            <a:ext cx="2562225" cy="49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202729"/>
                </a:solidFill>
              </a:rPr>
              <a:t>Asymptotics: Big Ω(...)</a:t>
            </a:r>
            <a:endParaRPr sz="2800">
              <a:solidFill>
                <a:srgbClr val="202729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Roboto"/>
              <a:buChar char="-"/>
            </a:pPr>
            <a:r>
              <a:rPr i="1" lang="en">
                <a:solidFill>
                  <a:srgbClr val="616161"/>
                </a:solidFill>
              </a:rPr>
              <a:t> </a:t>
            </a:r>
            <a:r>
              <a:rPr lang="en">
                <a:solidFill>
                  <a:srgbClr val="616161"/>
                </a:solidFill>
              </a:rPr>
              <a:t>Called “big omega notation”</a:t>
            </a:r>
            <a:endParaRPr>
              <a:solidFill>
                <a:srgbClr val="616161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16161"/>
              </a:solidFill>
            </a:endParaRPr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Roboto"/>
              <a:buChar char="-"/>
            </a:pPr>
            <a:r>
              <a:rPr lang="en">
                <a:solidFill>
                  <a:srgbClr val="616161"/>
                </a:solidFill>
              </a:rPr>
              <a:t>R(N) = runtime, f(N) = function, k = constant</a:t>
            </a:r>
            <a:endParaRPr>
              <a:solidFill>
                <a:srgbClr val="616161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Roboto"/>
              <a:buChar char="-"/>
            </a:pPr>
            <a:r>
              <a:rPr lang="en">
                <a:solidFill>
                  <a:srgbClr val="616161"/>
                </a:solidFill>
              </a:rPr>
              <a:t>The function is a lower bound on the runtime</a:t>
            </a:r>
            <a:endParaRPr>
              <a:solidFill>
                <a:srgbClr val="616161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Roboto"/>
              <a:buChar char="-"/>
            </a:pPr>
            <a:r>
              <a:rPr b="1" lang="en">
                <a:solidFill>
                  <a:srgbClr val="616161"/>
                </a:solidFill>
              </a:rPr>
              <a:t>DOES NOT MEAN BEST CASE</a:t>
            </a:r>
            <a:endParaRPr b="1">
              <a:solidFill>
                <a:srgbClr val="616161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Roboto"/>
              <a:buChar char="-"/>
            </a:pPr>
            <a:r>
              <a:rPr lang="en">
                <a:solidFill>
                  <a:srgbClr val="616161"/>
                </a:solidFill>
              </a:rPr>
              <a:t>True or false?</a:t>
            </a:r>
            <a:endParaRPr>
              <a:solidFill>
                <a:srgbClr val="616161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Font typeface="Roboto"/>
              <a:buChar char="-"/>
            </a:pPr>
            <a:r>
              <a:rPr lang="en">
                <a:solidFill>
                  <a:srgbClr val="616161"/>
                </a:solidFill>
              </a:rPr>
              <a:t>N</a:t>
            </a:r>
            <a:r>
              <a:rPr baseline="30000" lang="en">
                <a:solidFill>
                  <a:srgbClr val="616161"/>
                </a:solidFill>
              </a:rPr>
              <a:t>2</a:t>
            </a:r>
            <a:r>
              <a:rPr lang="en">
                <a:solidFill>
                  <a:srgbClr val="616161"/>
                </a:solidFill>
              </a:rPr>
              <a:t> ∈ Ω(N</a:t>
            </a:r>
            <a:r>
              <a:rPr baseline="30000" lang="en">
                <a:solidFill>
                  <a:srgbClr val="616161"/>
                </a:solidFill>
              </a:rPr>
              <a:t>2</a:t>
            </a:r>
            <a:r>
              <a:rPr lang="en">
                <a:solidFill>
                  <a:srgbClr val="616161"/>
                </a:solidFill>
              </a:rPr>
              <a:t>)</a:t>
            </a:r>
            <a:endParaRPr>
              <a:solidFill>
                <a:srgbClr val="616161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Font typeface="Roboto"/>
              <a:buChar char="-"/>
            </a:pPr>
            <a:r>
              <a:rPr lang="en">
                <a:solidFill>
                  <a:srgbClr val="616161"/>
                </a:solidFill>
              </a:rPr>
              <a:t>N ∈ Ω(1)</a:t>
            </a:r>
            <a:endParaRPr>
              <a:solidFill>
                <a:srgbClr val="616161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Font typeface="Roboto"/>
              <a:buChar char="-"/>
            </a:pPr>
            <a:r>
              <a:rPr lang="en">
                <a:solidFill>
                  <a:srgbClr val="616161"/>
                </a:solidFill>
              </a:rPr>
              <a:t>N</a:t>
            </a:r>
            <a:r>
              <a:rPr baseline="30000" lang="en">
                <a:solidFill>
                  <a:srgbClr val="616161"/>
                </a:solidFill>
              </a:rPr>
              <a:t>2</a:t>
            </a:r>
            <a:r>
              <a:rPr lang="en">
                <a:solidFill>
                  <a:srgbClr val="616161"/>
                </a:solidFill>
              </a:rPr>
              <a:t> ∈ Ω(N</a:t>
            </a:r>
            <a:r>
              <a:rPr baseline="30000" lang="en">
                <a:solidFill>
                  <a:srgbClr val="616161"/>
                </a:solidFill>
              </a:rPr>
              <a:t>3</a:t>
            </a:r>
            <a:r>
              <a:rPr lang="en">
                <a:solidFill>
                  <a:srgbClr val="616161"/>
                </a:solidFill>
              </a:rPr>
              <a:t>)</a:t>
            </a:r>
            <a:endParaRPr>
              <a:solidFill>
                <a:srgbClr val="616161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1925" y="1625838"/>
            <a:ext cx="3291575" cy="68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Shape 1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7075" y="1682575"/>
            <a:ext cx="3184975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Basic Algorithmic Analysis</a:t>
            </a:r>
            <a:endParaRPr/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4959900" y="1017800"/>
            <a:ext cx="38724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Solutions: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Clr>
                <a:srgbClr val="E06666"/>
              </a:buClr>
              <a:buSzPts val="1800"/>
              <a:buAutoNum type="arabicPeriod"/>
            </a:pPr>
            <a:r>
              <a:rPr lang="en">
                <a:solidFill>
                  <a:srgbClr val="E06666"/>
                </a:solidFill>
              </a:rPr>
              <a:t>f ∈ </a:t>
            </a:r>
            <a:r>
              <a:rPr lang="en">
                <a:solidFill>
                  <a:srgbClr val="E06666"/>
                </a:solidFill>
              </a:rPr>
              <a:t>𝛳(g)</a:t>
            </a:r>
            <a:endParaRPr>
              <a:solidFill>
                <a:srgbClr val="E06666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800"/>
              <a:buAutoNum type="arabicPeriod"/>
            </a:pPr>
            <a:r>
              <a:rPr lang="en">
                <a:solidFill>
                  <a:srgbClr val="E06666"/>
                </a:solidFill>
              </a:rPr>
              <a:t>f ∈ O(g)</a:t>
            </a:r>
            <a:endParaRPr>
              <a:solidFill>
                <a:srgbClr val="E06666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800"/>
              <a:buAutoNum type="arabicPeriod"/>
            </a:pPr>
            <a:r>
              <a:rPr lang="en">
                <a:solidFill>
                  <a:srgbClr val="E06666"/>
                </a:solidFill>
              </a:rPr>
              <a:t>f ∈ O(g)</a:t>
            </a:r>
            <a:endParaRPr>
              <a:solidFill>
                <a:srgbClr val="E06666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800"/>
              <a:buAutoNum type="arabicPeriod"/>
            </a:pPr>
            <a:r>
              <a:rPr lang="en">
                <a:solidFill>
                  <a:srgbClr val="E06666"/>
                </a:solidFill>
              </a:rPr>
              <a:t>f ∈ Ω(g)</a:t>
            </a:r>
            <a:endParaRPr>
              <a:solidFill>
                <a:srgbClr val="E06666"/>
              </a:solidFill>
            </a:endParaRP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800"/>
              <a:buAutoNum type="arabicPeriod"/>
            </a:pPr>
            <a:r>
              <a:rPr lang="en">
                <a:solidFill>
                  <a:srgbClr val="E06666"/>
                </a:solidFill>
              </a:rPr>
              <a:t>f ∈ </a:t>
            </a:r>
            <a:r>
              <a:rPr lang="en">
                <a:solidFill>
                  <a:srgbClr val="E06666"/>
                </a:solidFill>
              </a:rPr>
              <a:t>𝛳(g)</a:t>
            </a:r>
            <a:endParaRPr>
              <a:solidFill>
                <a:srgbClr val="E06666"/>
              </a:solidFill>
            </a:endParaRPr>
          </a:p>
        </p:txBody>
      </p:sp>
      <p:pic>
        <p:nvPicPr>
          <p:cNvPr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32850"/>
            <a:ext cx="4648200" cy="300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Practice with Runtime</a:t>
            </a:r>
            <a:endParaRPr/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4875" y="1291824"/>
            <a:ext cx="7074249" cy="255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Practice with Runtime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950" y="1428750"/>
            <a:ext cx="7658100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