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D298D698-74EA-4117-938C-9517A9C68EA8}">
  <a:tblStyle styleId="{D298D698-74EA-4117-938C-9517A9C68EA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9" Type="http://schemas.openxmlformats.org/officeDocument/2006/relationships/image" Target="../media/image6.png"/><Relationship Id="rId5" Type="http://schemas.openxmlformats.org/officeDocument/2006/relationships/image" Target="../media/image11.png"/><Relationship Id="rId6" Type="http://schemas.openxmlformats.org/officeDocument/2006/relationships/image" Target="../media/image3.png"/><Relationship Id="rId7" Type="http://schemas.openxmlformats.org/officeDocument/2006/relationships/image" Target="../media/image5.png"/><Relationship Id="rId8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7:</a:t>
            </a:r>
            <a:br>
              <a:rPr lang="en"/>
            </a:br>
            <a:r>
              <a:rPr lang="en"/>
              <a:t>Asymptotic Analysis</a:t>
            </a:r>
            <a:endParaRPr/>
          </a:p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Christine Zhou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Ballin’ Bounds</a:t>
            </a:r>
            <a:endParaRPr/>
          </a:p>
        </p:txBody>
      </p:sp>
      <p:pic>
        <p:nvPicPr>
          <p:cNvPr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0457" y="4231741"/>
            <a:ext cx="2074448" cy="4300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Shape 1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3268" y="4279995"/>
            <a:ext cx="1865318" cy="333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Shape 1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9300" y="1158614"/>
            <a:ext cx="7650676" cy="165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Shape 14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15093" y="3084937"/>
            <a:ext cx="1999114" cy="4300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Shape 15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34900" y="3068066"/>
            <a:ext cx="3358400" cy="35859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1" name="Shape 151"/>
          <p:cNvGraphicFramePr/>
          <p:nvPr/>
        </p:nvGraphicFramePr>
        <p:xfrm>
          <a:off x="937600" y="30680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{D298D698-74EA-4117-938C-9517A9C68EA8}</a:tableStyleId>
              </a:tblPr>
              <a:tblGrid>
                <a:gridCol w="1447900"/>
                <a:gridCol w="5806000"/>
              </a:tblGrid>
              <a:tr h="5647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Big Theta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46775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Big 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99125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Big Omega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52" name="Shape 15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477706" y="3658343"/>
            <a:ext cx="2039683" cy="4300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Shape 15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287977" y="3723473"/>
            <a:ext cx="1865300" cy="3585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 Big Ballin’ Bounds</a:t>
            </a:r>
            <a:endParaRPr/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Shape 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1750" y="1481898"/>
            <a:ext cx="7233124" cy="107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Recursive Runtime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Worksheet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Announcements</a:t>
            </a:r>
            <a:endParaRPr/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Remember to commit frequently!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HW4 was due yesterday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Proj1 is due this Friday!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Extra OH on Wednesday 6-8PM, Thursday 7-9PM, most likely in the labs!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Extra credit opportunity: Mid-semester survey! Keep your eyes peeled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Advising Sessions: tinyurl.com/cs61b-advising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CS 370 Signups!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Discussion survey: tinyurl.com/disc7cz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More Running Time</a:t>
            </a:r>
            <a:endParaRPr/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4415" y="1229875"/>
            <a:ext cx="5895172" cy="333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 Problem</a:t>
            </a:r>
            <a:endParaRPr/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16161"/>
                </a:solidFill>
                <a:latin typeface="Consolas"/>
                <a:ea typeface="Consolas"/>
                <a:cs typeface="Consolas"/>
                <a:sym typeface="Consolas"/>
              </a:rPr>
              <a:t>public void hello(int n) {</a:t>
            </a:r>
            <a:endParaRPr>
              <a:solidFill>
                <a:srgbClr val="61616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16161"/>
                </a:solidFill>
                <a:latin typeface="Consolas"/>
                <a:ea typeface="Consolas"/>
                <a:cs typeface="Consolas"/>
                <a:sym typeface="Consolas"/>
              </a:rPr>
              <a:t>	if (n == 0) {</a:t>
            </a:r>
            <a:endParaRPr>
              <a:solidFill>
                <a:srgbClr val="61616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16161"/>
                </a:solidFill>
                <a:latin typeface="Consolas"/>
                <a:ea typeface="Consolas"/>
                <a:cs typeface="Consolas"/>
                <a:sym typeface="Consolas"/>
              </a:rPr>
              <a:t>		return;</a:t>
            </a:r>
            <a:endParaRPr>
              <a:solidFill>
                <a:srgbClr val="61616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16161"/>
                </a:solidFill>
                <a:latin typeface="Consolas"/>
                <a:ea typeface="Consolas"/>
                <a:cs typeface="Consolas"/>
                <a:sym typeface="Consolas"/>
              </a:rPr>
              <a:t>	} else {</a:t>
            </a:r>
            <a:endParaRPr>
              <a:solidFill>
                <a:srgbClr val="61616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16161"/>
                </a:solidFill>
                <a:latin typeface="Consolas"/>
                <a:ea typeface="Consolas"/>
                <a:cs typeface="Consolas"/>
                <a:sym typeface="Consolas"/>
              </a:rPr>
              <a:t>	for (int i = 0; i &lt; 10000000; i += 1) {</a:t>
            </a:r>
            <a:endParaRPr>
              <a:solidFill>
                <a:srgbClr val="61616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16161"/>
                </a:solidFill>
                <a:latin typeface="Consolas"/>
                <a:ea typeface="Consolas"/>
                <a:cs typeface="Consolas"/>
                <a:sym typeface="Consolas"/>
              </a:rPr>
              <a:t>		System.out.println(“hello”);</a:t>
            </a:r>
            <a:endParaRPr>
              <a:solidFill>
                <a:srgbClr val="61616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16161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endParaRPr>
              <a:solidFill>
                <a:srgbClr val="61616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16161"/>
                </a:solidFill>
                <a:latin typeface="Consolas"/>
                <a:ea typeface="Consolas"/>
                <a:cs typeface="Consolas"/>
                <a:sym typeface="Consolas"/>
              </a:rPr>
              <a:t>	hello(n-1);</a:t>
            </a:r>
            <a:endParaRPr>
              <a:solidFill>
                <a:srgbClr val="61616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1616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61616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1616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61616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16161"/>
                </a:solidFill>
                <a:latin typeface="Consolas"/>
                <a:ea typeface="Consolas"/>
                <a:cs typeface="Consolas"/>
                <a:sym typeface="Consolas"/>
              </a:rPr>
              <a:t>Let’s draw the “work done” tree!</a:t>
            </a:r>
            <a:endParaRPr>
              <a:solidFill>
                <a:srgbClr val="61616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Recursive Running Time</a:t>
            </a:r>
            <a:endParaRPr/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some typos on the discussion sheet, sorry!!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ublic void andslam(int N) {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	i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f (N &gt; 0)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for (int i = 0; i &lt; N; i += 1)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	System.out.println(“bigballer.jpg”);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andslam(N/2);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Recursive Running Time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6950" y="1311850"/>
            <a:ext cx="6250100" cy="317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Recursive Running Time</a:t>
            </a:r>
            <a:endParaRPr/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3250" y="1068875"/>
            <a:ext cx="7120201" cy="150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Shape 1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3600" y="2624900"/>
            <a:ext cx="5138449" cy="214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Hey you watchu gon do?</a:t>
            </a:r>
            <a:endParaRPr/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563425" y="1229875"/>
            <a:ext cx="2268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a) Algorithm 1</a:t>
            </a:r>
            <a:endParaRPr>
              <a:solidFill>
                <a:srgbClr val="E06666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b) Neither</a:t>
            </a:r>
            <a:endParaRPr>
              <a:solidFill>
                <a:srgbClr val="E06666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c) Neither</a:t>
            </a:r>
            <a:endParaRPr>
              <a:solidFill>
                <a:srgbClr val="E06666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d) Algorithm 2</a:t>
            </a:r>
            <a:endParaRPr>
              <a:solidFill>
                <a:srgbClr val="E06666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E06666"/>
                </a:solidFill>
              </a:rPr>
              <a:t>e) Neither</a:t>
            </a:r>
            <a:endParaRPr>
              <a:solidFill>
                <a:srgbClr val="E06666"/>
              </a:solidFill>
            </a:endParaRPr>
          </a:p>
        </p:txBody>
      </p:sp>
      <p:pic>
        <p:nvPicPr>
          <p:cNvPr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200" y="1448325"/>
            <a:ext cx="6379301" cy="275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Shape 1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76938" y="4259325"/>
            <a:ext cx="5990125" cy="53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