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63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7" r:id="rId4"/>
    <p:sldId id="287" r:id="rId5"/>
    <p:sldId id="289" r:id="rId6"/>
    <p:sldId id="257" r:id="rId7"/>
    <p:sldId id="258" r:id="rId8"/>
    <p:sldId id="259" r:id="rId9"/>
    <p:sldId id="265" r:id="rId10"/>
    <p:sldId id="263" r:id="rId11"/>
    <p:sldId id="271" r:id="rId12"/>
    <p:sldId id="272" r:id="rId13"/>
    <p:sldId id="273" r:id="rId14"/>
    <p:sldId id="274" r:id="rId15"/>
    <p:sldId id="275" r:id="rId16"/>
    <p:sldId id="278" r:id="rId17"/>
    <p:sldId id="261" r:id="rId18"/>
    <p:sldId id="282" r:id="rId19"/>
    <p:sldId id="260" r:id="rId2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CC99"/>
    <a:srgbClr val="FFCC66"/>
    <a:srgbClr val="CC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4" autoAdjust="0"/>
    <p:restoredTop sz="99827" autoAdjust="0"/>
  </p:normalViewPr>
  <p:slideViewPr>
    <p:cSldViewPr>
      <p:cViewPr>
        <p:scale>
          <a:sx n="97" d="100"/>
          <a:sy n="97" d="100"/>
        </p:scale>
        <p:origin x="-4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7209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0" tIns="46460" rIns="92920" bIns="46460" numCol="1" anchor="t" anchorCtr="0" compatLnSpc="1">
            <a:prstTxWarp prst="textNoShape">
              <a:avLst/>
            </a:prstTxWarp>
          </a:bodyPr>
          <a:lstStyle>
            <a:lvl1pPr defTabSz="929259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05" y="2"/>
            <a:ext cx="2972097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0" tIns="46460" rIns="92920" bIns="46460" numCol="1" anchor="t" anchorCtr="0" compatLnSpc="1">
            <a:prstTxWarp prst="textNoShape">
              <a:avLst/>
            </a:prstTxWarp>
          </a:bodyPr>
          <a:lstStyle>
            <a:lvl1pPr algn="r" defTabSz="929259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658"/>
            <a:ext cx="2972098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0" tIns="46460" rIns="92920" bIns="46460" numCol="1" anchor="b" anchorCtr="0" compatLnSpc="1">
            <a:prstTxWarp prst="textNoShape">
              <a:avLst/>
            </a:prstTxWarp>
          </a:bodyPr>
          <a:lstStyle>
            <a:lvl1pPr defTabSz="929259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05" y="8830658"/>
            <a:ext cx="2972097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0" tIns="46460" rIns="92920" bIns="46460" numCol="1" anchor="b" anchorCtr="0" compatLnSpc="1">
            <a:prstTxWarp prst="textNoShape">
              <a:avLst/>
            </a:prstTxWarp>
          </a:bodyPr>
          <a:lstStyle>
            <a:lvl1pPr algn="r" defTabSz="929259">
              <a:defRPr sz="1200">
                <a:cs typeface="+mn-cs"/>
              </a:defRPr>
            </a:lvl1pPr>
          </a:lstStyle>
          <a:p>
            <a:pPr>
              <a:defRPr/>
            </a:pPr>
            <a:fld id="{5EA546F1-8915-472E-AE57-B47C86A1091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4016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2098" cy="465743"/>
          </a:xfrm>
          <a:prstGeom prst="rect">
            <a:avLst/>
          </a:prstGeom>
        </p:spPr>
        <p:txBody>
          <a:bodyPr vert="horz" wrap="square" lIns="90875" tIns="45436" rIns="90875" bIns="4543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5" y="2"/>
            <a:ext cx="2972098" cy="465743"/>
          </a:xfrm>
          <a:prstGeom prst="rect">
            <a:avLst/>
          </a:prstGeom>
        </p:spPr>
        <p:txBody>
          <a:bodyPr vert="horz" wrap="square" lIns="90875" tIns="45436" rIns="90875" bIns="4543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21C8087-FAA0-435E-9B77-5385446DF7AA}" type="datetimeFigureOut">
              <a:rPr lang="en-US"/>
              <a:pPr>
                <a:defRPr/>
              </a:pPr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75" tIns="45436" rIns="90875" bIns="454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098" y="4416099"/>
            <a:ext cx="5485806" cy="4183996"/>
          </a:xfrm>
          <a:prstGeom prst="rect">
            <a:avLst/>
          </a:prstGeom>
        </p:spPr>
        <p:txBody>
          <a:bodyPr vert="horz" lIns="90875" tIns="45436" rIns="90875" bIns="454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124"/>
            <a:ext cx="2972098" cy="465743"/>
          </a:xfrm>
          <a:prstGeom prst="rect">
            <a:avLst/>
          </a:prstGeom>
        </p:spPr>
        <p:txBody>
          <a:bodyPr vert="horz" wrap="square" lIns="90875" tIns="45436" rIns="90875" bIns="4543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5" y="8829124"/>
            <a:ext cx="2972098" cy="465743"/>
          </a:xfrm>
          <a:prstGeom prst="rect">
            <a:avLst/>
          </a:prstGeom>
        </p:spPr>
        <p:txBody>
          <a:bodyPr vert="horz" wrap="square" lIns="90875" tIns="45436" rIns="90875" bIns="4543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12D57CE-49CA-4038-981B-F969C8660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57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58875"/>
            <a:ext cx="6248400" cy="1431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7175" y="6248400"/>
            <a:ext cx="16224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08200" y="6248400"/>
            <a:ext cx="299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4864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26B28-BD37-4621-B70F-4AF4022F2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083FD-3CCC-458A-AD0F-B6A4A96C2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320675"/>
            <a:ext cx="18859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20675"/>
            <a:ext cx="55054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CF0F6-6C1D-4EBC-A9CA-04D76D9EC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205A-C986-401E-8E9D-05516CEAD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ahoma" charset="0"/>
                </a:endParaRPr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ahoma" charset="0"/>
                </a:endParaRPr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Tahoma" charset="0"/>
              </a:endParaRPr>
            </a:p>
          </p:txBody>
        </p:sp>
      </p:grpSp>
      <p:sp>
        <p:nvSpPr>
          <p:cNvPr id="3994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4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4BB062F-433D-4D90-929E-E097C9465B7F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53877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625C0-1DD3-4F39-A54B-F330841063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20399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8" indent="0">
              <a:buNone/>
              <a:defRPr sz="1800"/>
            </a:lvl2pPr>
            <a:lvl3pPr marL="914336" indent="0">
              <a:buNone/>
              <a:defRPr sz="1600"/>
            </a:lvl3pPr>
            <a:lvl4pPr marL="1371503" indent="0">
              <a:buNone/>
              <a:defRPr sz="1400"/>
            </a:lvl4pPr>
            <a:lvl5pPr marL="1828671" indent="0">
              <a:buNone/>
              <a:defRPr sz="1400"/>
            </a:lvl5pPr>
            <a:lvl6pPr marL="2285839" indent="0">
              <a:buNone/>
              <a:defRPr sz="1400"/>
            </a:lvl6pPr>
            <a:lvl7pPr marL="2743007" indent="0">
              <a:buNone/>
              <a:defRPr sz="1400"/>
            </a:lvl7pPr>
            <a:lvl8pPr marL="3200175" indent="0">
              <a:buNone/>
              <a:defRPr sz="1400"/>
            </a:lvl8pPr>
            <a:lvl9pPr marL="365734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5BD93-A0B2-4EB1-92E0-51E7154860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3219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1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1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3B30E-10AF-4337-BCBF-15C5141E4E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25592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1" indent="0">
              <a:buNone/>
              <a:defRPr sz="1600" b="1"/>
            </a:lvl5pPr>
            <a:lvl6pPr marL="2285839" indent="0">
              <a:buNone/>
              <a:defRPr sz="1600" b="1"/>
            </a:lvl6pPr>
            <a:lvl7pPr marL="2743007" indent="0">
              <a:buNone/>
              <a:defRPr sz="1600" b="1"/>
            </a:lvl7pPr>
            <a:lvl8pPr marL="3200175" indent="0">
              <a:buNone/>
              <a:defRPr sz="1600" b="1"/>
            </a:lvl8pPr>
            <a:lvl9pPr marL="36573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1" indent="0">
              <a:buNone/>
              <a:defRPr sz="1600" b="1"/>
            </a:lvl5pPr>
            <a:lvl6pPr marL="2285839" indent="0">
              <a:buNone/>
              <a:defRPr sz="1600" b="1"/>
            </a:lvl6pPr>
            <a:lvl7pPr marL="2743007" indent="0">
              <a:buNone/>
              <a:defRPr sz="1600" b="1"/>
            </a:lvl7pPr>
            <a:lvl8pPr marL="3200175" indent="0">
              <a:buNone/>
              <a:defRPr sz="1600" b="1"/>
            </a:lvl8pPr>
            <a:lvl9pPr marL="36573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3BB7C-03AB-4BC8-99AD-5DDE5474C1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33141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FDCD3-A4E7-4223-BEDF-9128A7F649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94625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FB8D8-F911-43CA-A50A-663EA521D4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7435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DA0C0-A5C5-49A3-AE5B-339AECF05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8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1" indent="0">
              <a:buNone/>
              <a:defRPr sz="900"/>
            </a:lvl5pPr>
            <a:lvl6pPr marL="2285839" indent="0">
              <a:buNone/>
              <a:defRPr sz="900"/>
            </a:lvl6pPr>
            <a:lvl7pPr marL="2743007" indent="0">
              <a:buNone/>
              <a:defRPr sz="900"/>
            </a:lvl7pPr>
            <a:lvl8pPr marL="3200175" indent="0">
              <a:buNone/>
              <a:defRPr sz="900"/>
            </a:lvl8pPr>
            <a:lvl9pPr marL="36573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9E5CE-9D9F-4366-93DD-166072A15F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09017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8" indent="0">
              <a:buNone/>
              <a:defRPr sz="2800"/>
            </a:lvl2pPr>
            <a:lvl3pPr marL="914336" indent="0">
              <a:buNone/>
              <a:defRPr sz="2400"/>
            </a:lvl3pPr>
            <a:lvl4pPr marL="1371503" indent="0">
              <a:buNone/>
              <a:defRPr sz="2000"/>
            </a:lvl4pPr>
            <a:lvl5pPr marL="1828671" indent="0">
              <a:buNone/>
              <a:defRPr sz="2000"/>
            </a:lvl5pPr>
            <a:lvl6pPr marL="2285839" indent="0">
              <a:buNone/>
              <a:defRPr sz="2000"/>
            </a:lvl6pPr>
            <a:lvl7pPr marL="2743007" indent="0">
              <a:buNone/>
              <a:defRPr sz="2000"/>
            </a:lvl7pPr>
            <a:lvl8pPr marL="3200175" indent="0">
              <a:buNone/>
              <a:defRPr sz="2000"/>
            </a:lvl8pPr>
            <a:lvl9pPr marL="3657343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8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1" indent="0">
              <a:buNone/>
              <a:defRPr sz="900"/>
            </a:lvl5pPr>
            <a:lvl6pPr marL="2285839" indent="0">
              <a:buNone/>
              <a:defRPr sz="900"/>
            </a:lvl6pPr>
            <a:lvl7pPr marL="2743007" indent="0">
              <a:buNone/>
              <a:defRPr sz="900"/>
            </a:lvl7pPr>
            <a:lvl8pPr marL="3200175" indent="0">
              <a:buNone/>
              <a:defRPr sz="900"/>
            </a:lvl8pPr>
            <a:lvl9pPr marL="36573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A9DB3-2AD6-4D86-9897-7B8B18633F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4468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FE298-7468-4E2D-96DA-A6D60453C3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85019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52401"/>
            <a:ext cx="1951038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9" y="152401"/>
            <a:ext cx="5700712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CE665-3F47-4CCA-A39D-C87A13CFBA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09168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524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1524001"/>
            <a:ext cx="7772400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B8F4A-460F-4A10-A66A-BC4C1B84A9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52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4DBC-FE77-4366-A419-1C235E03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81A93-FFF4-4E17-933C-E9ABAF781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509B-D90E-41E2-B2D5-D55EC38C8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4D757-B91D-4E54-AEF4-3E852A14E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052FA-46ED-4992-A1CA-84F3BB5DF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CD8E3-C4DD-4766-9A97-13901617E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6D236-FB58-421A-A5D2-D78FABACD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20675"/>
            <a:ext cx="8763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812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4845A37F-51F2-43CA-9168-B26A1B1B5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</p:sldLayoutIdLst>
  <p:transition spd="med"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ltGray">
          <a:xfrm>
            <a:off x="417513" y="6334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pPr algn="ctr">
              <a:defRPr/>
            </a:pPr>
            <a:endParaRPr kumimoji="1"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ltGray">
          <a:xfrm>
            <a:off x="800100" y="6334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pPr algn="ctr">
              <a:defRPr/>
            </a:pPr>
            <a:endParaRPr kumimoji="1"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ltGray">
          <a:xfrm>
            <a:off x="541338" y="10556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pPr algn="ctr">
              <a:defRPr/>
            </a:pPr>
            <a:endParaRPr kumimoji="1"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ltGray">
          <a:xfrm>
            <a:off x="911225" y="10556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pPr algn="ctr">
              <a:defRPr/>
            </a:pPr>
            <a:endParaRPr kumimoji="1"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ltGray">
          <a:xfrm>
            <a:off x="127000" y="9826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pPr algn="ctr">
              <a:defRPr/>
            </a:pPr>
            <a:endParaRPr kumimoji="1"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gray">
          <a:xfrm>
            <a:off x="762000" y="5254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pPr algn="ctr">
              <a:defRPr/>
            </a:pPr>
            <a:endParaRPr kumimoji="1"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gray">
          <a:xfrm>
            <a:off x="442913" y="13160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pPr algn="ctr">
              <a:defRPr/>
            </a:pPr>
            <a:endParaRPr kumimoji="1"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charset="0"/>
              </a:defRPr>
            </a:lvl1pPr>
          </a:lstStyle>
          <a:p>
            <a:pPr>
              <a:defRPr/>
            </a:pPr>
            <a:fld id="{92E38647-D7CC-4A38-A236-7BD58108D2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6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168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336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503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671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423" indent="-228584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591" indent="-228584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759" indent="-228584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5926" indent="-228584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6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1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9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7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5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3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j0078736"/>
          <p:cNvPicPr>
            <a:picLocks noChangeAspect="1" noChangeArrowheads="1"/>
          </p:cNvPicPr>
          <p:nvPr/>
        </p:nvPicPr>
        <p:blipFill>
          <a:blip r:embed="rId3" cstate="print">
            <a:lum bright="74000" contrast="-90000"/>
          </a:blip>
          <a:srcRect/>
          <a:stretch>
            <a:fillRect/>
          </a:stretch>
        </p:blipFill>
        <p:spPr bwMode="auto">
          <a:xfrm>
            <a:off x="533400" y="1103313"/>
            <a:ext cx="6046788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011363"/>
            <a:ext cx="6248400" cy="1431925"/>
          </a:xfrm>
        </p:spPr>
        <p:txBody>
          <a:bodyPr/>
          <a:lstStyle/>
          <a:p>
            <a:pPr eaLnBrk="1" hangingPunct="1"/>
            <a:r>
              <a:rPr lang="en-US" dirty="0" smtClean="0"/>
              <a:t>CAPSA Tutor Training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5562600"/>
            <a:ext cx="6019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2014-2015 School Year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 rot="-1898079">
            <a:off x="1111250" y="2057400"/>
            <a:ext cx="1098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CAPSA Tutor Training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762000"/>
          </a:xfrm>
        </p:spPr>
        <p:txBody>
          <a:bodyPr/>
          <a:lstStyle/>
          <a:p>
            <a:r>
              <a:rPr lang="en-US" smtClean="0"/>
              <a:t>Basics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4114800"/>
          </a:xfrm>
        </p:spPr>
        <p:txBody>
          <a:bodyPr/>
          <a:lstStyle/>
          <a:p>
            <a:r>
              <a:rPr lang="en-US" sz="2800" dirty="0" smtClean="0"/>
              <a:t>Tutee needs to be able to reveal personal information</a:t>
            </a:r>
          </a:p>
          <a:p>
            <a:pPr lvl="1"/>
            <a:r>
              <a:rPr lang="en-US" sz="2400" dirty="0" smtClean="0"/>
              <a:t>Name, Age, Address, Telephone Number, and Name of School</a:t>
            </a:r>
          </a:p>
          <a:p>
            <a:r>
              <a:rPr lang="en-US" sz="2800" dirty="0" smtClean="0"/>
              <a:t>Build confidence</a:t>
            </a:r>
          </a:p>
          <a:p>
            <a:r>
              <a:rPr lang="en-US" sz="2800" dirty="0" smtClean="0"/>
              <a:t>Generate rapport with chats</a:t>
            </a:r>
          </a:p>
          <a:p>
            <a:pPr lvl="1"/>
            <a:r>
              <a:rPr lang="en-US" sz="2400" dirty="0" smtClean="0"/>
              <a:t>Normal daily life</a:t>
            </a:r>
          </a:p>
          <a:p>
            <a:pPr lvl="1"/>
            <a:r>
              <a:rPr lang="en-US" sz="2400" dirty="0" smtClean="0"/>
              <a:t>School activities</a:t>
            </a:r>
          </a:p>
          <a:p>
            <a:pPr lvl="1"/>
            <a:r>
              <a:rPr lang="en-US" sz="2400" dirty="0" smtClean="0"/>
              <a:t>Differences in culture</a:t>
            </a:r>
          </a:p>
          <a:p>
            <a:r>
              <a:rPr lang="en-US" sz="2800" dirty="0" smtClean="0"/>
              <a:t>Constantly interact with the tutee even when they are working on problems</a:t>
            </a:r>
          </a:p>
        </p:txBody>
      </p:sp>
      <p:pic>
        <p:nvPicPr>
          <p:cNvPr id="13316" name="Picture 5" descr="MCj038437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048000"/>
            <a:ext cx="23622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44812CD-3DBC-4CA4-8F9B-BBAAAFE8B62C}" type="slidenum">
              <a:rPr lang="en-US" sz="1400"/>
              <a:pPr algn="r"/>
              <a:t>10</a:t>
            </a:fld>
            <a:endParaRPr lang="en-US" sz="14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MCj04300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038725"/>
            <a:ext cx="2209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763000" cy="762000"/>
          </a:xfrm>
        </p:spPr>
        <p:txBody>
          <a:bodyPr/>
          <a:lstStyle/>
          <a:p>
            <a:r>
              <a:rPr lang="en-US" smtClean="0"/>
              <a:t>Reading…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05400"/>
          </a:xfrm>
        </p:spPr>
        <p:txBody>
          <a:bodyPr/>
          <a:lstStyle/>
          <a:p>
            <a:r>
              <a:rPr lang="en-US" sz="2400" dirty="0" smtClean="0"/>
              <a:t>Begin with a topic of interest</a:t>
            </a:r>
          </a:p>
          <a:p>
            <a:pPr lvl="1"/>
            <a:r>
              <a:rPr lang="en-US" sz="2000" dirty="0" smtClean="0"/>
              <a:t>Ask tutee about his/her week, hobbies, academic problems, etc… </a:t>
            </a:r>
          </a:p>
          <a:p>
            <a:r>
              <a:rPr lang="en-US" sz="2400" dirty="0" smtClean="0"/>
              <a:t>Read books that are challenging but not frustrating for the tutee</a:t>
            </a:r>
          </a:p>
          <a:p>
            <a:r>
              <a:rPr lang="en-US" sz="2400" dirty="0" smtClean="0"/>
              <a:t>Encourage reading out loud</a:t>
            </a:r>
          </a:p>
          <a:p>
            <a:r>
              <a:rPr lang="en-US" sz="2400" dirty="0" smtClean="0"/>
              <a:t>Give a stopping point if unable to finish a chapter so tutee is not discouraged</a:t>
            </a:r>
          </a:p>
          <a:p>
            <a:r>
              <a:rPr lang="en-US" sz="2400" dirty="0" smtClean="0"/>
              <a:t>Read some background information</a:t>
            </a:r>
          </a:p>
          <a:p>
            <a:pPr lvl="1"/>
            <a:r>
              <a:rPr lang="en-US" sz="2000" dirty="0" smtClean="0"/>
              <a:t>Correct pronunciation minimally to build confidence</a:t>
            </a:r>
          </a:p>
          <a:p>
            <a:pPr lvl="1"/>
            <a:r>
              <a:rPr lang="en-US" sz="2000" dirty="0" smtClean="0"/>
              <a:t>Pick out vocabulary words</a:t>
            </a:r>
          </a:p>
          <a:p>
            <a:pPr lvl="2"/>
            <a:r>
              <a:rPr lang="en-US" sz="1800" dirty="0" smtClean="0"/>
              <a:t>Explain them</a:t>
            </a:r>
          </a:p>
          <a:p>
            <a:pPr lvl="2"/>
            <a:r>
              <a:rPr lang="en-US" sz="1800" dirty="0" smtClean="0"/>
              <a:t>Have him/her use the words in a new </a:t>
            </a:r>
            <a:br>
              <a:rPr lang="en-US" sz="1800" dirty="0" smtClean="0"/>
            </a:br>
            <a:r>
              <a:rPr lang="en-US" sz="1800" dirty="0" smtClean="0"/>
              <a:t>sentence</a:t>
            </a:r>
          </a:p>
        </p:txBody>
      </p:sp>
      <p:sp>
        <p:nvSpPr>
          <p:cNvPr id="14341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C0C6E8F-4BEE-4F7E-B361-A6EF94042E76}" type="slidenum">
              <a:rPr lang="en-US" sz="1400"/>
              <a:pPr algn="r"/>
              <a:t>11</a:t>
            </a:fld>
            <a:endParaRPr lang="en-US" sz="14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763000" cy="762000"/>
          </a:xfrm>
        </p:spPr>
        <p:txBody>
          <a:bodyPr/>
          <a:lstStyle/>
          <a:p>
            <a:r>
              <a:rPr lang="en-US" dirty="0" smtClean="0"/>
              <a:t>Discussing…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2931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Discuss the reading and include some relevant firsthand experience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the </a:t>
            </a:r>
            <a:r>
              <a:rPr lang="en-US" sz="2400" dirty="0" err="1" smtClean="0"/>
              <a:t>wh</a:t>
            </a:r>
            <a:r>
              <a:rPr lang="en-US" sz="2400" dirty="0" smtClean="0"/>
              <a:t>-questions (who, what, when, why &amp; where) to stimulate the discussion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Also try to stimulate discussions by relating the questions to their own lives or ask them to give an example of the main idea/topic of the story, if applicable.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Ask for summary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Encourage them to apply new vocabulary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Encourage them to speak in English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15364" name="Picture 10" descr="MCj039813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57200"/>
            <a:ext cx="18161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B42630E-83D1-4BF0-B87E-A619C43B374E}" type="slidenum">
              <a:rPr lang="en-US" sz="1400"/>
              <a:pPr algn="r"/>
              <a:t>12</a:t>
            </a:fld>
            <a:endParaRPr lang="en-US" sz="14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762000"/>
          </a:xfrm>
        </p:spPr>
        <p:txBody>
          <a:bodyPr/>
          <a:lstStyle/>
          <a:p>
            <a:r>
              <a:rPr lang="en-US" smtClean="0"/>
              <a:t>Writing!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82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Formulate the discussion into a piece of writing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Practice brainstorming and outlining to create organized writing pieces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Feedback should first focus on the content and then on its form and the way it was written/organized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Grammar and spelling should not be fixed until after the tutees have experienced the thrill of uninhibited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writing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Have the tutee rewrite the corrected composition as homework</a:t>
            </a:r>
          </a:p>
        </p:txBody>
      </p:sp>
      <p:pic>
        <p:nvPicPr>
          <p:cNvPr id="16388" name="Picture 5" descr="MCj039749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75" y="4856163"/>
            <a:ext cx="2740025" cy="146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FFF55C5-D1F9-4CA0-9561-AF976429D6C5}" type="slidenum">
              <a:rPr lang="en-US" sz="1400"/>
              <a:pPr algn="r"/>
              <a:t>13</a:t>
            </a:fld>
            <a:endParaRPr lang="en-US" sz="14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762000"/>
          </a:xfrm>
        </p:spPr>
        <p:txBody>
          <a:bodyPr/>
          <a:lstStyle/>
          <a:p>
            <a:r>
              <a:rPr lang="en-US" smtClean="0"/>
              <a:t>Quality Improving…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114800"/>
          </a:xfrm>
        </p:spPr>
        <p:txBody>
          <a:bodyPr/>
          <a:lstStyle/>
          <a:p>
            <a:r>
              <a:rPr lang="en-US" smtClean="0"/>
              <a:t>Goals:</a:t>
            </a:r>
          </a:p>
          <a:p>
            <a:pPr lvl="1"/>
            <a:r>
              <a:rPr lang="en-US" smtClean="0"/>
              <a:t>Rapid adaptation to America</a:t>
            </a:r>
          </a:p>
          <a:p>
            <a:pPr lvl="1"/>
            <a:r>
              <a:rPr lang="en-US" smtClean="0"/>
              <a:t>Effective educational assistance</a:t>
            </a:r>
          </a:p>
          <a:p>
            <a:r>
              <a:rPr lang="en-US" smtClean="0"/>
              <a:t>Gauge students’ continuous growth</a:t>
            </a:r>
          </a:p>
          <a:p>
            <a:r>
              <a:rPr lang="en-US" smtClean="0"/>
              <a:t>Set high expectations – new immigrants and ESOL students are capable</a:t>
            </a:r>
          </a:p>
          <a:p>
            <a:r>
              <a:rPr lang="en-US" smtClean="0">
                <a:sym typeface="Wingdings" pitchFamily="2" charset="2"/>
              </a:rPr>
              <a:t>Leverage stimulating strategies to meet this demand</a:t>
            </a:r>
            <a:endParaRPr lang="en-US" smtClean="0"/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9699540-30FC-49A8-9393-9EE0367560DB}" type="slidenum">
              <a:rPr lang="en-US" sz="1400"/>
              <a:pPr algn="r"/>
              <a:t>14</a:t>
            </a:fld>
            <a:endParaRPr lang="en-US" sz="1400"/>
          </a:p>
        </p:txBody>
      </p:sp>
    </p:spTree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MPj04092700000[1]"/>
          <p:cNvPicPr>
            <a:picLocks noChangeAspect="1" noChangeArrowheads="1"/>
          </p:cNvPicPr>
          <p:nvPr/>
        </p:nvPicPr>
        <p:blipFill>
          <a:blip r:embed="rId3" cstate="print">
            <a:lum bright="48000"/>
          </a:blip>
          <a:srcRect/>
          <a:stretch>
            <a:fillRect/>
          </a:stretch>
        </p:blipFill>
        <p:spPr bwMode="auto">
          <a:xfrm>
            <a:off x="4532313" y="0"/>
            <a:ext cx="4611687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762000"/>
          </a:xfrm>
        </p:spPr>
        <p:txBody>
          <a:bodyPr/>
          <a:lstStyle/>
          <a:p>
            <a:r>
              <a:rPr lang="en-US" smtClean="0"/>
              <a:t>Resources Available: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763000" cy="4876800"/>
          </a:xfrm>
        </p:spPr>
        <p:txBody>
          <a:bodyPr/>
          <a:lstStyle/>
          <a:p>
            <a:r>
              <a:rPr lang="en-US" dirty="0" smtClean="0"/>
              <a:t>Other tutors &amp; coordinators</a:t>
            </a:r>
          </a:p>
          <a:p>
            <a:r>
              <a:rPr lang="en-US" dirty="0" smtClean="0"/>
              <a:t>Large collection of storybooks &amp; novels</a:t>
            </a:r>
          </a:p>
          <a:p>
            <a:r>
              <a:rPr lang="en-US" dirty="0" smtClean="0"/>
              <a:t>Collection of workbooks &amp; worksheets</a:t>
            </a:r>
          </a:p>
          <a:p>
            <a:r>
              <a:rPr lang="en-US" dirty="0" smtClean="0"/>
              <a:t>Textbooks and dictionaries</a:t>
            </a:r>
          </a:p>
          <a:p>
            <a:r>
              <a:rPr lang="en-US" dirty="0" smtClean="0"/>
              <a:t>Don’t be fooled by the covers!</a:t>
            </a: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B3351E0-CF17-4A84-BAEC-BC0AA9ECC7BC}" type="slidenum">
              <a:rPr lang="en-US" sz="1400"/>
              <a:pPr algn="r"/>
              <a:t>15</a:t>
            </a:fld>
            <a:endParaRPr lang="en-US" sz="14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763000" cy="762000"/>
          </a:xfrm>
        </p:spPr>
        <p:txBody>
          <a:bodyPr/>
          <a:lstStyle/>
          <a:p>
            <a:pPr eaLnBrk="1" hangingPunct="1"/>
            <a:r>
              <a:rPr lang="en-US" smtClean="0"/>
              <a:t>At the end of the day…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Fill out tutor and tutee records </a:t>
            </a:r>
            <a:r>
              <a:rPr lang="en-US" sz="2800" b="1" dirty="0" smtClean="0">
                <a:solidFill>
                  <a:srgbClr val="CC3399"/>
                </a:solidFill>
              </a:rPr>
              <a:t>completely</a:t>
            </a:r>
            <a:r>
              <a:rPr lang="en-US" sz="2800" dirty="0" smtClean="0"/>
              <a:t> </a:t>
            </a:r>
            <a:r>
              <a:rPr lang="en-US" sz="2400" dirty="0" smtClean="0"/>
              <a:t>(Tutee records may be treated as informal report cards to parents)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Return the records and name placards to coordinators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Continue tutoring </a:t>
            </a:r>
            <a:r>
              <a:rPr lang="en-US" sz="2800" b="1" dirty="0" smtClean="0">
                <a:solidFill>
                  <a:srgbClr val="CC3399"/>
                </a:solidFill>
              </a:rPr>
              <a:t>until</a:t>
            </a:r>
            <a:r>
              <a:rPr lang="en-US" sz="2800" dirty="0" smtClean="0"/>
              <a:t> the bell 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tutee is finished with his/her homework, go get a reading book from the program at an appropriate level for your tutee and work on new work from there.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Help coordinators clean up and put away books </a:t>
            </a:r>
            <a:r>
              <a:rPr lang="en-US" sz="2400" dirty="0" smtClean="0"/>
              <a:t>(Don’t leave books laying around, throw away trash and napkins from the snack, put away pencils, pens, crayons, etc.)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19460" name="Picture 4" descr="BD0508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09259">
            <a:off x="7748246" y="2435605"/>
            <a:ext cx="10604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61B2172-14B1-4730-89BA-C48965FB5E10}" type="slidenum">
              <a:rPr lang="en-US" sz="1400"/>
              <a:pPr algn="r"/>
              <a:t>16</a:t>
            </a:fld>
            <a:endParaRPr lang="en-US" sz="140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708025"/>
          </a:xfrm>
        </p:spPr>
        <p:txBody>
          <a:bodyPr/>
          <a:lstStyle/>
          <a:p>
            <a:r>
              <a:rPr lang="en-US" sz="4000" smtClean="0"/>
              <a:t>Important Dates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839200" cy="4800600"/>
          </a:xfrm>
        </p:spPr>
        <p:txBody>
          <a:bodyPr/>
          <a:lstStyle/>
          <a:p>
            <a:pPr lvl="0">
              <a:buClr>
                <a:srgbClr val="5F5F5F"/>
              </a:buClr>
            </a:pPr>
            <a:r>
              <a:rPr lang="en-US" sz="2200" dirty="0">
                <a:solidFill>
                  <a:srgbClr val="000000"/>
                </a:solidFill>
              </a:rPr>
              <a:t>Dec. 6, </a:t>
            </a:r>
            <a:r>
              <a:rPr lang="en-US" sz="2200" dirty="0" smtClean="0">
                <a:solidFill>
                  <a:srgbClr val="000000"/>
                </a:solidFill>
              </a:rPr>
              <a:t>2014 </a:t>
            </a:r>
            <a:r>
              <a:rPr lang="en-US" sz="2200" dirty="0">
                <a:solidFill>
                  <a:srgbClr val="000000"/>
                </a:solidFill>
              </a:rPr>
              <a:t>– </a:t>
            </a:r>
            <a:r>
              <a:rPr lang="en-US" sz="2200" dirty="0">
                <a:solidFill>
                  <a:srgbClr val="0070C0"/>
                </a:solidFill>
              </a:rPr>
              <a:t>Due date for 1</a:t>
            </a:r>
            <a:r>
              <a:rPr lang="en-US" sz="2200" baseline="30000" dirty="0">
                <a:solidFill>
                  <a:srgbClr val="0070C0"/>
                </a:solidFill>
              </a:rPr>
              <a:t>st</a:t>
            </a:r>
            <a:r>
              <a:rPr lang="en-US" sz="2200" dirty="0">
                <a:solidFill>
                  <a:srgbClr val="0070C0"/>
                </a:solidFill>
              </a:rPr>
              <a:t> tutor and tutee evaluation</a:t>
            </a:r>
          </a:p>
          <a:p>
            <a:r>
              <a:rPr lang="en-US" sz="2200" dirty="0" smtClean="0"/>
              <a:t>Dec. 6, 2014 – </a:t>
            </a:r>
            <a:r>
              <a:rPr lang="en-US" sz="2200" dirty="0" smtClean="0">
                <a:solidFill>
                  <a:srgbClr val="0070C0"/>
                </a:solidFill>
              </a:rPr>
              <a:t>Complete student information section of </a:t>
            </a:r>
          </a:p>
          <a:p>
            <a:pPr>
              <a:buNone/>
              <a:tabLst>
                <a:tab pos="2232025" algn="l"/>
                <a:tab pos="2286000" algn="l"/>
              </a:tabLst>
            </a:pPr>
            <a:r>
              <a:rPr lang="en-US" sz="2200" dirty="0" smtClean="0">
                <a:solidFill>
                  <a:srgbClr val="0070C0"/>
                </a:solidFill>
              </a:rPr>
              <a:t>		MCPS SSL form</a:t>
            </a:r>
          </a:p>
          <a:p>
            <a:r>
              <a:rPr lang="en-US" sz="2200" dirty="0" smtClean="0"/>
              <a:t>Dec. 20, 2014 – </a:t>
            </a:r>
            <a:r>
              <a:rPr lang="en-US" sz="2200" dirty="0" smtClean="0">
                <a:solidFill>
                  <a:srgbClr val="0070C0"/>
                </a:solidFill>
              </a:rPr>
              <a:t>Holiday Party, 11:00 am -12:30 pm</a:t>
            </a:r>
          </a:p>
          <a:p>
            <a:r>
              <a:rPr lang="en-US" sz="2200" dirty="0" smtClean="0"/>
              <a:t>March 21, 2015 – </a:t>
            </a:r>
            <a:r>
              <a:rPr lang="en-US" sz="2200" dirty="0" smtClean="0">
                <a:solidFill>
                  <a:srgbClr val="0070C0"/>
                </a:solidFill>
              </a:rPr>
              <a:t>Deadline for coordinator application</a:t>
            </a:r>
          </a:p>
          <a:p>
            <a:r>
              <a:rPr lang="en-US" sz="2200" dirty="0"/>
              <a:t>March 21, </a:t>
            </a:r>
            <a:r>
              <a:rPr lang="en-US" sz="2200" dirty="0" smtClean="0"/>
              <a:t>2015 – </a:t>
            </a:r>
            <a:r>
              <a:rPr lang="en-US" sz="2200" dirty="0" smtClean="0">
                <a:solidFill>
                  <a:srgbClr val="0070C0"/>
                </a:solidFill>
              </a:rPr>
              <a:t>Due date for 2</a:t>
            </a:r>
            <a:r>
              <a:rPr lang="en-US" sz="2200" baseline="30000" dirty="0" smtClean="0">
                <a:solidFill>
                  <a:srgbClr val="0070C0"/>
                </a:solidFill>
              </a:rPr>
              <a:t>nd</a:t>
            </a:r>
            <a:r>
              <a:rPr lang="en-US" sz="2200" dirty="0" smtClean="0">
                <a:solidFill>
                  <a:srgbClr val="0070C0"/>
                </a:solidFill>
              </a:rPr>
              <a:t> tutor and tutee evaluation</a:t>
            </a:r>
          </a:p>
          <a:p>
            <a:r>
              <a:rPr lang="en-US" sz="2200" dirty="0" smtClean="0"/>
              <a:t>May 2, 2015 – </a:t>
            </a:r>
            <a:r>
              <a:rPr lang="en-US" sz="2200" dirty="0" smtClean="0">
                <a:solidFill>
                  <a:srgbClr val="0070C0"/>
                </a:solidFill>
              </a:rPr>
              <a:t>Complete student information section of</a:t>
            </a:r>
          </a:p>
          <a:p>
            <a:pPr>
              <a:buNone/>
              <a:tabLst>
                <a:tab pos="2176463" algn="l"/>
              </a:tabLst>
            </a:pPr>
            <a:r>
              <a:rPr lang="en-US" sz="2200" dirty="0" smtClean="0">
                <a:solidFill>
                  <a:srgbClr val="0070C0"/>
                </a:solidFill>
              </a:rPr>
              <a:t>		MCPS SSL form</a:t>
            </a:r>
          </a:p>
          <a:p>
            <a:r>
              <a:rPr lang="en-US" sz="2200" dirty="0" smtClean="0"/>
              <a:t>May 2, 2015 – </a:t>
            </a:r>
            <a:r>
              <a:rPr lang="en-US" sz="2200" dirty="0" smtClean="0">
                <a:solidFill>
                  <a:srgbClr val="0070C0"/>
                </a:solidFill>
              </a:rPr>
              <a:t>Deadline for tutor pre-registration</a:t>
            </a:r>
          </a:p>
          <a:p>
            <a:r>
              <a:rPr lang="en-US" sz="2200" dirty="0" smtClean="0"/>
              <a:t>May 16, 2015 – </a:t>
            </a:r>
            <a:r>
              <a:rPr lang="en-US" sz="2200" dirty="0" smtClean="0">
                <a:solidFill>
                  <a:srgbClr val="0070C0"/>
                </a:solidFill>
              </a:rPr>
              <a:t>Annual award ceremony, 11:00 – 12:30 pm</a:t>
            </a:r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5161BC-A032-4867-9287-5E8009AD40C5}" type="slidenum">
              <a:rPr lang="en-US" sz="1400"/>
              <a:pPr algn="r"/>
              <a:t>17</a:t>
            </a:fld>
            <a:endParaRPr lang="en-US" sz="1400"/>
          </a:p>
        </p:txBody>
      </p:sp>
    </p:spTree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676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Remember: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Be Responsible!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your common sense!  If you don’t know something…ASK a coordinator or adult volunteer!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Read the Tutor Guidelines and Skills Sheet to improve your teaching skills!  Remember, your goal is to help your tutee!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Tell your lead coordinator if there is any change in phone number/email address so they can easily contact you when anything comes up.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You’re the key to helping your tutee!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www.capsa-mc.org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info@capsa-mc.org</a:t>
            </a:r>
          </a:p>
        </p:txBody>
      </p:sp>
      <p:sp>
        <p:nvSpPr>
          <p:cNvPr id="25604" name="Text Box 1028"/>
          <p:cNvSpPr txBox="1">
            <a:spLocks noChangeArrowheads="1"/>
          </p:cNvSpPr>
          <p:nvPr/>
        </p:nvSpPr>
        <p:spPr bwMode="auto">
          <a:xfrm>
            <a:off x="2403475" y="6049963"/>
            <a:ext cx="4454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Thank you for listening </a:t>
            </a:r>
            <a:r>
              <a:rPr lang="en-US" sz="3200">
                <a:sym typeface="Wingdings" pitchFamily="2" charset="2"/>
              </a:rPr>
              <a:t></a:t>
            </a:r>
            <a:endParaRPr lang="en-US" sz="3200"/>
          </a:p>
        </p:txBody>
      </p:sp>
      <p:sp>
        <p:nvSpPr>
          <p:cNvPr id="21509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B340E67-11D0-4D52-9006-B83BF0AAA286}" type="slidenum">
              <a:rPr lang="en-US" sz="1400"/>
              <a:pPr algn="r"/>
              <a:t>18</a:t>
            </a:fld>
            <a:endParaRPr lang="en-US" sz="140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248400"/>
            <a:ext cx="2133600" cy="457200"/>
          </a:xfrm>
        </p:spPr>
        <p:txBody>
          <a:bodyPr/>
          <a:lstStyle/>
          <a:p>
            <a:pPr>
              <a:defRPr/>
            </a:pPr>
            <a:fld id="{0CB386BF-7CDD-4BA3-BC51-628731FFBA02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93725"/>
            <a:ext cx="8534400" cy="70167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Tutoring Program Mission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800" dirty="0" smtClean="0"/>
              <a:t>Provide tutoring services to new immigrants and other needy students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dirty="0" smtClean="0"/>
              <a:t>Share experiences with new immigrant families in Montgomery County in adjusting to the society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dirty="0" smtClean="0"/>
              <a:t>Provide community service and leadership opportunities to qualified high and middle school students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dirty="0" smtClean="0"/>
              <a:t>Extend services to adults through English classes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800" dirty="0" smtClean="0"/>
              <a:t>Present education-related issues and needs to Montgomery County Public Schools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0"/>
          <p:cNvSpPr>
            <a:spLocks noChangeArrowheads="1"/>
          </p:cNvSpPr>
          <p:nvPr/>
        </p:nvSpPr>
        <p:spPr bwMode="auto">
          <a:xfrm>
            <a:off x="3517900" y="33147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 b="1"/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3670300" y="1943100"/>
            <a:ext cx="1371600" cy="5987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pPr algn="ctr">
              <a:defRPr/>
            </a:pPr>
            <a:r>
              <a:rPr lang="en-US" sz="1200" dirty="0" smtClean="0"/>
              <a:t>Director </a:t>
            </a:r>
            <a:br>
              <a:rPr lang="en-US" sz="1200" dirty="0" smtClean="0"/>
            </a:br>
            <a:r>
              <a:rPr lang="en-US" sz="1200" dirty="0" smtClean="0"/>
              <a:t>Aldrin Leung</a:t>
            </a:r>
            <a:endParaRPr lang="en-US" sz="1200" dirty="0"/>
          </a:p>
        </p:txBody>
      </p:sp>
      <p:sp>
        <p:nvSpPr>
          <p:cNvPr id="6159" name="Text Box 31"/>
          <p:cNvSpPr txBox="1">
            <a:spLocks noChangeArrowheads="1"/>
          </p:cNvSpPr>
          <p:nvPr/>
        </p:nvSpPr>
        <p:spPr bwMode="auto">
          <a:xfrm>
            <a:off x="2165350" y="5038436"/>
            <a:ext cx="1505526" cy="72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r>
              <a:rPr lang="en-US" sz="1000" b="1" dirty="0"/>
              <a:t>High School</a:t>
            </a:r>
          </a:p>
          <a:p>
            <a:pPr>
              <a:buFontTx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Mentor, </a:t>
            </a:r>
            <a:r>
              <a:rPr lang="en-US" sz="1000" dirty="0" err="1" smtClean="0"/>
              <a:t>Mi</a:t>
            </a:r>
            <a:r>
              <a:rPr lang="en-US" sz="1000" dirty="0" smtClean="0"/>
              <a:t> Wang</a:t>
            </a:r>
            <a:endParaRPr lang="en-US" sz="1000" dirty="0"/>
          </a:p>
          <a:p>
            <a:pPr>
              <a:buFontTx/>
              <a:buChar char="•"/>
            </a:pPr>
            <a:r>
              <a:rPr lang="en-US" sz="1000" dirty="0"/>
              <a:t> Lead </a:t>
            </a:r>
            <a:r>
              <a:rPr lang="en-US" sz="1000" dirty="0" err="1" smtClean="0"/>
              <a:t>Coor</a:t>
            </a:r>
            <a:r>
              <a:rPr lang="en-US" sz="1000" dirty="0" smtClean="0"/>
              <a:t>., </a:t>
            </a:r>
            <a:r>
              <a:rPr lang="en-US" sz="1000" dirty="0" err="1" smtClean="0"/>
              <a:t>Jingjing</a:t>
            </a:r>
            <a:r>
              <a:rPr lang="en-US" sz="1000" dirty="0" smtClean="0"/>
              <a:t> Xu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en-US" sz="1000" dirty="0"/>
              <a:t> </a:t>
            </a:r>
            <a:r>
              <a:rPr lang="en-US" sz="1000" dirty="0" err="1" smtClean="0"/>
              <a:t>Coor</a:t>
            </a:r>
            <a:r>
              <a:rPr lang="en-US" sz="1000" dirty="0" smtClean="0"/>
              <a:t>., </a:t>
            </a:r>
            <a:r>
              <a:rPr lang="fr-FR" sz="1000" dirty="0">
                <a:latin typeface="Times New Roman"/>
                <a:ea typeface="PMingLiU"/>
              </a:rPr>
              <a:t>Matthew Chen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160" name="Text Box 39"/>
          <p:cNvSpPr txBox="1">
            <a:spLocks noChangeArrowheads="1"/>
          </p:cNvSpPr>
          <p:nvPr/>
        </p:nvSpPr>
        <p:spPr bwMode="auto">
          <a:xfrm>
            <a:off x="1197360" y="5051181"/>
            <a:ext cx="950887" cy="72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r>
              <a:rPr lang="en-US" sz="1000" b="1" dirty="0" smtClean="0"/>
              <a:t>Registrar</a:t>
            </a:r>
            <a:endParaRPr lang="en-US" sz="1000" b="1" dirty="0"/>
          </a:p>
          <a:p>
            <a:pPr marL="114300" indent="-114300">
              <a:buFontTx/>
              <a:buChar char="•"/>
            </a:pPr>
            <a:r>
              <a:rPr lang="fr-FR" sz="1000" dirty="0">
                <a:latin typeface="Times New Roman"/>
                <a:ea typeface="PMingLiU"/>
              </a:rPr>
              <a:t>Qin </a:t>
            </a:r>
            <a:r>
              <a:rPr lang="fr-FR" sz="1000" dirty="0" smtClean="0">
                <a:latin typeface="Times New Roman"/>
                <a:ea typeface="PMingLiU"/>
              </a:rPr>
              <a:t>Chen</a:t>
            </a:r>
            <a:endParaRPr lang="en-US" sz="1000" dirty="0" smtClean="0"/>
          </a:p>
          <a:p>
            <a:pPr marL="114300" indent="-114300">
              <a:buFontTx/>
              <a:buChar char="•"/>
            </a:pPr>
            <a:r>
              <a:rPr lang="fr-FR" sz="1000" dirty="0">
                <a:latin typeface="Times New Roman"/>
                <a:ea typeface="PMingLiU"/>
              </a:rPr>
              <a:t>Emily </a:t>
            </a:r>
            <a:r>
              <a:rPr lang="fr-FR" sz="1000" dirty="0" smtClean="0">
                <a:latin typeface="Times New Roman"/>
                <a:ea typeface="PMingLiU"/>
              </a:rPr>
              <a:t>Chien</a:t>
            </a:r>
            <a:endParaRPr lang="en-US" sz="1000" dirty="0" smtClean="0"/>
          </a:p>
          <a:p>
            <a:pPr marL="114300" indent="-114300">
              <a:buFontTx/>
              <a:buChar char="•"/>
            </a:pPr>
            <a:r>
              <a:rPr lang="fr-FR" sz="1000" dirty="0">
                <a:latin typeface="Times New Roman"/>
                <a:ea typeface="PMingLiU"/>
              </a:rPr>
              <a:t>Ingrid Fan</a:t>
            </a:r>
            <a:endParaRPr lang="en-US" sz="1000" dirty="0" smtClean="0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3778249" y="5033963"/>
            <a:ext cx="2034381" cy="86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3" tIns="45717" rIns="91433" bIns="45717">
            <a:spAutoFit/>
          </a:bodyPr>
          <a:lstStyle/>
          <a:p>
            <a:r>
              <a:rPr lang="en-US" sz="1000" b="1" dirty="0"/>
              <a:t>Middle School</a:t>
            </a:r>
            <a:endParaRPr lang="en-US" sz="1000" dirty="0"/>
          </a:p>
          <a:p>
            <a:pPr>
              <a:buFontTx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Mentor, Li-</a:t>
            </a:r>
            <a:r>
              <a:rPr lang="en-US" sz="1000" dirty="0" err="1" smtClean="0"/>
              <a:t>Hsing</a:t>
            </a:r>
            <a:r>
              <a:rPr lang="en-US" sz="1000" dirty="0" smtClean="0"/>
              <a:t> Lien	</a:t>
            </a:r>
            <a:endParaRPr lang="en-US" sz="1000" dirty="0"/>
          </a:p>
          <a:p>
            <a:pPr>
              <a:buFontTx/>
              <a:buChar char="•"/>
            </a:pPr>
            <a:r>
              <a:rPr lang="en-US" sz="1000" dirty="0"/>
              <a:t> Lead </a:t>
            </a:r>
            <a:r>
              <a:rPr lang="en-US" sz="1000" dirty="0" err="1" smtClean="0"/>
              <a:t>Coor</a:t>
            </a:r>
            <a:r>
              <a:rPr lang="en-US" sz="1000" dirty="0" smtClean="0"/>
              <a:t>., Leslie Chen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en-US" sz="1000" dirty="0"/>
              <a:t> </a:t>
            </a:r>
            <a:r>
              <a:rPr lang="en-US" sz="1000" dirty="0" err="1" smtClean="0"/>
              <a:t>Coor</a:t>
            </a:r>
            <a:r>
              <a:rPr lang="en-US" sz="1000" dirty="0" smtClean="0"/>
              <a:t>. A, Justin Wu</a:t>
            </a:r>
            <a:endParaRPr lang="en-US" sz="1000" dirty="0">
              <a:solidFill>
                <a:srgbClr val="FF5050"/>
              </a:solidFill>
            </a:endParaRPr>
          </a:p>
          <a:p>
            <a:pPr>
              <a:buFontTx/>
              <a:buChar char="•"/>
            </a:pPr>
            <a:r>
              <a:rPr lang="en-US" sz="1000" dirty="0"/>
              <a:t> </a:t>
            </a:r>
            <a:r>
              <a:rPr lang="en-US" sz="1000" dirty="0" err="1" smtClean="0"/>
              <a:t>Coor</a:t>
            </a:r>
            <a:r>
              <a:rPr lang="en-US" sz="1000" dirty="0" smtClean="0"/>
              <a:t>. B, Sage Chen</a:t>
            </a:r>
            <a:endParaRPr lang="en-US" sz="1000" dirty="0">
              <a:solidFill>
                <a:srgbClr val="FF5050"/>
              </a:solidFill>
            </a:endParaRPr>
          </a:p>
        </p:txBody>
      </p:sp>
      <p:sp>
        <p:nvSpPr>
          <p:cNvPr id="6163" name="Text Box 75"/>
          <p:cNvSpPr txBox="1">
            <a:spLocks noChangeArrowheads="1"/>
          </p:cNvSpPr>
          <p:nvPr/>
        </p:nvSpPr>
        <p:spPr bwMode="auto">
          <a:xfrm>
            <a:off x="5403850" y="5016500"/>
            <a:ext cx="1846966" cy="86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r>
              <a:rPr lang="en-US" sz="1000" b="1" dirty="0"/>
              <a:t>Upper Elementary School</a:t>
            </a:r>
            <a:r>
              <a:rPr lang="en-US" sz="1000" dirty="0"/>
              <a:t> </a:t>
            </a:r>
          </a:p>
          <a:p>
            <a:pPr>
              <a:buFontTx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Mentor, Jeng Hsu</a:t>
            </a:r>
          </a:p>
          <a:p>
            <a:pPr>
              <a:buFontTx/>
              <a:buChar char="•"/>
            </a:pPr>
            <a:r>
              <a:rPr lang="en-US" sz="1000" dirty="0" smtClean="0"/>
              <a:t> </a:t>
            </a:r>
            <a:r>
              <a:rPr lang="en-US" sz="1000" dirty="0"/>
              <a:t>Lead </a:t>
            </a:r>
            <a:r>
              <a:rPr lang="en-US" sz="1000" dirty="0" err="1" smtClean="0"/>
              <a:t>Coor</a:t>
            </a:r>
            <a:r>
              <a:rPr lang="en-US" sz="1000" dirty="0" smtClean="0"/>
              <a:t>., David Ho</a:t>
            </a:r>
            <a:endParaRPr lang="en-US" sz="1000" dirty="0">
              <a:solidFill>
                <a:srgbClr val="FF5050"/>
              </a:solidFill>
            </a:endParaRPr>
          </a:p>
          <a:p>
            <a:pPr>
              <a:buFontTx/>
              <a:buChar char="•"/>
            </a:pPr>
            <a:r>
              <a:rPr lang="en-US" sz="1000" dirty="0"/>
              <a:t> </a:t>
            </a:r>
            <a:r>
              <a:rPr lang="en-US" sz="1000" dirty="0" err="1" smtClean="0"/>
              <a:t>Coor</a:t>
            </a:r>
            <a:r>
              <a:rPr lang="en-US" sz="1000" dirty="0" smtClean="0"/>
              <a:t>. A, Elizabeth Chen</a:t>
            </a:r>
            <a:endParaRPr lang="en-US" sz="1000" dirty="0">
              <a:solidFill>
                <a:srgbClr val="FF5050"/>
              </a:solidFill>
            </a:endParaRPr>
          </a:p>
          <a:p>
            <a:pPr>
              <a:buFontTx/>
              <a:buChar char="•"/>
            </a:pPr>
            <a:r>
              <a:rPr lang="en-US" sz="1000" dirty="0"/>
              <a:t> </a:t>
            </a:r>
            <a:r>
              <a:rPr lang="en-US" sz="1000" dirty="0" err="1" smtClean="0"/>
              <a:t>Coor</a:t>
            </a:r>
            <a:r>
              <a:rPr lang="en-US" sz="1000" dirty="0" smtClean="0"/>
              <a:t>. B, Karina Chang</a:t>
            </a:r>
            <a:endParaRPr lang="en-US" sz="1000" dirty="0">
              <a:solidFill>
                <a:srgbClr val="FF5050"/>
              </a:solidFill>
            </a:endParaRPr>
          </a:p>
        </p:txBody>
      </p:sp>
      <p:sp>
        <p:nvSpPr>
          <p:cNvPr id="6164" name="Text Box 83"/>
          <p:cNvSpPr txBox="1">
            <a:spLocks noChangeArrowheads="1"/>
          </p:cNvSpPr>
          <p:nvPr/>
        </p:nvSpPr>
        <p:spPr bwMode="auto">
          <a:xfrm>
            <a:off x="7172325" y="5016500"/>
            <a:ext cx="1882232" cy="86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r>
              <a:rPr lang="en-US" sz="1000" b="1" dirty="0"/>
              <a:t>Lower Elementary School</a:t>
            </a:r>
            <a:r>
              <a:rPr lang="en-US" sz="1000" dirty="0"/>
              <a:t> </a:t>
            </a:r>
          </a:p>
          <a:p>
            <a:pPr>
              <a:buFontTx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Mentor, Christine Yu</a:t>
            </a:r>
            <a:endParaRPr lang="en-US" sz="1000" dirty="0"/>
          </a:p>
          <a:p>
            <a:pPr>
              <a:buFontTx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Lead </a:t>
            </a:r>
            <a:r>
              <a:rPr lang="en-US" sz="1000" dirty="0" err="1" smtClean="0"/>
              <a:t>Coor</a:t>
            </a:r>
            <a:r>
              <a:rPr lang="en-US" sz="1000" dirty="0" smtClean="0"/>
              <a:t>., Elizabeth Hung</a:t>
            </a:r>
            <a:endParaRPr lang="en-US" sz="1000" dirty="0" smtClean="0">
              <a:solidFill>
                <a:srgbClr val="FF5050"/>
              </a:solidFill>
            </a:endParaRPr>
          </a:p>
          <a:p>
            <a:pPr>
              <a:buFontTx/>
              <a:buChar char="•"/>
            </a:pPr>
            <a:r>
              <a:rPr lang="en-US" sz="1000" dirty="0" smtClean="0"/>
              <a:t> </a:t>
            </a:r>
            <a:r>
              <a:rPr lang="en-US" sz="1000" dirty="0" err="1" smtClean="0"/>
              <a:t>Coor</a:t>
            </a:r>
            <a:r>
              <a:rPr lang="en-US" sz="1000" dirty="0" smtClean="0"/>
              <a:t>. A, Jaiwen Hsu</a:t>
            </a:r>
          </a:p>
          <a:p>
            <a:pPr>
              <a:buFontTx/>
              <a:buChar char="•"/>
            </a:pPr>
            <a:r>
              <a:rPr lang="en-US" sz="1000" dirty="0" smtClean="0"/>
              <a:t> </a:t>
            </a:r>
            <a:r>
              <a:rPr lang="en-US" sz="1000" dirty="0" err="1" smtClean="0"/>
              <a:t>Coor</a:t>
            </a:r>
            <a:r>
              <a:rPr lang="en-US" sz="1000" dirty="0" smtClean="0"/>
              <a:t>. B, Christin Li</a:t>
            </a:r>
            <a:endParaRPr lang="en-US" sz="1000" dirty="0">
              <a:solidFill>
                <a:srgbClr val="FF5050"/>
              </a:solidFill>
            </a:endParaRPr>
          </a:p>
        </p:txBody>
      </p:sp>
      <p:sp>
        <p:nvSpPr>
          <p:cNvPr id="6165" name="Rectangle 133"/>
          <p:cNvSpPr>
            <a:spLocks noChangeArrowheads="1"/>
          </p:cNvSpPr>
          <p:nvPr/>
        </p:nvSpPr>
        <p:spPr bwMode="auto">
          <a:xfrm>
            <a:off x="7019925" y="5038725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1178229" y="710530"/>
            <a:ext cx="7848600" cy="690748"/>
          </a:xfrm>
          <a:prstGeom prst="rect">
            <a:avLst/>
          </a:prstGeom>
        </p:spPr>
        <p:txBody>
          <a:bodyPr lIns="91433" tIns="45717" rIns="91433" bIns="45717"/>
          <a:lstStyle/>
          <a:p>
            <a:pPr>
              <a:defRPr/>
            </a:pP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CAPSA Tutoring Program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89" name="Text Box 147"/>
          <p:cNvSpPr txBox="1">
            <a:spLocks noChangeArrowheads="1"/>
          </p:cNvSpPr>
          <p:nvPr/>
        </p:nvSpPr>
        <p:spPr bwMode="auto">
          <a:xfrm>
            <a:off x="1996948" y="2868048"/>
            <a:ext cx="1446216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r>
              <a:rPr lang="en-US" sz="1000" b="1" dirty="0"/>
              <a:t>Adult Class </a:t>
            </a:r>
            <a:r>
              <a:rPr lang="en-US" sz="1000" b="1" dirty="0" smtClean="0"/>
              <a:t>Teacher</a:t>
            </a:r>
            <a:endParaRPr lang="en-US" sz="1000" b="1" dirty="0"/>
          </a:p>
          <a:p>
            <a:pPr marL="114300" indent="-114300">
              <a:buFontTx/>
              <a:buChar char="•"/>
            </a:pPr>
            <a:r>
              <a:rPr lang="en-US" sz="1000" dirty="0" smtClean="0"/>
              <a:t>Lily Shen</a:t>
            </a:r>
          </a:p>
        </p:txBody>
      </p:sp>
      <p:cxnSp>
        <p:nvCxnSpPr>
          <p:cNvPr id="80" name="Elbow Connector 79"/>
          <p:cNvCxnSpPr>
            <a:stCxn id="6159" idx="0"/>
            <a:endCxn id="26" idx="2"/>
          </p:cNvCxnSpPr>
          <p:nvPr/>
        </p:nvCxnSpPr>
        <p:spPr bwMode="auto">
          <a:xfrm rot="5400000" flipH="1" flipV="1">
            <a:off x="3032434" y="4476769"/>
            <a:ext cx="447346" cy="6759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3" name="Elbow Connector 82"/>
          <p:cNvCxnSpPr>
            <a:stCxn id="6162" idx="0"/>
            <a:endCxn id="26" idx="2"/>
          </p:cNvCxnSpPr>
          <p:nvPr/>
        </p:nvCxnSpPr>
        <p:spPr bwMode="auto">
          <a:xfrm rot="16200000" flipV="1">
            <a:off x="3973335" y="4211857"/>
            <a:ext cx="442873" cy="12013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7" name="Elbow Connector 86"/>
          <p:cNvCxnSpPr>
            <a:stCxn id="6163" idx="0"/>
            <a:endCxn id="23" idx="2"/>
          </p:cNvCxnSpPr>
          <p:nvPr/>
        </p:nvCxnSpPr>
        <p:spPr bwMode="auto">
          <a:xfrm rot="5400000" flipH="1" flipV="1">
            <a:off x="6414092" y="4491631"/>
            <a:ext cx="438110" cy="6116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2" name="Elbow Connector 91"/>
          <p:cNvCxnSpPr>
            <a:stCxn id="6164" idx="0"/>
            <a:endCxn id="23" idx="2"/>
          </p:cNvCxnSpPr>
          <p:nvPr/>
        </p:nvCxnSpPr>
        <p:spPr bwMode="auto">
          <a:xfrm rot="16200000" flipV="1">
            <a:off x="7307147" y="4210205"/>
            <a:ext cx="438110" cy="117447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9" name="Shape 98"/>
          <p:cNvCxnSpPr>
            <a:stCxn id="29" idx="0"/>
            <a:endCxn id="8204" idx="2"/>
          </p:cNvCxnSpPr>
          <p:nvPr/>
        </p:nvCxnSpPr>
        <p:spPr bwMode="auto">
          <a:xfrm rot="5400000" flipH="1" flipV="1">
            <a:off x="2017919" y="1654196"/>
            <a:ext cx="1450562" cy="3225799"/>
          </a:xfrm>
          <a:prstGeom prst="bentConnector3">
            <a:avLst>
              <a:gd name="adj1" fmla="val 219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hape 98"/>
          <p:cNvCxnSpPr>
            <a:stCxn id="6189" idx="0"/>
            <a:endCxn id="8204" idx="2"/>
          </p:cNvCxnSpPr>
          <p:nvPr/>
        </p:nvCxnSpPr>
        <p:spPr bwMode="auto">
          <a:xfrm rot="5400000" flipH="1" flipV="1">
            <a:off x="3374961" y="1886909"/>
            <a:ext cx="326234" cy="16360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FB8D8-F911-43CA-A50A-663EA521D4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156324" y="3979676"/>
            <a:ext cx="1565275" cy="5987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pPr algn="ctr">
              <a:defRPr/>
            </a:pPr>
            <a:r>
              <a:rPr lang="en-US" sz="1200" dirty="0" smtClean="0"/>
              <a:t>Deputy Director</a:t>
            </a:r>
          </a:p>
          <a:p>
            <a:pPr algn="ctr">
              <a:defRPr/>
            </a:pPr>
            <a:r>
              <a:rPr lang="en-US" sz="1200" dirty="0" smtClean="0"/>
              <a:t>(K-5) </a:t>
            </a:r>
            <a:br>
              <a:rPr lang="en-US" sz="1200" dirty="0" smtClean="0"/>
            </a:br>
            <a:r>
              <a:rPr lang="en-US" sz="1200" dirty="0" smtClean="0"/>
              <a:t>Jeng Hsu</a:t>
            </a:r>
            <a:endParaRPr lang="en-US" sz="1200" dirty="0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68601" y="3992376"/>
            <a:ext cx="1651000" cy="5987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pPr algn="ctr">
              <a:defRPr/>
            </a:pPr>
            <a:r>
              <a:rPr lang="en-US" sz="1200" dirty="0" smtClean="0"/>
              <a:t>Deputy Director</a:t>
            </a:r>
          </a:p>
          <a:p>
            <a:pPr algn="ctr">
              <a:defRPr/>
            </a:pPr>
            <a:r>
              <a:rPr lang="en-US" sz="1200" dirty="0" smtClean="0"/>
              <a:t>(6-12)</a:t>
            </a:r>
            <a:br>
              <a:rPr lang="en-US" sz="1200" dirty="0" smtClean="0"/>
            </a:br>
            <a:r>
              <a:rPr lang="en-US" sz="1200" dirty="0" smtClean="0"/>
              <a:t>Lisa Leung</a:t>
            </a:r>
            <a:endParaRPr lang="en-US" sz="1200" dirty="0"/>
          </a:p>
        </p:txBody>
      </p:sp>
      <p:cxnSp>
        <p:nvCxnSpPr>
          <p:cNvPr id="31" name="Elbow Connector 30"/>
          <p:cNvCxnSpPr>
            <a:stCxn id="26" idx="0"/>
            <a:endCxn id="8204" idx="2"/>
          </p:cNvCxnSpPr>
          <p:nvPr/>
        </p:nvCxnSpPr>
        <p:spPr bwMode="auto">
          <a:xfrm rot="5400000" flipH="1" flipV="1">
            <a:off x="3249819" y="2886096"/>
            <a:ext cx="1450562" cy="761999"/>
          </a:xfrm>
          <a:prstGeom prst="bentConnector3">
            <a:avLst>
              <a:gd name="adj1" fmla="val 219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4" name="Elbow Connector 33"/>
          <p:cNvCxnSpPr>
            <a:stCxn id="23" idx="0"/>
            <a:endCxn id="8204" idx="2"/>
          </p:cNvCxnSpPr>
          <p:nvPr/>
        </p:nvCxnSpPr>
        <p:spPr bwMode="auto">
          <a:xfrm rot="16200000" flipV="1">
            <a:off x="4928600" y="1969314"/>
            <a:ext cx="1437862" cy="2582862"/>
          </a:xfrm>
          <a:prstGeom prst="bentConnector3">
            <a:avLst>
              <a:gd name="adj1" fmla="val 208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255906" y="5058409"/>
            <a:ext cx="1032641" cy="72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r>
              <a:rPr lang="en-US" sz="1000" b="1" dirty="0" smtClean="0"/>
              <a:t>Cashier</a:t>
            </a:r>
            <a:endParaRPr lang="en-US" sz="1000" b="1" dirty="0"/>
          </a:p>
          <a:p>
            <a:pPr marL="114300" indent="-114300">
              <a:buFontTx/>
              <a:buChar char="•"/>
            </a:pPr>
            <a:r>
              <a:rPr lang="fr-FR" sz="1000" dirty="0">
                <a:latin typeface="Times New Roman"/>
                <a:ea typeface="PMingLiU"/>
              </a:rPr>
              <a:t>Steven </a:t>
            </a:r>
            <a:r>
              <a:rPr lang="fr-FR" sz="1000" dirty="0" smtClean="0">
                <a:latin typeface="Times New Roman"/>
                <a:ea typeface="PMingLiU"/>
              </a:rPr>
              <a:t>Chang</a:t>
            </a:r>
            <a:endParaRPr lang="en-US" sz="1000" dirty="0"/>
          </a:p>
          <a:p>
            <a:pPr marL="114300" indent="-114300">
              <a:buFontTx/>
              <a:buChar char="•"/>
            </a:pPr>
            <a:r>
              <a:rPr lang="fr-FR" sz="1000" dirty="0">
                <a:latin typeface="Times New Roman"/>
                <a:ea typeface="PMingLiU"/>
              </a:rPr>
              <a:t>Fang Chen</a:t>
            </a:r>
            <a:r>
              <a:rPr lang="en-US" sz="1000" dirty="0" smtClean="0"/>
              <a:t> </a:t>
            </a:r>
          </a:p>
          <a:p>
            <a:pPr marL="114300" indent="-114300">
              <a:buFontTx/>
              <a:buChar char="•"/>
            </a:pPr>
            <a:r>
              <a:rPr lang="fr-FR" sz="1000" dirty="0" err="1">
                <a:latin typeface="Times New Roman"/>
                <a:ea typeface="PMingLiU"/>
              </a:rPr>
              <a:t>Yenhsi</a:t>
            </a:r>
            <a:r>
              <a:rPr lang="fr-FR" sz="1000" dirty="0">
                <a:latin typeface="Times New Roman"/>
                <a:ea typeface="PMingLiU"/>
              </a:rPr>
              <a:t> Chen</a:t>
            </a:r>
            <a:endParaRPr lang="en-US" sz="1000" dirty="0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5128629" y="2875597"/>
            <a:ext cx="1641782" cy="4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r>
              <a:rPr lang="en-US" sz="1000" b="1" dirty="0" smtClean="0"/>
              <a:t>Line Dance Instructor</a:t>
            </a:r>
          </a:p>
          <a:p>
            <a:pPr marL="114300" indent="-114300">
              <a:buFontTx/>
              <a:buChar char="•"/>
            </a:pPr>
            <a:r>
              <a:rPr lang="en-US" sz="1000" dirty="0" smtClean="0"/>
              <a:t>Carol Hsieh</a:t>
            </a:r>
            <a:endParaRPr lang="en-US" sz="1000" dirty="0"/>
          </a:p>
        </p:txBody>
      </p:sp>
      <p:cxnSp>
        <p:nvCxnSpPr>
          <p:cNvPr id="7" name="Elbow Connector 6"/>
          <p:cNvCxnSpPr>
            <a:stCxn id="8204" idx="2"/>
            <a:endCxn id="28" idx="0"/>
          </p:cNvCxnSpPr>
          <p:nvPr/>
        </p:nvCxnSpPr>
        <p:spPr bwMode="auto">
          <a:xfrm rot="16200000" flipH="1">
            <a:off x="4985919" y="1911995"/>
            <a:ext cx="333783" cy="15934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304801" y="3992376"/>
            <a:ext cx="1651000" cy="5987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pPr algn="ctr">
              <a:defRPr/>
            </a:pPr>
            <a:r>
              <a:rPr lang="en-US" sz="1200" dirty="0" smtClean="0"/>
              <a:t>Deputy Director</a:t>
            </a:r>
          </a:p>
          <a:p>
            <a:pPr algn="ctr">
              <a:defRPr/>
            </a:pPr>
            <a:r>
              <a:rPr lang="en-US" sz="1200" dirty="0" smtClean="0"/>
              <a:t>(Registration)</a:t>
            </a:r>
            <a:br>
              <a:rPr lang="en-US" sz="1200" dirty="0" smtClean="0"/>
            </a:br>
            <a:r>
              <a:rPr lang="en-US" sz="1200" dirty="0" smtClean="0"/>
              <a:t>Betty Ho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29" idx="2"/>
            <a:endCxn id="6160" idx="0"/>
          </p:cNvCxnSpPr>
          <p:nvPr/>
        </p:nvCxnSpPr>
        <p:spPr bwMode="auto">
          <a:xfrm rot="16200000" flipH="1">
            <a:off x="1171507" y="4549883"/>
            <a:ext cx="460091" cy="54250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Elbow Connector 12"/>
          <p:cNvCxnSpPr>
            <a:stCxn id="29" idx="2"/>
            <a:endCxn id="24" idx="0"/>
          </p:cNvCxnSpPr>
          <p:nvPr/>
        </p:nvCxnSpPr>
        <p:spPr bwMode="auto">
          <a:xfrm rot="5400000">
            <a:off x="717605" y="4645712"/>
            <a:ext cx="467319" cy="35807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08153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3300"/>
                </a:solidFill>
                <a:latin typeface="Arial Black"/>
              </a:rPr>
              <a:t>Attaining Our Mission</a:t>
            </a:r>
            <a:endParaRPr lang="en-US" sz="4000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625C0-1DD3-4F39-A54B-F330841063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479800" y="2425700"/>
            <a:ext cx="3797300" cy="3657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911600" y="2781300"/>
            <a:ext cx="2997200" cy="292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  <a:bevelB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12-Point Star 16"/>
          <p:cNvSpPr/>
          <p:nvPr/>
        </p:nvSpPr>
        <p:spPr bwMode="auto">
          <a:xfrm>
            <a:off x="4171950" y="2946400"/>
            <a:ext cx="2413000" cy="2387600"/>
          </a:xfrm>
          <a:prstGeom prst="star12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1433" tIns="45717" rIns="91433" bIns="45717"/>
          <a:lstStyle/>
          <a:p>
            <a:pPr>
              <a:defRPr/>
            </a:pPr>
            <a:endParaRPr lang="en-US" sz="2000" b="1" u="sng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9416" y="3482032"/>
            <a:ext cx="21066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000" b="1" u="sng" dirty="0">
                <a:solidFill>
                  <a:srgbClr val="000000"/>
                </a:solidFill>
                <a:latin typeface="Arial Narrow" panose="020B0606020202030204" pitchFamily="34" charset="0"/>
              </a:rPr>
              <a:t>Quality Services</a:t>
            </a:r>
          </a:p>
          <a:p>
            <a:pPr indent="-9144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Rapid acclimation to society</a:t>
            </a:r>
          </a:p>
          <a:p>
            <a:pPr indent="-9144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Effective educational assistance</a:t>
            </a:r>
          </a:p>
          <a:p>
            <a:pPr indent="-9144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Great teaching experience</a:t>
            </a:r>
          </a:p>
          <a:p>
            <a:pPr indent="-9144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Successful leadership training</a:t>
            </a:r>
          </a:p>
          <a:p>
            <a:pPr indent="-9144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Improving the community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654550" y="2120900"/>
            <a:ext cx="1447800" cy="774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Coordinators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6254750" y="4818171"/>
            <a:ext cx="1447800" cy="7747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Tutors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143250" y="4818171"/>
            <a:ext cx="1447800" cy="7747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Tutees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72350" y="2825750"/>
            <a:ext cx="1447800" cy="774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Adult</a:t>
            </a:r>
            <a:endParaRPr lang="en-US" sz="20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Volunteers</a:t>
            </a:r>
          </a:p>
        </p:txBody>
      </p:sp>
      <p:sp>
        <p:nvSpPr>
          <p:cNvPr id="6" name="Down Arrow 5"/>
          <p:cNvSpPr/>
          <p:nvPr/>
        </p:nvSpPr>
        <p:spPr bwMode="auto">
          <a:xfrm rot="1456387">
            <a:off x="7636222" y="3654974"/>
            <a:ext cx="463550" cy="115295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 rot="6334067">
            <a:off x="6635877" y="1816971"/>
            <a:ext cx="463550" cy="13439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6" name="Rectangle 3"/>
          <p:cNvSpPr>
            <a:spLocks noGrp="1" noChangeArrowheads="1"/>
          </p:cNvSpPr>
          <p:nvPr>
            <p:ph idx="1"/>
          </p:nvPr>
        </p:nvSpPr>
        <p:spPr>
          <a:xfrm>
            <a:off x="615373" y="1714500"/>
            <a:ext cx="320732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Our primary goal is to provide quality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Tutees are our constituents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Coordinators will be given autonomy to lead the team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Tutors are our basic tutoring resources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Adult volunteers are</a:t>
            </a:r>
          </a:p>
          <a:p>
            <a:pPr marL="342900" indent="0" eaLnBrk="1" hangingPunct="1">
              <a:lnSpc>
                <a:spcPct val="90000"/>
              </a:lnSpc>
              <a:buNone/>
            </a:pPr>
            <a:r>
              <a:rPr lang="en-US" sz="1800" dirty="0" smtClean="0"/>
              <a:t>mature supporters</a:t>
            </a:r>
          </a:p>
          <a:p>
            <a:pPr marL="342900" indent="0" eaLnBrk="1" hangingPunct="1">
              <a:lnSpc>
                <a:spcPct val="90000"/>
              </a:lnSpc>
              <a:buNone/>
            </a:pPr>
            <a:r>
              <a:rPr lang="en-US" sz="1800" dirty="0" smtClean="0"/>
              <a:t>who will step in</a:t>
            </a:r>
          </a:p>
          <a:p>
            <a:pPr marL="342900" indent="0" eaLnBrk="1" hangingPunct="1">
              <a:lnSpc>
                <a:spcPct val="90000"/>
              </a:lnSpc>
              <a:buNone/>
            </a:pPr>
            <a:r>
              <a:rPr lang="en-US" sz="1800" dirty="0" smtClean="0"/>
              <a:t>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5118313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763000" cy="762000"/>
          </a:xfrm>
        </p:spPr>
        <p:txBody>
          <a:bodyPr/>
          <a:lstStyle/>
          <a:p>
            <a:pPr eaLnBrk="1" hangingPunct="1"/>
            <a:r>
              <a:rPr lang="en-US" smtClean="0"/>
              <a:t>Attendance!!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848600" cy="52578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chemeClr val="hlink"/>
                </a:solidFill>
              </a:rPr>
              <a:t>BE ON TIME!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Arrival time: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Coordinators: </a:t>
            </a:r>
            <a:r>
              <a:rPr lang="en-US" sz="2000" dirty="0" smtClean="0">
                <a:solidFill>
                  <a:schemeClr val="accent1"/>
                </a:solidFill>
              </a:rPr>
              <a:t>9:50 am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Tutors &amp; tutees: </a:t>
            </a:r>
            <a:r>
              <a:rPr lang="en-US" sz="2000" dirty="0" smtClean="0">
                <a:solidFill>
                  <a:schemeClr val="accent1"/>
                </a:solidFill>
              </a:rPr>
              <a:t>10:00 am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If unable to come…please call as soon as possible</a:t>
            </a:r>
            <a:endParaRPr lang="en-US" sz="2400" b="1" i="1" dirty="0" smtClean="0"/>
          </a:p>
          <a:p>
            <a:pPr lvl="1" eaLnBrk="1" hangingPunct="1">
              <a:lnSpc>
                <a:spcPct val="80000"/>
              </a:lnSpc>
              <a:buClr>
                <a:srgbClr val="5F5F5F"/>
              </a:buClr>
              <a:defRPr/>
            </a:pPr>
            <a:r>
              <a:rPr lang="en-US" sz="2000" dirty="0">
                <a:solidFill>
                  <a:srgbClr val="000000"/>
                </a:solidFill>
              </a:rPr>
              <a:t>HS Group – </a:t>
            </a:r>
            <a:r>
              <a:rPr lang="en-US" sz="2000" dirty="0" err="1">
                <a:solidFill>
                  <a:srgbClr val="000000"/>
                </a:solidFill>
              </a:rPr>
              <a:t>Jingjing</a:t>
            </a:r>
            <a:r>
              <a:rPr lang="en-US" sz="2000" dirty="0">
                <a:solidFill>
                  <a:srgbClr val="000000"/>
                </a:solidFill>
              </a:rPr>
              <a:t> Xu		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 </a:t>
            </a:r>
            <a:r>
              <a:rPr lang="en-US" sz="2000" dirty="0">
                <a:solidFill>
                  <a:srgbClr val="0000CC"/>
                </a:solidFill>
              </a:rPr>
              <a:t>(301) 476-1966</a:t>
            </a:r>
            <a:r>
              <a:rPr lang="en-US" sz="2000" dirty="0">
                <a:solidFill>
                  <a:srgbClr val="000000"/>
                </a:solidFill>
              </a:rPr>
              <a:t>   or   </a:t>
            </a:r>
            <a:r>
              <a:rPr lang="en-US" sz="2000" dirty="0" smtClean="0">
                <a:solidFill>
                  <a:srgbClr val="0000CC"/>
                </a:solidFill>
              </a:rPr>
              <a:t>xu.annie.97@gmail.com</a:t>
            </a:r>
          </a:p>
          <a:p>
            <a:pPr lvl="1" eaLnBrk="1" hangingPunct="1">
              <a:lnSpc>
                <a:spcPct val="80000"/>
              </a:lnSpc>
              <a:buClr>
                <a:srgbClr val="5F5F5F"/>
              </a:buClr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MS Group – </a:t>
            </a:r>
            <a:r>
              <a:rPr lang="en-US" sz="2000" dirty="0" smtClean="0">
                <a:solidFill>
                  <a:srgbClr val="000000"/>
                </a:solidFill>
                <a:ea typeface="TSC UKai M TT"/>
              </a:rPr>
              <a:t>Leslie Chen</a:t>
            </a:r>
            <a:r>
              <a:rPr lang="en-US" sz="2000" dirty="0" smtClean="0">
                <a:solidFill>
                  <a:srgbClr val="000000"/>
                </a:solidFill>
                <a:ea typeface="PMingLiU"/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	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	 </a:t>
            </a:r>
            <a:r>
              <a:rPr lang="en-US" sz="2000" dirty="0" smtClean="0">
                <a:solidFill>
                  <a:srgbClr val="0000CC"/>
                </a:solidFill>
                <a:ea typeface="PMingLiU"/>
              </a:rPr>
              <a:t>(301) 357-0026</a:t>
            </a:r>
            <a:r>
              <a:rPr lang="en-US" sz="2000" dirty="0" smtClean="0">
                <a:solidFill>
                  <a:srgbClr val="000000"/>
                </a:solidFill>
              </a:rPr>
              <a:t>   or   </a:t>
            </a:r>
            <a:r>
              <a:rPr lang="en-US" sz="2000" dirty="0" smtClean="0">
                <a:solidFill>
                  <a:srgbClr val="0000CC"/>
                </a:solidFill>
              </a:rPr>
              <a:t>leslie.chen20854@gmail.com</a:t>
            </a:r>
          </a:p>
          <a:p>
            <a:pPr lvl="1" eaLnBrk="1" hangingPunct="1">
              <a:lnSpc>
                <a:spcPct val="80000"/>
              </a:lnSpc>
              <a:buClr>
                <a:srgbClr val="5F5F5F"/>
              </a:buClr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Upper </a:t>
            </a:r>
            <a:r>
              <a:rPr lang="en-US" sz="2000" dirty="0">
                <a:solidFill>
                  <a:srgbClr val="000000"/>
                </a:solidFill>
              </a:rPr>
              <a:t>ES Group – David Ho 	</a:t>
            </a:r>
          </a:p>
          <a:p>
            <a:pPr marL="973138" lvl="1" indent="0" eaLnBrk="1" hangingPunct="1">
              <a:lnSpc>
                <a:spcPct val="80000"/>
              </a:lnSpc>
              <a:spcBef>
                <a:spcPts val="0"/>
              </a:spcBef>
              <a:buClr>
                <a:srgbClr val="5F5F5F"/>
              </a:buClr>
              <a:buNone/>
              <a:tabLst>
                <a:tab pos="973138" algn="l"/>
              </a:tabLst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301) 217-9425   </a:t>
            </a:r>
            <a:r>
              <a:rPr lang="en-US" sz="2000" dirty="0">
                <a:solidFill>
                  <a:srgbClr val="000000"/>
                </a:solidFill>
              </a:rPr>
              <a:t>or   </a:t>
            </a:r>
            <a:r>
              <a:rPr lang="en-US" sz="2000" dirty="0" smtClean="0">
                <a:solidFill>
                  <a:srgbClr val="0000CC"/>
                </a:solidFill>
              </a:rPr>
              <a:t>dch3079@gmail.com</a:t>
            </a:r>
            <a:r>
              <a:rPr lang="en-US" sz="2000" dirty="0" smtClean="0"/>
              <a:t>Lower 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Clr>
                <a:srgbClr val="5F5F5F"/>
              </a:buClr>
              <a:defRPr/>
            </a:pPr>
            <a:r>
              <a:rPr lang="en-US" sz="2000" dirty="0" smtClean="0"/>
              <a:t>ES Group – Elizabeth Hung	</a:t>
            </a:r>
          </a:p>
          <a:p>
            <a:pPr marL="977900" lvl="1" indent="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914400" algn="l"/>
              </a:tabLst>
              <a:defRPr/>
            </a:pP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650) 238-8956</a:t>
            </a:r>
            <a:r>
              <a:rPr lang="en-US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/>
              <a:t>or   </a:t>
            </a:r>
            <a:r>
              <a:rPr lang="en-US" sz="2000" dirty="0">
                <a:solidFill>
                  <a:srgbClr val="0000CC"/>
                </a:solidFill>
              </a:rPr>
              <a:t>eshung2007@gmail.com </a:t>
            </a:r>
            <a:endParaRPr lang="en-US" sz="2000" dirty="0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Emergency – Aldrin Leung – (240) 505-6988</a:t>
            </a:r>
            <a:endParaRPr lang="en-US" sz="2000" dirty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Check </a:t>
            </a:r>
            <a:r>
              <a:rPr lang="en-US" sz="2400" dirty="0" smtClean="0">
                <a:solidFill>
                  <a:srgbClr val="0000CC"/>
                </a:solidFill>
              </a:rPr>
              <a:t>www.capsa-mc.org</a:t>
            </a:r>
            <a:r>
              <a:rPr lang="en-US" sz="2400" dirty="0" smtClean="0"/>
              <a:t> for announcements</a:t>
            </a:r>
          </a:p>
        </p:txBody>
      </p:sp>
      <p:sp>
        <p:nvSpPr>
          <p:cNvPr id="8196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11AB1B1-2895-4F40-91FD-97E82A7C20C8}" type="slidenum">
              <a:rPr lang="en-US" sz="1400"/>
              <a:pPr algn="r"/>
              <a:t>5</a:t>
            </a:fld>
            <a:endParaRPr lang="en-US" sz="1400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7467600" cy="762000"/>
          </a:xfrm>
        </p:spPr>
        <p:txBody>
          <a:bodyPr/>
          <a:lstStyle/>
          <a:p>
            <a:pPr eaLnBrk="1" hangingPunct="1"/>
            <a:r>
              <a:rPr lang="en-US" smtClean="0"/>
              <a:t>Let the day begin!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01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Sign in at your tutoring group area in the sign in book labeled for tutors </a:t>
            </a:r>
            <a:r>
              <a:rPr lang="en-US" sz="1800" dirty="0" smtClean="0">
                <a:solidFill>
                  <a:srgbClr val="0000CC"/>
                </a:solidFill>
              </a:rPr>
              <a:t>(Be honest about the sign-in time!)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Go to your assigned seat and find your tutee. Don’t wait for them to find you.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If there is a problem with a tutor-tutee pairing, please contact a coordinator as soon as possible. 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Tutors should not do their own homework or socialize with friends during this time! It is dedicated to addressing the tutee’s needs.</a:t>
            </a:r>
            <a:r>
              <a:rPr lang="en-US" sz="2400" dirty="0" smtClean="0"/>
              <a:t> </a:t>
            </a:r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273FE0A-9A9C-44F5-B57C-B4DB3F2D2728}" type="slidenum">
              <a:rPr lang="en-US" sz="1400"/>
              <a:pPr algn="r"/>
              <a:t>6</a:t>
            </a:fld>
            <a:endParaRPr lang="en-US" sz="1400"/>
          </a:p>
        </p:txBody>
      </p:sp>
      <p:pic>
        <p:nvPicPr>
          <p:cNvPr id="9221" name="Picture 10" descr="MCj041186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74240">
            <a:off x="7621588" y="0"/>
            <a:ext cx="12080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8938"/>
            <a:ext cx="8763000" cy="762000"/>
          </a:xfrm>
        </p:spPr>
        <p:txBody>
          <a:bodyPr/>
          <a:lstStyle/>
          <a:p>
            <a:pPr eaLnBrk="1" hangingPunct="1"/>
            <a:r>
              <a:rPr lang="en-US" smtClean="0"/>
              <a:t>Do’s and Don’t’s…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543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Please </a:t>
            </a:r>
            <a:r>
              <a:rPr lang="en-US" sz="2400" dirty="0" smtClean="0">
                <a:solidFill>
                  <a:schemeClr val="hlink"/>
                </a:solidFill>
              </a:rPr>
              <a:t>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Communicate with and understand your tutee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Be patient with your tutee’s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Teach them to the best of your 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Find a teaching pattern or style that works best with your tutee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Relate to him or her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Provide teaching materials if needed (Many in the CAPSA boxes </a:t>
            </a:r>
            <a:r>
              <a:rPr lang="en-US" sz="2000" b="1" dirty="0" smtClean="0"/>
              <a:t>or</a:t>
            </a:r>
            <a:r>
              <a:rPr lang="en-US" sz="2000" dirty="0" smtClean="0"/>
              <a:t> bring some from home)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Books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Magazines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Worksheets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Material copied from workbooks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Ask coordinators for help</a:t>
            </a:r>
          </a:p>
        </p:txBody>
      </p:sp>
      <p:pic>
        <p:nvPicPr>
          <p:cNvPr id="10244" name="Picture 12" descr="C:\Documents and Settings\Aldrin\Local Settings\Temporary Internet Files\Content.IE5\6WJDL927\MCj041104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7563" y="4506913"/>
            <a:ext cx="1900237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DC4EFF5-4974-46CE-A304-8BB0DD58E92C}" type="slidenum">
              <a:rPr lang="en-US" sz="1400"/>
              <a:pPr algn="r"/>
              <a:t>7</a:t>
            </a:fld>
            <a:endParaRPr lang="en-US" sz="140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762000"/>
          </a:xfrm>
        </p:spPr>
        <p:txBody>
          <a:bodyPr/>
          <a:lstStyle/>
          <a:p>
            <a:pPr eaLnBrk="1" hangingPunct="1"/>
            <a:r>
              <a:rPr lang="en-US" smtClean="0"/>
              <a:t>Do’s and Don’t’s… (cont’d)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48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Please</a:t>
            </a:r>
            <a:endParaRPr lang="en-US" sz="24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Do Not</a:t>
            </a:r>
            <a:r>
              <a:rPr lang="en-US" sz="2000" dirty="0" smtClean="0"/>
              <a:t> socialize with your friends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Do Not</a:t>
            </a:r>
            <a:r>
              <a:rPr lang="en-US" sz="2000" dirty="0" smtClean="0"/>
              <a:t> eat your breakfast while tutoring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Do Not</a:t>
            </a:r>
            <a:r>
              <a:rPr lang="en-US" sz="2000" dirty="0" smtClean="0"/>
              <a:t> bring outside homework to do or </a:t>
            </a:r>
            <a:br>
              <a:rPr lang="en-US" sz="2000" dirty="0" smtClean="0"/>
            </a:br>
            <a:r>
              <a:rPr lang="en-US" sz="2000" dirty="0" smtClean="0"/>
              <a:t>books to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Do Not</a:t>
            </a:r>
            <a:r>
              <a:rPr lang="en-US" sz="2000" dirty="0" smtClean="0"/>
              <a:t> play with your cell phone, listen to music, or use any other electronic devices while tutoring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DO NOT </a:t>
            </a:r>
            <a:r>
              <a:rPr lang="en-US" sz="2000" dirty="0" smtClean="0"/>
              <a:t>DISTRACT OTHER TUTOR-TUTEE PAIRS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Do not sit next to your friends while tutoring if you feel like you will be distracted and not focus on teaching your tutee (Be responsible and mature!).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DO NOT </a:t>
            </a:r>
            <a:r>
              <a:rPr lang="en-US" sz="2000" dirty="0" smtClean="0"/>
              <a:t>do all of your tutee’s homework and prevent him/her from doing any thinking or work of his/her own </a:t>
            </a:r>
          </a:p>
        </p:txBody>
      </p:sp>
      <p:pic>
        <p:nvPicPr>
          <p:cNvPr id="11268" name="Picture 4" descr="FD0096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371600"/>
            <a:ext cx="1679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6781800" y="1219200"/>
            <a:ext cx="1981200" cy="1905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55" y="16743"/>
                </a:moveTo>
                <a:cubicBezTo>
                  <a:pt x="19256" y="15079"/>
                  <a:pt x="20025" y="12974"/>
                  <a:pt x="20025" y="10800"/>
                </a:cubicBezTo>
                <a:cubicBezTo>
                  <a:pt x="20025" y="5705"/>
                  <a:pt x="15894" y="1575"/>
                  <a:pt x="10800" y="1575"/>
                </a:cubicBezTo>
                <a:cubicBezTo>
                  <a:pt x="8625" y="1574"/>
                  <a:pt x="6520" y="2343"/>
                  <a:pt x="4856" y="3744"/>
                </a:cubicBezTo>
                <a:close/>
                <a:moveTo>
                  <a:pt x="3744" y="4856"/>
                </a:moveTo>
                <a:cubicBezTo>
                  <a:pt x="2343" y="6520"/>
                  <a:pt x="1575" y="8625"/>
                  <a:pt x="1575" y="10799"/>
                </a:cubicBezTo>
                <a:cubicBezTo>
                  <a:pt x="1575" y="15894"/>
                  <a:pt x="5705" y="20025"/>
                  <a:pt x="10800" y="20025"/>
                </a:cubicBezTo>
                <a:cubicBezTo>
                  <a:pt x="12974" y="20025"/>
                  <a:pt x="15079" y="19256"/>
                  <a:pt x="16743" y="17855"/>
                </a:cubicBez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EDA9DF6-841B-42D7-97AD-47B660FABDC1}" type="slidenum">
              <a:rPr lang="en-US" sz="1400"/>
              <a:pPr algn="r"/>
              <a:t>8</a:t>
            </a:fld>
            <a:endParaRPr lang="en-US" sz="140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762000"/>
          </a:xfrm>
        </p:spPr>
        <p:txBody>
          <a:bodyPr/>
          <a:lstStyle/>
          <a:p>
            <a:pPr eaLnBrk="1" hangingPunct="1"/>
            <a:r>
              <a:rPr lang="en-US" smtClean="0"/>
              <a:t>ABCs of tutoring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696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CC3399"/>
                </a:solidFill>
              </a:rPr>
              <a:t>A</a:t>
            </a:r>
            <a:r>
              <a:rPr lang="en-US" sz="2400" dirty="0" smtClean="0"/>
              <a:t>ssist with completing their schoolwork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CC3399"/>
                </a:solidFill>
              </a:rPr>
              <a:t>B</a:t>
            </a:r>
            <a:r>
              <a:rPr lang="en-US" sz="2400" dirty="0" smtClean="0"/>
              <a:t>e aware of your students’ abilities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CC3399"/>
                </a:solidFill>
              </a:rPr>
              <a:t>C</a:t>
            </a:r>
            <a:r>
              <a:rPr lang="en-US" sz="2400" dirty="0" smtClean="0"/>
              <a:t>ultural problems? Try to understand them!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CC3399"/>
                </a:solidFill>
              </a:rPr>
              <a:t>D</a:t>
            </a:r>
            <a:r>
              <a:rPr lang="en-US" sz="2400" dirty="0" smtClean="0"/>
              <a:t>evelop their English skills (read the Teaching Skills Sheet to get an idea of important skills)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CC3399"/>
                </a:solidFill>
              </a:rPr>
              <a:t>E</a:t>
            </a:r>
            <a:r>
              <a:rPr lang="en-US" sz="2400" dirty="0" smtClean="0"/>
              <a:t>valuate which subjects need more help and find related books and worksheets to improve them during the tutoring session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CC3399"/>
                </a:solidFill>
              </a:rPr>
              <a:t>F</a:t>
            </a:r>
            <a:r>
              <a:rPr lang="en-US" sz="2400" dirty="0" smtClean="0"/>
              <a:t>inish the day by assigning a little homework (A copy machine is available to make copies of books or workbooks)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CC3399"/>
                </a:solidFill>
              </a:rPr>
              <a:t>G</a:t>
            </a:r>
            <a:r>
              <a:rPr lang="en-US" sz="2400" dirty="0" smtClean="0"/>
              <a:t>ive praise and motivate your tutee!</a:t>
            </a:r>
          </a:p>
        </p:txBody>
      </p:sp>
      <p:pic>
        <p:nvPicPr>
          <p:cNvPr id="12292" name="Picture 4" descr="BD0509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281113"/>
            <a:ext cx="1447800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Slide Number Placeholder 3"/>
          <p:cNvSpPr txBox="1">
            <a:spLocks noGrp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D447C60-BC46-4E87-9FB0-0E9DD2E6C295}" type="slidenum">
              <a:rPr lang="en-US" sz="1400"/>
              <a:pPr algn="r"/>
              <a:t>9</a:t>
            </a:fld>
            <a:endParaRPr lang="en-US" sz="1400"/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9023</TotalTime>
  <Words>1124</Words>
  <Application>Microsoft Office PowerPoint</Application>
  <PresentationFormat>On-screen Show (4:3)</PresentationFormat>
  <Paragraphs>207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Bamboo</vt:lpstr>
      <vt:lpstr>Blends</vt:lpstr>
      <vt:lpstr>CAPSA Tutor Training</vt:lpstr>
      <vt:lpstr>Tutoring Program Mission</vt:lpstr>
      <vt:lpstr>PowerPoint Presentation</vt:lpstr>
      <vt:lpstr>Attaining Our Mission</vt:lpstr>
      <vt:lpstr>Attendance!!</vt:lpstr>
      <vt:lpstr>Let the day begin!</vt:lpstr>
      <vt:lpstr>Do’s and Don’t’s…</vt:lpstr>
      <vt:lpstr>Do’s and Don’t’s… (cont’d)</vt:lpstr>
      <vt:lpstr>ABCs of tutoring</vt:lpstr>
      <vt:lpstr>Basics</vt:lpstr>
      <vt:lpstr>Reading…</vt:lpstr>
      <vt:lpstr>Discussing…</vt:lpstr>
      <vt:lpstr>Writing!</vt:lpstr>
      <vt:lpstr>Quality Improving…</vt:lpstr>
      <vt:lpstr>Resources Available:</vt:lpstr>
      <vt:lpstr>At the end of the day…</vt:lpstr>
      <vt:lpstr>Important Dates</vt:lpstr>
      <vt:lpstr>Remember:</vt:lpstr>
    </vt:vector>
  </TitlesOfParts>
  <Company>multimax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CAPSA Tutor Training</dc:title>
  <dc:creator>betty</dc:creator>
  <cp:lastModifiedBy>Hang Ho</cp:lastModifiedBy>
  <cp:revision>292</cp:revision>
  <cp:lastPrinted>2014-06-05T21:26:18Z</cp:lastPrinted>
  <dcterms:created xsi:type="dcterms:W3CDTF">2002-09-10T00:19:02Z</dcterms:created>
  <dcterms:modified xsi:type="dcterms:W3CDTF">2014-06-05T21:42:48Z</dcterms:modified>
</cp:coreProperties>
</file>