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296400"/>
  <p:defaultTextStyle>
    <a:defPPr lvl="0">
      <a:defRPr lang="zh-TW"/>
    </a:defPPr>
    <a:lvl1pPr lvl="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lvl="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lvl="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lvl="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lvl="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lvl="5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lvl="6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lvl="7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lvl="8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62" y="12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421" cy="464980"/>
          </a:xfrm>
          <a:prstGeom prst="rect">
            <a:avLst/>
          </a:prstGeom>
        </p:spPr>
        <p:txBody>
          <a:bodyPr vert="horz" wrap="square" lIns="90087" tIns="45044" rIns="90087" bIns="45044" numCol="1" anchor="t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8" y="1"/>
            <a:ext cx="2972421" cy="464980"/>
          </a:xfrm>
          <a:prstGeom prst="rect">
            <a:avLst/>
          </a:prstGeom>
        </p:spPr>
        <p:txBody>
          <a:bodyPr vert="horz" wrap="square" lIns="90087" tIns="45044" rIns="90087" bIns="45044" numCol="1" anchor="t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F5E24C9C-8770-4B06-9CB9-8AF2EC480809}" type="datetimeFigureOut">
              <a:rPr lang="en-US" altLang="en-US"/>
              <a:pPr>
                <a:defRPr/>
              </a:pPr>
              <a:t>5/5/2019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8500"/>
            <a:ext cx="450850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087" tIns="45044" rIns="90087" bIns="4504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1" y="4416510"/>
            <a:ext cx="5485158" cy="4181623"/>
          </a:xfrm>
          <a:prstGeom prst="rect">
            <a:avLst/>
          </a:prstGeom>
        </p:spPr>
        <p:txBody>
          <a:bodyPr vert="horz" lIns="90087" tIns="45044" rIns="90087" bIns="4504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823"/>
            <a:ext cx="2972421" cy="464980"/>
          </a:xfrm>
          <a:prstGeom prst="rect">
            <a:avLst/>
          </a:prstGeom>
        </p:spPr>
        <p:txBody>
          <a:bodyPr vert="horz" wrap="square" lIns="90087" tIns="45044" rIns="90087" bIns="45044" numCol="1" anchor="b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8" y="8829823"/>
            <a:ext cx="2972421" cy="464980"/>
          </a:xfrm>
          <a:prstGeom prst="rect">
            <a:avLst/>
          </a:prstGeom>
        </p:spPr>
        <p:txBody>
          <a:bodyPr vert="horz" wrap="square" lIns="90087" tIns="45044" rIns="90087" bIns="45044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C63883F4-70DC-495E-9975-0C6190566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7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新細明體" pitchFamily="18" charset="-12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B23F52B-9A51-4D13-94BA-0EEE98D3FD77}" type="slidenum">
              <a:rPr lang="en-US" altLang="en-US" sz="110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1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新細明體" pitchFamily="18" charset="-12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5364061-79FE-4EAA-BC54-0E4B6AAA9725}" type="slidenum">
              <a:rPr lang="en-US" altLang="en-US" sz="110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z="11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3E10C-42FC-4CD6-84CE-CAA1EB31DF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14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3F47-3DD3-4ED2-A65C-5E8E431586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61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94DB1-F66C-4A34-B698-3B3EC9605F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36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E63E-8265-4B55-B2C9-4D806C0C25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9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08583-ACF9-4CFF-8484-55A330E287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07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FF207-C14D-4C3F-8007-BC82614F46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9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3AFD3-608B-4940-91BE-FB0063E49B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6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84DD3-992F-4A7F-AAEE-4742B38763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2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B9592-EC6D-411C-A836-DF37D9D6BB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84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80E1F-4ABC-49E1-A97C-04AD32B373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2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3E447-C66B-4DA3-A14C-FAA49DB3B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60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0F62A-9A71-46D4-A53D-BC617ABBB0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7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12925"/>
            <a:ext cx="90519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7078663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7078663"/>
            <a:ext cx="3184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7078663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 smtClean="0"/>
            </a:lvl1pPr>
          </a:lstStyle>
          <a:p>
            <a:pPr>
              <a:defRPr/>
            </a:pPr>
            <a:fld id="{6C0F1E80-C2EA-4D59-BBEF-02157255A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4613" y="296863"/>
            <a:ext cx="3279775" cy="7340600"/>
          </a:xfrm>
        </p:spPr>
        <p:txBody>
          <a:bodyPr/>
          <a:lstStyle/>
          <a:p>
            <a:pPr marL="228600" indent="-228600" algn="ctr" eaLnBrk="1" hangingPunct="1">
              <a:lnSpc>
                <a:spcPct val="80000"/>
              </a:lnSpc>
              <a:buFontTx/>
              <a:buNone/>
            </a:pPr>
            <a:r>
              <a:rPr lang="en-US" altLang="zh-TW" sz="2600" b="1">
                <a:latin typeface="Times New Roman" pitchFamily="18" charset="0"/>
              </a:rPr>
              <a:t>Mission</a:t>
            </a:r>
            <a:endParaRPr lang="en-US" altLang="zh-TW" sz="2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Provide tutoring services to new immigrants and other needy students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Share experiences with new immigrant families in Montgomery County in adjusting to the society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Provide community service and leadership opportunities to qualified high and middle school students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Present educational-related issues and needs to Montgomery County Public Schools (MCPS)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4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TW" sz="1600">
              <a:latin typeface="Times New Roman" pitchFamily="18" charset="0"/>
            </a:endParaRPr>
          </a:p>
          <a:p>
            <a:pPr marL="228600" indent="-228600" algn="ctr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600" b="1">
                <a:latin typeface="Times New Roman" pitchFamily="18" charset="0"/>
              </a:rPr>
              <a:t>Fee</a:t>
            </a:r>
            <a:r>
              <a:rPr lang="en-US" altLang="en-US" sz="14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Free Membership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Tutoring service to all CAPSA members (age 5 or older)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$20 </a:t>
            </a:r>
            <a:r>
              <a:rPr lang="en-US" altLang="zh-TW" sz="1400">
                <a:latin typeface="Times New Roman" pitchFamily="18" charset="0"/>
                <a:cs typeface="Times New Roman" pitchFamily="18" charset="0"/>
              </a:rPr>
              <a:t>shared facility 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rental fee for each tutor or coordinator </a:t>
            </a:r>
            <a:r>
              <a:rPr lang="en-US" altLang="zh-TW" sz="1400">
                <a:latin typeface="Times New Roman" pitchFamily="18" charset="0"/>
              </a:rPr>
              <a:t>annually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$30 </a:t>
            </a:r>
            <a:r>
              <a:rPr lang="en-US" altLang="zh-TW" sz="1400">
                <a:latin typeface="Times New Roman" pitchFamily="18" charset="0"/>
                <a:cs typeface="Times New Roman" pitchFamily="18" charset="0"/>
              </a:rPr>
              <a:t>shared facility 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rental fee for each tutee </a:t>
            </a:r>
            <a:r>
              <a:rPr lang="en-US" altLang="zh-TW" sz="1400">
                <a:latin typeface="Times New Roman" pitchFamily="18" charset="0"/>
              </a:rPr>
              <a:t>annually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500"/>
              </a:spcBef>
              <a:buClr>
                <a:schemeClr val="tx1"/>
              </a:buClr>
              <a:buFontTx/>
              <a:buNone/>
            </a:pPr>
            <a:endParaRPr lang="en-US" altLang="zh-TW" sz="140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Clr>
                <a:srgbClr val="990000"/>
              </a:buClr>
              <a:buFontTx/>
              <a:buNone/>
            </a:pPr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2051" name="Rectangle 15"/>
          <p:cNvSpPr>
            <a:spLocks noChangeArrowheads="1"/>
          </p:cNvSpPr>
          <p:nvPr/>
        </p:nvSpPr>
        <p:spPr bwMode="auto">
          <a:xfrm>
            <a:off x="3487738" y="290513"/>
            <a:ext cx="3267075" cy="73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228600" indent="-228600" defTabSz="1019175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71500" indent="-228600" defTabSz="1019175" eaLnBrk="0" hangingPunct="0">
              <a:spcBef>
                <a:spcPct val="20000"/>
              </a:spcBef>
              <a:buChar char="–"/>
              <a:defRPr kumimoji="1" sz="31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1019175" eaLnBrk="0" hangingPunct="0">
              <a:spcBef>
                <a:spcPct val="20000"/>
              </a:spcBef>
              <a:buChar char="•"/>
              <a:defRPr kumimoji="1" sz="27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b="1">
                <a:latin typeface="Times New Roman" pitchFamily="18" charset="0"/>
              </a:rPr>
              <a:t>Organization</a:t>
            </a:r>
            <a:endParaRPr lang="en-US" altLang="zh-TW" sz="26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Chinese American Parents and Students Association (CAPSA) is a non-profit volunteer organization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Program Director oversees the entire tutoring operation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Additional positions include: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Deputy directors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Group mentors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Monitors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Lead coordinators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Coordinators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Tutors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200">
                <a:latin typeface="Times New Roman" pitchFamily="18" charset="0"/>
              </a:rPr>
              <a:t>Other monitoring and administrative support staff</a:t>
            </a:r>
            <a:endParaRPr lang="en-US" altLang="zh-TW" sz="90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600" b="1">
                <a:latin typeface="Times New Roman" pitchFamily="18" charset="0"/>
              </a:rPr>
              <a:t>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Qualified middle and high school students are selected to be tutors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One-on-one tutoring services are promoted, whenever feasible, for needy students and adults to help with their homework and adapting to the American culture and environment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Tutors provide tutoring services to needy students and gain MCPS Student Service Learning (SSL) hours and valuable experience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Promising tutors are selected as coordinators to ensure the smooth operations of the group and arrange tutor and tutee match-ups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>
                <a:latin typeface="Times New Roman" pitchFamily="18" charset="0"/>
              </a:rPr>
              <a:t>Adult volunteers provide mentorship, monitoring and administrative support</a:t>
            </a:r>
          </a:p>
        </p:txBody>
      </p:sp>
      <p:sp>
        <p:nvSpPr>
          <p:cNvPr id="2052" name="Rectangle 17"/>
          <p:cNvSpPr>
            <a:spLocks noChangeArrowheads="1"/>
          </p:cNvSpPr>
          <p:nvPr/>
        </p:nvSpPr>
        <p:spPr bwMode="auto">
          <a:xfrm>
            <a:off x="6942138" y="296863"/>
            <a:ext cx="3222625" cy="73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228600" indent="-228600" defTabSz="1019175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1019175" eaLnBrk="0" hangingPunct="0">
              <a:spcBef>
                <a:spcPct val="20000"/>
              </a:spcBef>
              <a:buChar char="–"/>
              <a:defRPr kumimoji="1" sz="31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1019175" eaLnBrk="0" hangingPunct="0">
              <a:spcBef>
                <a:spcPct val="20000"/>
              </a:spcBef>
              <a:buChar char="•"/>
              <a:defRPr kumimoji="1" sz="27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b="1" dirty="0">
                <a:latin typeface="Times New Roman" pitchFamily="18" charset="0"/>
              </a:rPr>
              <a:t>2019-2020 Schedule</a:t>
            </a:r>
            <a:endParaRPr lang="en-US" altLang="zh-TW" sz="2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Sep 	</a:t>
            </a:r>
            <a:r>
              <a:rPr lang="en-US" altLang="zh-CN" sz="1400" dirty="0">
                <a:latin typeface="Times New Roman" pitchFamily="18" charset="0"/>
              </a:rPr>
              <a:t>7, 14, 21, 28</a:t>
            </a:r>
            <a:endParaRPr lang="en-US" altLang="zh-TW" sz="14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Oct	5, 12, 19, 26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Nov	2, 9, 16, 23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Dec	7, 14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Jan	4, 11, 18, 25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Feb	1, 8, 15, 22, 29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Mar	7, 14, 21, 28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Apr 	18,</a:t>
            </a:r>
            <a:r>
              <a:rPr lang="zh-CN" altLang="en-US" sz="1400" dirty="0">
                <a:latin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</a:rPr>
              <a:t>25</a:t>
            </a:r>
            <a:endParaRPr lang="en-US" altLang="zh-TW" sz="14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May	2, 9, 16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1400" b="1" dirty="0">
                <a:latin typeface="Times New Roman" pitchFamily="18" charset="0"/>
              </a:rPr>
              <a:t>Time:    </a:t>
            </a:r>
            <a:r>
              <a:rPr lang="en-US" altLang="zh-TW" sz="1400" dirty="0">
                <a:latin typeface="Times New Roman" pitchFamily="18" charset="0"/>
              </a:rPr>
              <a:t>Saturday 10 am – 12 noon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600" b="1" dirty="0">
                <a:latin typeface="Times New Roman" pitchFamily="18" charset="0"/>
              </a:rPr>
              <a:t>Location</a:t>
            </a:r>
            <a:endParaRPr lang="en-US" altLang="zh-TW" sz="2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1400" dirty="0">
                <a:latin typeface="Times New Roman" pitchFamily="18" charset="0"/>
              </a:rPr>
              <a:t>	Robert Frost Middle School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dirty="0">
                <a:latin typeface="Times New Roman" pitchFamily="18" charset="0"/>
              </a:rPr>
              <a:t>	9201 Scott Drive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dirty="0">
                <a:latin typeface="Times New Roman" pitchFamily="18" charset="0"/>
              </a:rPr>
              <a:t>	Rockville, MD 20850 </a:t>
            </a:r>
            <a:endParaRPr lang="en-US" altLang="zh-TW" sz="2200" b="1" dirty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600" b="1" dirty="0">
                <a:latin typeface="Times New Roman" pitchFamily="18" charset="0"/>
              </a:rPr>
              <a:t>Resources</a:t>
            </a:r>
            <a:endParaRPr lang="en-US" altLang="zh-TW" sz="2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English textbooks and dictionaries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Novels and reading books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Supplemental workbooks and worksheets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Recent magazines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TW" sz="1400" dirty="0">
                <a:latin typeface="Times New Roman" pitchFamily="18" charset="0"/>
              </a:rPr>
              <a:t>“Side by Side” ESOL English sets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400" dirty="0">
              <a:latin typeface="Times New Roman" pitchFamily="18" charset="0"/>
            </a:endParaRPr>
          </a:p>
          <a:p>
            <a:pPr algn="ctr" eaLnBrk="1" hangingPunct="1">
              <a:lnSpc>
                <a:spcPct val="50000"/>
              </a:lnSpc>
              <a:spcBef>
                <a:spcPts val="8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zh-TW" sz="1400" b="1" i="1" dirty="0">
                <a:latin typeface="Times New Roman" pitchFamily="18" charset="0"/>
              </a:rPr>
              <a:t>For More Information</a:t>
            </a:r>
          </a:p>
          <a:p>
            <a:pPr algn="ctr" eaLnBrk="1" hangingPunct="1">
              <a:lnSpc>
                <a:spcPct val="80000"/>
              </a:lnSpc>
              <a:spcBef>
                <a:spcPct val="6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zh-TW" sz="1400" b="1" i="1" dirty="0">
                <a:latin typeface="Times New Roman" pitchFamily="18" charset="0"/>
              </a:rPr>
              <a:t>Call (301) 686-4237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</a:rPr>
              <a:t>www.capsa-mc.org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</a:rPr>
              <a:t>capsa.mcmd@gmail.com</a:t>
            </a:r>
          </a:p>
          <a:p>
            <a:pPr algn="ctr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1200" i="1" dirty="0">
                <a:latin typeface="Arial Narrow" pitchFamily="34" charset="0"/>
              </a:rPr>
              <a:t>CAPSA, A 501(c)(3) Non-Profit Organization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n"/>
            </a:pPr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2053" name="Picture 18" descr="DSC00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48000"/>
            <a:ext cx="286543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20"/>
          <p:cNvSpPr>
            <a:spLocks noChangeShapeType="1"/>
          </p:cNvSpPr>
          <p:nvPr/>
        </p:nvSpPr>
        <p:spPr bwMode="auto">
          <a:xfrm>
            <a:off x="6842125" y="0"/>
            <a:ext cx="0" cy="777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21"/>
          <p:cNvSpPr>
            <a:spLocks noChangeShapeType="1"/>
          </p:cNvSpPr>
          <p:nvPr/>
        </p:nvSpPr>
        <p:spPr bwMode="auto">
          <a:xfrm>
            <a:off x="3332163" y="0"/>
            <a:ext cx="0" cy="777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22"/>
          <p:cNvSpPr>
            <a:spLocks noChangeShapeType="1"/>
          </p:cNvSpPr>
          <p:nvPr/>
        </p:nvSpPr>
        <p:spPr bwMode="auto">
          <a:xfrm>
            <a:off x="6910387" y="6074409"/>
            <a:ext cx="3100996" cy="1075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p1"/>
          <p:cNvSpPr txBox="1">
            <a:spLocks noGrp="1"/>
          </p:cNvSpPr>
          <p:nvPr>
            <p:ph type="body" idx="1"/>
          </p:nvPr>
        </p:nvSpPr>
        <p:spPr>
          <a:xfrm>
            <a:off x="97157" y="149377"/>
            <a:ext cx="3067200" cy="7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u="sng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宗旨</a:t>
            </a:r>
            <a:endParaRPr sz="2200" dirty="0"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Noto Sans Symbols"/>
              <a:buNone/>
            </a:pPr>
            <a:endParaRPr sz="300" dirty="0"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為華裔學生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、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新移民及有需要輔導人士提供課業輔導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幫助新移民家庭在蒙郡教育制度中適應生活環境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提供成績優秀的中學生義工服務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、 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領導才能和教學機會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向蒙郡公立學校當局表達對教育方針及教學需要的意見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dirty="0"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u="sng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輔導方式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Noto Sans Symbols"/>
              <a:buNone/>
            </a:pPr>
            <a:endParaRPr sz="300" dirty="0"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由成績優秀的中學生擔任義務小老師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，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採取一對一的方式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， 協助學生及有需要輔導人士解決課業問題及適應本地的文化與生活。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小老師會優先指示學生帶來的學校功課，並輔導其作業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輔導班備有各種不同程度的書籍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、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字典及作業單張，作為基本輔導教材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擔任小老師的學生可獲蒙郡公立學校認可的社區時數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有工作熱誠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、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領導才能和教學經驗的小老師們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， </a:t>
            </a: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將可申請擔任輔導協調員，直接參與輔導班策劃工作</a:t>
            </a:r>
            <a:r>
              <a:rPr lang="en-US" sz="1500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。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en-US" sz="1500" dirty="0" err="1"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熱心成人義工擔任輔導、行政和管理工作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dirty="0"/>
          </a:p>
        </p:txBody>
      </p:sp>
      <p:sp>
        <p:nvSpPr>
          <p:cNvPr id="6152" name="Google Shape;6152;p1"/>
          <p:cNvSpPr/>
          <p:nvPr/>
        </p:nvSpPr>
        <p:spPr>
          <a:xfrm>
            <a:off x="3506038" y="91350"/>
            <a:ext cx="3168600" cy="7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CN" altLang="en-US" sz="2200" b="0" i="0" u="sng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地 點</a:t>
            </a:r>
            <a:endParaRPr lang="zh-CN" altLang="en-US" sz="22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zh-CN" altLang="en-US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	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Robert Frost Middle School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	9201 Scott Drive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	Rockville, MD 20850 </a:t>
            </a:r>
            <a:endParaRPr lang="en-US" sz="2200" b="1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sng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2019-20</a:t>
            </a:r>
            <a:r>
              <a:rPr lang="zh-CN" altLang="en-US" sz="2200" b="0" i="0" u="sng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上課日期</a:t>
            </a:r>
            <a:r>
              <a:rPr lang="zh-CN" altLang="en-US" sz="2400" b="0" i="0" u="sng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 </a:t>
            </a:r>
            <a:endParaRPr lang="zh-CN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九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7,14,21,28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十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5,12,19,26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十一月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2,9,16,23 </a:t>
            </a:r>
            <a:r>
              <a:rPr lang="zh-CN" altLang="en-US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	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十二月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7,14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一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4,11,18,25 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二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1,8,15,22,29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三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7,14,21,28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四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18,25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五　月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:	 </a:t>
            </a:r>
            <a:r>
              <a:rPr lang="en-US" altLang="zh-CN" sz="16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2,9,16</a:t>
            </a:r>
            <a:endParaRPr lang="zh-CN" altLang="en-US" sz="15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 	星期六上午十時至中午十二時</a:t>
            </a:r>
            <a:endParaRPr lang="zh-CN" altLang="en-US" sz="9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marR="0" lvl="0" indent="-22860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zh-CN" altLang="en-US" sz="2200" b="0" i="0" u="sng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費用</a:t>
            </a:r>
          </a:p>
          <a:p>
            <a:pPr marL="2286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不收會員費， 課業輔導只提供給五歲或以上會員</a:t>
            </a:r>
          </a:p>
          <a:p>
            <a:pPr marL="2286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小老師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/</a:t>
            </a: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協調員每學年場地均攤費每人 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$</a:t>
            </a:r>
            <a:r>
              <a:rPr lang="en-US" altLang="zh-CN" sz="1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20</a:t>
            </a:r>
            <a:endParaRPr lang="zh-CN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學生每學年場地均攤費每人 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/>
                <a:sym typeface="Times New Roman"/>
              </a:rPr>
              <a:t>$30</a:t>
            </a:r>
            <a:endParaRPr lang="zh-CN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lang="en-US" altLang="zh-CN" sz="8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Arial"/>
              <a:sym typeface="Arial"/>
            </a:endParaRPr>
          </a:p>
          <a:p>
            <a:pPr marL="2286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詳情請致電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/</a:t>
            </a: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上網</a:t>
            </a:r>
            <a:r>
              <a:rPr lang="en-US" altLang="zh-CN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/</a:t>
            </a:r>
            <a:r>
              <a:rPr lang="zh-CN" altLang="en-US" sz="15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電郵查詢</a:t>
            </a:r>
            <a:endParaRPr lang="zh-CN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R="0" lvl="0" algn="ctr">
              <a:buClr>
                <a:schemeClr val="dk1"/>
              </a:buClr>
              <a:buSzPts val="1400"/>
            </a:pPr>
            <a:r>
              <a:rPr lang="en-US" altLang="zh-CN" sz="1400" dirty="0">
                <a:latin typeface="Times New Roman" pitchFamily="18" charset="0"/>
                <a:sym typeface="Times New Roman"/>
              </a:rPr>
              <a:t>(301) 686-4237</a:t>
            </a:r>
            <a:endParaRPr lang="zh-CN" altLang="en-US" sz="1400" dirty="0">
              <a:latin typeface="Times New Roman" pitchFamily="18" charset="0"/>
              <a:sym typeface="Times New Roman"/>
            </a:endParaRPr>
          </a:p>
          <a:p>
            <a:pPr marR="0" lvl="0" algn="ctr">
              <a:buClr>
                <a:schemeClr val="dk1"/>
              </a:buClr>
              <a:buSzPts val="1400"/>
            </a:pPr>
            <a:r>
              <a:rPr lang="en-US" sz="1400" b="1" dirty="0">
                <a:latin typeface="Times New Roman" pitchFamily="18" charset="0"/>
                <a:sym typeface="Times New Roman"/>
              </a:rPr>
              <a:t>www.capsa-mc.org</a:t>
            </a:r>
            <a:endParaRPr lang="en-US" sz="1400" b="1" dirty="0">
              <a:latin typeface="Times New Roman" pitchFamily="18" charset="0"/>
            </a:endParaRPr>
          </a:p>
          <a:p>
            <a:pPr algn="ctr"/>
            <a:r>
              <a:rPr lang="en-US" altLang="zh-TW" sz="1400" b="1" dirty="0">
                <a:latin typeface="Times New Roman" pitchFamily="18" charset="0"/>
              </a:rPr>
              <a:t>capsa.mcmd@gmail.com</a:t>
            </a:r>
          </a:p>
          <a:p>
            <a:pPr marR="0" lvl="0" algn="ctr">
              <a:buClr>
                <a:schemeClr val="dk1"/>
              </a:buClr>
              <a:buSzPts val="1200"/>
            </a:pPr>
            <a:r>
              <a:rPr lang="en-US" sz="1200" dirty="0">
                <a:latin typeface="Times New Roman" pitchFamily="18" charset="0"/>
                <a:sym typeface="Arial Narrow"/>
              </a:rPr>
              <a:t>CAPSA, A 501(c)(3) Non-Profit Organization</a:t>
            </a:r>
            <a:endParaRPr lang="en-US" sz="1200" dirty="0">
              <a:latin typeface="Times New Roman" pitchFamily="18" charset="0"/>
            </a:endParaRPr>
          </a:p>
          <a:p>
            <a:pPr marL="228600" marR="0" lvl="0" indent="-127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lang="en-US" sz="1400" b="0" i="1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6153" name="Google Shape;6153;p1"/>
          <p:cNvSpPr/>
          <p:nvPr/>
        </p:nvSpPr>
        <p:spPr>
          <a:xfrm>
            <a:off x="6940587" y="77170"/>
            <a:ext cx="3009900" cy="7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DFKai-SB" panose="03000509000000000000" pitchFamily="65" charset="-120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DFKai-SB" panose="03000509000000000000" pitchFamily="65" charset="-120"/>
                <a:cs typeface="Times New Roman"/>
                <a:sym typeface="Times New Roman"/>
              </a:rPr>
              <a:t>Chinese American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DFKai-SB" panose="03000509000000000000" pitchFamily="65" charset="-120"/>
                <a:cs typeface="Times New Roman"/>
                <a:sym typeface="Times New Roman"/>
              </a:rPr>
              <a:t>Parents and Students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DFKai-SB" panose="03000509000000000000" pitchFamily="65" charset="-120"/>
                <a:cs typeface="Times New Roman"/>
                <a:sym typeface="Times New Roman"/>
              </a:rPr>
              <a:t>Association</a:t>
            </a:r>
            <a:endParaRPr dirty="0"/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DFKai-SB" panose="03000509000000000000" pitchFamily="65" charset="-120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DFKai-SB" panose="03000509000000000000" pitchFamily="65" charset="-120"/>
                <a:cs typeface="Times New Roman"/>
                <a:sym typeface="Times New Roman"/>
              </a:rPr>
              <a:t>Tutoring Program</a:t>
            </a:r>
            <a:endParaRPr dirty="0"/>
          </a:p>
          <a:p>
            <a:pPr marL="0" marR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chemeClr val="dk1"/>
              </a:solidFill>
              <a:latin typeface="Noto Sans Symbols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chemeClr val="dk1"/>
              </a:solidFill>
              <a:latin typeface="Noto Sans Symbols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chemeClr val="dk1"/>
              </a:solidFill>
              <a:latin typeface="Noto Sans Symbols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chemeClr val="dk1"/>
              </a:solidFill>
              <a:latin typeface="Noto Sans Symbols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Noto Sans Symbols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None/>
            </a:pPr>
            <a:r>
              <a:rPr lang="en-US" sz="31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Noto Sans Symbols"/>
                <a:sym typeface="Noto Sans Symbols"/>
              </a:rPr>
              <a:t>蒙郡華裔家長</a:t>
            </a:r>
            <a:br>
              <a:rPr lang="en-US" sz="31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Noto Sans Symbols"/>
                <a:sym typeface="Noto Sans Symbols"/>
              </a:rPr>
            </a:br>
            <a:r>
              <a:rPr lang="en-US" sz="31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Noto Sans Symbols"/>
                <a:sym typeface="Noto Sans Symbols"/>
              </a:rPr>
              <a:t>學生協會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DFKai-SB" panose="03000509000000000000" pitchFamily="65" charset="-120"/>
              <a:ea typeface="DFKai-SB" panose="03000509000000000000" pitchFamily="65" charset="-120"/>
              <a:cs typeface="Noto Sans Symbols"/>
              <a:sym typeface="Noto Sans Symbols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Arial"/>
                <a:sym typeface="Arial"/>
              </a:rPr>
              <a:t>課 業 輔 導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6154" name="Google Shape;6154;p1" descr="capsap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087" y="2720407"/>
            <a:ext cx="2374900" cy="205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5" name="Google Shape;6155;p1"/>
          <p:cNvCxnSpPr/>
          <p:nvPr/>
        </p:nvCxnSpPr>
        <p:spPr>
          <a:xfrm>
            <a:off x="6794500" y="0"/>
            <a:ext cx="0" cy="777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6" name="Google Shape;6156;p1"/>
          <p:cNvCxnSpPr/>
          <p:nvPr/>
        </p:nvCxnSpPr>
        <p:spPr>
          <a:xfrm>
            <a:off x="3240088" y="0"/>
            <a:ext cx="0" cy="777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7" name="Google Shape;6157;p1"/>
          <p:cNvCxnSpPr/>
          <p:nvPr/>
        </p:nvCxnSpPr>
        <p:spPr>
          <a:xfrm>
            <a:off x="7684287" y="6280883"/>
            <a:ext cx="15225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8" name="Google Shape;6158;p1"/>
          <p:cNvCxnSpPr/>
          <p:nvPr/>
        </p:nvCxnSpPr>
        <p:spPr>
          <a:xfrm>
            <a:off x="7687587" y="6758111"/>
            <a:ext cx="1519200" cy="0"/>
          </a:xfrm>
          <a:prstGeom prst="straightConnector1">
            <a:avLst/>
          </a:prstGeom>
          <a:noFill/>
          <a:ln w="57150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0" name="Google Shape;6160;p1"/>
          <p:cNvSpPr/>
          <p:nvPr/>
        </p:nvSpPr>
        <p:spPr>
          <a:xfrm>
            <a:off x="152400" y="152400"/>
            <a:ext cx="100584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b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277</Words>
  <Application>Microsoft Office PowerPoint</Application>
  <PresentationFormat>Custom</PresentationFormat>
  <Paragraphs>122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DFKai-SB</vt:lpstr>
      <vt:lpstr>Noto Sans Symbols</vt:lpstr>
      <vt:lpstr>新細明體</vt:lpstr>
      <vt:lpstr>Arial</vt:lpstr>
      <vt:lpstr>Arial Narrow</vt:lpstr>
      <vt:lpstr>Calibri</vt:lpstr>
      <vt:lpstr>Times New Roman</vt:lpstr>
      <vt:lpstr>Wingdings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Zhendong Chen</cp:lastModifiedBy>
  <cp:revision>4</cp:revision>
  <dcterms:modified xsi:type="dcterms:W3CDTF">2019-05-05T18:56:51Z</dcterms:modified>
</cp:coreProperties>
</file>