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Playfair Display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C3D1CE-5283-490D-B037-A3A4AC7399BE}">
  <a:tblStyle styleId="{7BC3D1CE-5283-490D-B037-A3A4AC7399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9"/>
    <p:restoredTop sz="94630"/>
  </p:normalViewPr>
  <p:slideViewPr>
    <p:cSldViewPr snapToGrid="0">
      <p:cViewPr varScale="1">
        <p:scale>
          <a:sx n="150" d="100"/>
          <a:sy n="150" d="100"/>
        </p:scale>
        <p:origin x="168" y="2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5cf5a6711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5cf5a6711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5d722c3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5d722c3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5cf5a6711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5cf5a6711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5cf5a671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5cf5a671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5cf5a6711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5cf5a6711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5cf5a6711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5cf5a6711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5cf5a6711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5cf5a6711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5cf5a6711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5cf5a6711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5cf5a6711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5cf5a6711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5cf5a6711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5cf5a6711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096238" y="3196755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-14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3096250" y="1153025"/>
            <a:ext cx="2951400" cy="16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of New user Bookings of Airbnb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811700" cy="38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level 3 our decision is no longer a binary. Instead we need to predict multiple classes.</a:t>
            </a:r>
            <a:endParaRPr/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this purpose we used multinomial logistic regression model with accuracy of 0.3825</a:t>
            </a:r>
            <a:endParaRPr/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expect the accuracy to be low considering the the level of unbalanced classes and limited records.</a:t>
            </a:r>
            <a:endParaRPr/>
          </a:p>
          <a:p>
            <a:pPr marL="457200" lvl="0" indent="-342900" algn="just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Model can be trained better if we can have more records.</a:t>
            </a: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- 3 Prediction - Which Non-US country?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550" y="1057550"/>
            <a:ext cx="3571462" cy="382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3470100" y="2263500"/>
            <a:ext cx="22038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&amp; Objective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884500" cy="3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Airbnb, one of the world’s largest platforms for vacation rentals and tourism activities, wants to know where a new user books their next vacation plan.</a:t>
            </a:r>
            <a:endParaRPr/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accurately predicting where a new user is likely going to book their travel destination, Airbnb can customize their travel experience, and better forecast the demand.</a:t>
            </a:r>
            <a:endParaRPr/>
          </a:p>
          <a:p>
            <a:pPr marL="457200" lvl="0" indent="-342900" algn="just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We can use supervised machine learning models such as classification to answer the business needs of Airbnb.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6200" y="1398450"/>
            <a:ext cx="2643000" cy="26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945600" y="1314925"/>
            <a:ext cx="7252800" cy="3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dataset consists of 213k records with 15 independent variables and 1 dependent variable(outcome) which is the destination country.</a:t>
            </a:r>
            <a:endParaRPr/>
          </a:p>
          <a:p>
            <a:pPr marL="457200" lvl="0" indent="-342900" algn="just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The independent variables include wide range of user characteristics such as gender, age, date account created, signup method, affiliate channel, affiliate provider, signup app etc.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 &amp; Preprocessing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261575" y="1122400"/>
            <a:ext cx="5162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observed that the raw data has many missing and unknown values with inconsistent formats that need to be cleaned.</a:t>
            </a:r>
            <a:endParaRPr/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we saw that the raw data has few redundant variables that may not affect the user’s choice of travel destination.</a:t>
            </a:r>
            <a:endParaRPr/>
          </a:p>
          <a:p>
            <a:pPr marL="457200" lvl="0" indent="-342900" algn="just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Hence we decided to do the data cleaning and feature selection procedure to work on clean and most relevant data.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5605600" y="1305975"/>
            <a:ext cx="3226716" cy="2524068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6196250" y="2115975"/>
            <a:ext cx="2687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Feature selection first?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Or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processing first?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261575" y="1277700"/>
            <a:ext cx="5162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457200" lvl="0" indent="-325755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decided to do the feature selection before data cleaning so that we don’t lose too many records while cleaning columns that are not relevant for our model.</a:t>
            </a:r>
            <a:endParaRPr/>
          </a:p>
          <a:p>
            <a:pPr marL="457200" lvl="0" indent="-325755" algn="just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way we managed to have  108k records to train and test our model.</a:t>
            </a:r>
            <a:endParaRPr/>
          </a:p>
          <a:p>
            <a:pPr marL="457200" lvl="0" indent="-325755" algn="just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have selected the features based on correlation with the dependent variable and on judgement</a:t>
            </a:r>
            <a:endParaRPr/>
          </a:p>
          <a:p>
            <a:pPr marL="457200" lvl="0" indent="-325755" algn="just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have also engineered feature - age to reduce the dimensions and retain the overall data structure.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 &amp; Preprocessing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5995800" y="1369050"/>
            <a:ext cx="2836500" cy="32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selected: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Age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Gender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Language preference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Signup app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Signup method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Affiliate provider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Affiliate channel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286925"/>
            <a:ext cx="424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saw that we need to predict one of 12 possible classes.</a:t>
            </a:r>
            <a:endParaRPr/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the classes are highly unbalanced as can be seen in the graph.</a:t>
            </a:r>
            <a:endParaRPr/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will be challenging to train a single model on such an unbalanced data with too many prediction classes.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675" y="1286913"/>
            <a:ext cx="4249149" cy="3331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271500" y="220475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21725" y="1212200"/>
            <a:ext cx="4369800" cy="3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will be impractical to apply single blanket model on the whole data as it may lead to either over fitting or improper generalisation to new data(low accuracy).</a:t>
            </a:r>
            <a:endParaRPr/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Hence we decided apply different customised models at different levels of decision points to improve the overall accuracy and generalization of model.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5673507" y="1153033"/>
            <a:ext cx="94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Level -1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6960024" y="1101700"/>
            <a:ext cx="1805700" cy="771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5184450" y="1159571"/>
            <a:ext cx="1918500" cy="46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5673507" y="1206452"/>
            <a:ext cx="94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Level -1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7136723" y="1101700"/>
            <a:ext cx="1551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Is the user going to make a booking or not?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5578407" y="2399327"/>
            <a:ext cx="94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Level -1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6960025" y="2321274"/>
            <a:ext cx="1975200" cy="90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5089351" y="2405866"/>
            <a:ext cx="1918500" cy="46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5578407" y="2452747"/>
            <a:ext cx="94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Level -2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5673517" y="3723728"/>
            <a:ext cx="94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Level -1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6960025" y="3672401"/>
            <a:ext cx="2022900" cy="118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5184461" y="3730266"/>
            <a:ext cx="1918500" cy="46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5673517" y="3777147"/>
            <a:ext cx="94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Level -3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7064428" y="3634896"/>
            <a:ext cx="1862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Which Non-US country is the user going to choose given he books for a Non-US country?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6983875" y="2279350"/>
            <a:ext cx="1975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Is the user choosing US or Non-US destination given he is going to book?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09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At level 1 we’ve built 4 models to predict weather an user is going to make a booking or not with below accuracies </a:t>
            </a:r>
            <a:endParaRPr dirty="0"/>
          </a:p>
        </p:txBody>
      </p:sp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- 1 Prediction - Booking / No Booking?</a:t>
            </a:r>
            <a:endParaRPr/>
          </a:p>
        </p:txBody>
      </p:sp>
      <p:graphicFrame>
        <p:nvGraphicFramePr>
          <p:cNvPr id="123" name="Google Shape;123;p20"/>
          <p:cNvGraphicFramePr/>
          <p:nvPr>
            <p:extLst>
              <p:ext uri="{D42A27DB-BD31-4B8C-83A1-F6EECF244321}">
                <p14:modId xmlns:p14="http://schemas.microsoft.com/office/powerpoint/2010/main" val="2620338663"/>
              </p:ext>
            </p:extLst>
          </p:nvPr>
        </p:nvGraphicFramePr>
        <p:xfrm>
          <a:off x="641000" y="2860675"/>
          <a:ext cx="3744850" cy="1981050"/>
        </p:xfrm>
        <a:graphic>
          <a:graphicData uri="http://schemas.openxmlformats.org/drawingml/2006/table">
            <a:tbl>
              <a:tblPr>
                <a:noFill/>
                <a:tableStyleId>{7BC3D1CE-5283-490D-B037-A3A4AC7399BE}</a:tableStyleId>
              </a:tblPr>
              <a:tblGrid>
                <a:gridCol w="257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Model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Accuracy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0.6202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0.6227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Naïve Bayes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0.6181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XGBoost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0.6222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910144411"/>
                  </a:ext>
                </a:extLst>
              </a:tr>
            </a:tbl>
          </a:graphicData>
        </a:graphic>
      </p:graphicFrame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750" y="1102900"/>
            <a:ext cx="4141851" cy="357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7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At level 2 we’ve built 4 models to predict whether a user is going to choose US or non-US destination given that they are predicted to be going for a booking.</a:t>
            </a:r>
            <a:endParaRPr dirty="0"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- 2 Prediction - US/Non US destination?</a:t>
            </a:r>
            <a:endParaRPr/>
          </a:p>
        </p:txBody>
      </p:sp>
      <p:graphicFrame>
        <p:nvGraphicFramePr>
          <p:cNvPr id="131" name="Google Shape;131;p21"/>
          <p:cNvGraphicFramePr/>
          <p:nvPr>
            <p:extLst>
              <p:ext uri="{D42A27DB-BD31-4B8C-83A1-F6EECF244321}">
                <p14:modId xmlns:p14="http://schemas.microsoft.com/office/powerpoint/2010/main" val="1278860883"/>
              </p:ext>
            </p:extLst>
          </p:nvPr>
        </p:nvGraphicFramePr>
        <p:xfrm>
          <a:off x="629125" y="2984035"/>
          <a:ext cx="3744850" cy="1981050"/>
        </p:xfrm>
        <a:graphic>
          <a:graphicData uri="http://schemas.openxmlformats.org/drawingml/2006/table">
            <a:tbl>
              <a:tblPr>
                <a:noFill/>
                <a:tableStyleId>{7BC3D1CE-5283-490D-B037-A3A4AC7399BE}</a:tableStyleId>
              </a:tblPr>
              <a:tblGrid>
                <a:gridCol w="257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Model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Accuracy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0.7078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0.7072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Naïve Bayes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0.7072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XGBoost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0.7060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2411216"/>
                  </a:ext>
                </a:extLst>
              </a:tr>
            </a:tbl>
          </a:graphicData>
        </a:graphic>
      </p:graphicFrame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600" y="1017450"/>
            <a:ext cx="3571462" cy="382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EE5FAE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</Words>
  <Application>Microsoft Macintosh PowerPoint</Application>
  <PresentationFormat>On-screen Show (16:9)</PresentationFormat>
  <Paragraphs>75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Lato</vt:lpstr>
      <vt:lpstr>Playfair Display</vt:lpstr>
      <vt:lpstr>Arial</vt:lpstr>
      <vt:lpstr>Coral</vt:lpstr>
      <vt:lpstr>Prediction of New user Bookings of Airbnb</vt:lpstr>
      <vt:lpstr>Context &amp; Objective</vt:lpstr>
      <vt:lpstr>Data Description</vt:lpstr>
      <vt:lpstr>Feature Selection &amp; Preprocessing</vt:lpstr>
      <vt:lpstr>Feature Selection &amp; Preprocessing</vt:lpstr>
      <vt:lpstr>Challenges </vt:lpstr>
      <vt:lpstr>Solutions</vt:lpstr>
      <vt:lpstr>Level - 1 Prediction - Booking / No Booking?</vt:lpstr>
      <vt:lpstr>Level - 2 Prediction - US/Non US destination?</vt:lpstr>
      <vt:lpstr>Level - 3 Prediction - Which Non-US country?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New user Bookings of Airbnb</dc:title>
  <cp:lastModifiedBy>Sai Penumaka</cp:lastModifiedBy>
  <cp:revision>2</cp:revision>
  <dcterms:modified xsi:type="dcterms:W3CDTF">2023-02-07T05:37:47Z</dcterms:modified>
</cp:coreProperties>
</file>