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2" r:id="rId6"/>
    <p:sldId id="257" r:id="rId7"/>
    <p:sldId id="259" r:id="rId8"/>
    <p:sldId id="261"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14F13D-6350-48CE-8F86-1F64B16CD001}" v="14" dt="2022-09-24T08:53:13.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490497-A743-44BB-B37B-DD364B91CF35}"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047B7A-FB97-429C-B5B5-0C33EE4714EE}" type="slidenum">
              <a:rPr lang="en-IN" smtClean="0"/>
              <a:t>‹#›</a:t>
            </a:fld>
            <a:endParaRPr lang="en-IN"/>
          </a:p>
        </p:txBody>
      </p:sp>
    </p:spTree>
    <p:extLst>
      <p:ext uri="{BB962C8B-B14F-4D97-AF65-F5344CB8AC3E}">
        <p14:creationId xmlns:p14="http://schemas.microsoft.com/office/powerpoint/2010/main" val="976487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90497-A743-44BB-B37B-DD364B91CF35}"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047B7A-FB97-429C-B5B5-0C33EE4714EE}" type="slidenum">
              <a:rPr lang="en-IN" smtClean="0"/>
              <a:t>‹#›</a:t>
            </a:fld>
            <a:endParaRPr lang="en-IN"/>
          </a:p>
        </p:txBody>
      </p:sp>
    </p:spTree>
    <p:extLst>
      <p:ext uri="{BB962C8B-B14F-4D97-AF65-F5344CB8AC3E}">
        <p14:creationId xmlns:p14="http://schemas.microsoft.com/office/powerpoint/2010/main" val="26333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90497-A743-44BB-B37B-DD364B91CF35}"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047B7A-FB97-429C-B5B5-0C33EE4714E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4646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90497-A743-44BB-B37B-DD364B91CF35}"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047B7A-FB97-429C-B5B5-0C33EE4714EE}" type="slidenum">
              <a:rPr lang="en-IN" smtClean="0"/>
              <a:t>‹#›</a:t>
            </a:fld>
            <a:endParaRPr lang="en-IN"/>
          </a:p>
        </p:txBody>
      </p:sp>
    </p:spTree>
    <p:extLst>
      <p:ext uri="{BB962C8B-B14F-4D97-AF65-F5344CB8AC3E}">
        <p14:creationId xmlns:p14="http://schemas.microsoft.com/office/powerpoint/2010/main" val="941273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90497-A743-44BB-B37B-DD364B91CF35}"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047B7A-FB97-429C-B5B5-0C33EE4714E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7040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90497-A743-44BB-B37B-DD364B91CF35}"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047B7A-FB97-429C-B5B5-0C33EE4714EE}" type="slidenum">
              <a:rPr lang="en-IN" smtClean="0"/>
              <a:t>‹#›</a:t>
            </a:fld>
            <a:endParaRPr lang="en-IN"/>
          </a:p>
        </p:txBody>
      </p:sp>
    </p:spTree>
    <p:extLst>
      <p:ext uri="{BB962C8B-B14F-4D97-AF65-F5344CB8AC3E}">
        <p14:creationId xmlns:p14="http://schemas.microsoft.com/office/powerpoint/2010/main" val="3737667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90497-A743-44BB-B37B-DD364B91CF35}"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047B7A-FB97-429C-B5B5-0C33EE4714EE}" type="slidenum">
              <a:rPr lang="en-IN" smtClean="0"/>
              <a:t>‹#›</a:t>
            </a:fld>
            <a:endParaRPr lang="en-IN"/>
          </a:p>
        </p:txBody>
      </p:sp>
    </p:spTree>
    <p:extLst>
      <p:ext uri="{BB962C8B-B14F-4D97-AF65-F5344CB8AC3E}">
        <p14:creationId xmlns:p14="http://schemas.microsoft.com/office/powerpoint/2010/main" val="3751682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90497-A743-44BB-B37B-DD364B91CF35}"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047B7A-FB97-429C-B5B5-0C33EE4714EE}" type="slidenum">
              <a:rPr lang="en-IN" smtClean="0"/>
              <a:t>‹#›</a:t>
            </a:fld>
            <a:endParaRPr lang="en-IN"/>
          </a:p>
        </p:txBody>
      </p:sp>
    </p:spTree>
    <p:extLst>
      <p:ext uri="{BB962C8B-B14F-4D97-AF65-F5344CB8AC3E}">
        <p14:creationId xmlns:p14="http://schemas.microsoft.com/office/powerpoint/2010/main" val="306534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90497-A743-44BB-B37B-DD364B91CF35}"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047B7A-FB97-429C-B5B5-0C33EE4714EE}" type="slidenum">
              <a:rPr lang="en-IN" smtClean="0"/>
              <a:t>‹#›</a:t>
            </a:fld>
            <a:endParaRPr lang="en-IN"/>
          </a:p>
        </p:txBody>
      </p:sp>
    </p:spTree>
    <p:extLst>
      <p:ext uri="{BB962C8B-B14F-4D97-AF65-F5344CB8AC3E}">
        <p14:creationId xmlns:p14="http://schemas.microsoft.com/office/powerpoint/2010/main" val="274457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90497-A743-44BB-B37B-DD364B91CF35}"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047B7A-FB97-429C-B5B5-0C33EE4714EE}" type="slidenum">
              <a:rPr lang="en-IN" smtClean="0"/>
              <a:t>‹#›</a:t>
            </a:fld>
            <a:endParaRPr lang="en-IN"/>
          </a:p>
        </p:txBody>
      </p:sp>
    </p:spTree>
    <p:extLst>
      <p:ext uri="{BB962C8B-B14F-4D97-AF65-F5344CB8AC3E}">
        <p14:creationId xmlns:p14="http://schemas.microsoft.com/office/powerpoint/2010/main" val="12534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490497-A743-44BB-B37B-DD364B91CF35}" type="datetimeFigureOut">
              <a:rPr lang="en-IN" smtClean="0"/>
              <a:t>24-09-2022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047B7A-FB97-429C-B5B5-0C33EE4714EE}" type="slidenum">
              <a:rPr lang="en-IN" smtClean="0"/>
              <a:t>‹#›</a:t>
            </a:fld>
            <a:endParaRPr lang="en-IN"/>
          </a:p>
        </p:txBody>
      </p:sp>
    </p:spTree>
    <p:extLst>
      <p:ext uri="{BB962C8B-B14F-4D97-AF65-F5344CB8AC3E}">
        <p14:creationId xmlns:p14="http://schemas.microsoft.com/office/powerpoint/2010/main" val="1474962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490497-A743-44BB-B37B-DD364B91CF35}" type="datetimeFigureOut">
              <a:rPr lang="en-IN" smtClean="0"/>
              <a:t>24-09-2022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047B7A-FB97-429C-B5B5-0C33EE4714EE}" type="slidenum">
              <a:rPr lang="en-IN" smtClean="0"/>
              <a:t>‹#›</a:t>
            </a:fld>
            <a:endParaRPr lang="en-IN"/>
          </a:p>
        </p:txBody>
      </p:sp>
    </p:spTree>
    <p:extLst>
      <p:ext uri="{BB962C8B-B14F-4D97-AF65-F5344CB8AC3E}">
        <p14:creationId xmlns:p14="http://schemas.microsoft.com/office/powerpoint/2010/main" val="220270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490497-A743-44BB-B37B-DD364B91CF35}" type="datetimeFigureOut">
              <a:rPr lang="en-IN" smtClean="0"/>
              <a:t>24-09-2022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047B7A-FB97-429C-B5B5-0C33EE4714EE}" type="slidenum">
              <a:rPr lang="en-IN" smtClean="0"/>
              <a:t>‹#›</a:t>
            </a:fld>
            <a:endParaRPr lang="en-IN"/>
          </a:p>
        </p:txBody>
      </p:sp>
    </p:spTree>
    <p:extLst>
      <p:ext uri="{BB962C8B-B14F-4D97-AF65-F5344CB8AC3E}">
        <p14:creationId xmlns:p14="http://schemas.microsoft.com/office/powerpoint/2010/main" val="103380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90497-A743-44BB-B37B-DD364B91CF35}" type="datetimeFigureOut">
              <a:rPr lang="en-IN" smtClean="0"/>
              <a:t>24-09-2022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047B7A-FB97-429C-B5B5-0C33EE4714EE}" type="slidenum">
              <a:rPr lang="en-IN" smtClean="0"/>
              <a:t>‹#›</a:t>
            </a:fld>
            <a:endParaRPr lang="en-IN"/>
          </a:p>
        </p:txBody>
      </p:sp>
    </p:spTree>
    <p:extLst>
      <p:ext uri="{BB962C8B-B14F-4D97-AF65-F5344CB8AC3E}">
        <p14:creationId xmlns:p14="http://schemas.microsoft.com/office/powerpoint/2010/main" val="330615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490497-A743-44BB-B37B-DD364B91CF35}" type="datetimeFigureOut">
              <a:rPr lang="en-IN" smtClean="0"/>
              <a:t>24-09-2022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047B7A-FB97-429C-B5B5-0C33EE4714EE}" type="slidenum">
              <a:rPr lang="en-IN" smtClean="0"/>
              <a:t>‹#›</a:t>
            </a:fld>
            <a:endParaRPr lang="en-IN"/>
          </a:p>
        </p:txBody>
      </p:sp>
    </p:spTree>
    <p:extLst>
      <p:ext uri="{BB962C8B-B14F-4D97-AF65-F5344CB8AC3E}">
        <p14:creationId xmlns:p14="http://schemas.microsoft.com/office/powerpoint/2010/main" val="2249346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90497-A743-44BB-B37B-DD364B91CF35}" type="datetimeFigureOut">
              <a:rPr lang="en-IN" smtClean="0"/>
              <a:t>24-09-2022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047B7A-FB97-429C-B5B5-0C33EE4714EE}" type="slidenum">
              <a:rPr lang="en-IN" smtClean="0"/>
              <a:t>‹#›</a:t>
            </a:fld>
            <a:endParaRPr lang="en-IN"/>
          </a:p>
        </p:txBody>
      </p:sp>
    </p:spTree>
    <p:extLst>
      <p:ext uri="{BB962C8B-B14F-4D97-AF65-F5344CB8AC3E}">
        <p14:creationId xmlns:p14="http://schemas.microsoft.com/office/powerpoint/2010/main" val="2498762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490497-A743-44BB-B37B-DD364B91CF35}" type="datetimeFigureOut">
              <a:rPr lang="en-IN" smtClean="0"/>
              <a:t>24-09-2022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047B7A-FB97-429C-B5B5-0C33EE4714EE}" type="slidenum">
              <a:rPr lang="en-IN" smtClean="0"/>
              <a:t>‹#›</a:t>
            </a:fld>
            <a:endParaRPr lang="en-IN"/>
          </a:p>
        </p:txBody>
      </p:sp>
    </p:spTree>
    <p:extLst>
      <p:ext uri="{BB962C8B-B14F-4D97-AF65-F5344CB8AC3E}">
        <p14:creationId xmlns:p14="http://schemas.microsoft.com/office/powerpoint/2010/main" val="2699776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E7850-C3D0-2A97-0469-C3EC143E4B51}"/>
              </a:ext>
            </a:extLst>
          </p:cNvPr>
          <p:cNvSpPr>
            <a:spLocks noGrp="1"/>
          </p:cNvSpPr>
          <p:nvPr>
            <p:ph type="ctrTitle"/>
          </p:nvPr>
        </p:nvSpPr>
        <p:spPr>
          <a:xfrm>
            <a:off x="1507067" y="1339302"/>
            <a:ext cx="7766936" cy="1646302"/>
          </a:xfrm>
        </p:spPr>
        <p:txBody>
          <a:bodyPr/>
          <a:lstStyle/>
          <a:p>
            <a:pPr algn="l"/>
            <a:r>
              <a:rPr lang="en-IN" sz="3200" dirty="0"/>
              <a:t>Influencing Behaviours</a:t>
            </a:r>
            <a:br>
              <a:rPr lang="en-IN" sz="3200" dirty="0"/>
            </a:br>
            <a:r>
              <a:rPr lang="en-IN" sz="3200" dirty="0"/>
              <a:t>Driving towards Safer, Healthier Society </a:t>
            </a:r>
            <a:br>
              <a:rPr lang="en-IN" sz="3200" dirty="0"/>
            </a:br>
            <a:r>
              <a:rPr lang="en-IN" sz="3200" dirty="0"/>
              <a:t>– </a:t>
            </a:r>
            <a:br>
              <a:rPr lang="en-IN" sz="3200" dirty="0"/>
            </a:br>
            <a:r>
              <a:rPr lang="en-IN" sz="3200" dirty="0"/>
              <a:t>An Insurance Fintech Solution</a:t>
            </a:r>
          </a:p>
        </p:txBody>
      </p:sp>
      <p:sp>
        <p:nvSpPr>
          <p:cNvPr id="3" name="Subtitle 2">
            <a:extLst>
              <a:ext uri="{FF2B5EF4-FFF2-40B4-BE49-F238E27FC236}">
                <a16:creationId xmlns:a16="http://schemas.microsoft.com/office/drawing/2014/main" id="{3EBB34FB-7033-8B18-415F-099E80FEA929}"/>
              </a:ext>
            </a:extLst>
          </p:cNvPr>
          <p:cNvSpPr>
            <a:spLocks noGrp="1"/>
          </p:cNvSpPr>
          <p:nvPr>
            <p:ph type="subTitle" idx="1"/>
          </p:nvPr>
        </p:nvSpPr>
        <p:spPr>
          <a:xfrm>
            <a:off x="1507067" y="3245695"/>
            <a:ext cx="7604760" cy="2316114"/>
          </a:xfrm>
        </p:spPr>
        <p:txBody>
          <a:bodyPr>
            <a:normAutofit lnSpcReduction="10000"/>
          </a:bodyPr>
          <a:lstStyle/>
          <a:p>
            <a:r>
              <a:rPr lang="en-IN" b="1" dirty="0"/>
              <a:t>Team: Skalable_Fintech</a:t>
            </a:r>
          </a:p>
          <a:p>
            <a:endParaRPr lang="en-IN" b="1" dirty="0"/>
          </a:p>
          <a:p>
            <a:r>
              <a:rPr lang="en-IN" b="1" dirty="0" err="1"/>
              <a:t>Vedachalam</a:t>
            </a:r>
            <a:r>
              <a:rPr lang="en-IN" b="1" dirty="0"/>
              <a:t> M</a:t>
            </a:r>
          </a:p>
          <a:p>
            <a:r>
              <a:rPr lang="en-IN" b="1" dirty="0"/>
              <a:t>Suresh Kumar S</a:t>
            </a:r>
          </a:p>
          <a:p>
            <a:r>
              <a:rPr lang="en-IN" b="1" dirty="0"/>
              <a:t>Althaf A</a:t>
            </a:r>
          </a:p>
          <a:p>
            <a:r>
              <a:rPr lang="en-IN" b="1" dirty="0"/>
              <a:t>Praveen Kumar V</a:t>
            </a:r>
          </a:p>
        </p:txBody>
      </p:sp>
    </p:spTree>
    <p:extLst>
      <p:ext uri="{BB962C8B-B14F-4D97-AF65-F5344CB8AC3E}">
        <p14:creationId xmlns:p14="http://schemas.microsoft.com/office/powerpoint/2010/main" val="111586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03F0F-C69D-ACC2-5D7D-38BCE5922B33}"/>
              </a:ext>
            </a:extLst>
          </p:cNvPr>
          <p:cNvSpPr>
            <a:spLocks noGrp="1"/>
          </p:cNvSpPr>
          <p:nvPr>
            <p:ph type="title"/>
          </p:nvPr>
        </p:nvSpPr>
        <p:spPr/>
        <p:txBody>
          <a:bodyPr/>
          <a:lstStyle/>
          <a:p>
            <a:r>
              <a:rPr lang="en-IN" dirty="0"/>
              <a:t>Challenges to solve</a:t>
            </a:r>
          </a:p>
        </p:txBody>
      </p:sp>
      <p:sp>
        <p:nvSpPr>
          <p:cNvPr id="3" name="Content Placeholder 2">
            <a:extLst>
              <a:ext uri="{FF2B5EF4-FFF2-40B4-BE49-F238E27FC236}">
                <a16:creationId xmlns:a16="http://schemas.microsoft.com/office/drawing/2014/main" id="{D11A1E83-88E2-50DC-21E6-E59C26BC82ED}"/>
              </a:ext>
            </a:extLst>
          </p:cNvPr>
          <p:cNvSpPr>
            <a:spLocks noGrp="1"/>
          </p:cNvSpPr>
          <p:nvPr>
            <p:ph idx="1"/>
          </p:nvPr>
        </p:nvSpPr>
        <p:spPr/>
        <p:txBody>
          <a:bodyPr/>
          <a:lstStyle/>
          <a:p>
            <a:r>
              <a:rPr lang="en-IN" dirty="0"/>
              <a:t>Providing inputs to Insurance provider for better decision</a:t>
            </a:r>
          </a:p>
          <a:p>
            <a:r>
              <a:rPr lang="en-IN" dirty="0"/>
              <a:t>Providing inputs to user for betterment (life-style, health)</a:t>
            </a:r>
          </a:p>
          <a:p>
            <a:pPr marL="0" indent="0">
              <a:buNone/>
            </a:pPr>
            <a:endParaRPr lang="en-IN" dirty="0"/>
          </a:p>
        </p:txBody>
      </p:sp>
    </p:spTree>
    <p:extLst>
      <p:ext uri="{BB962C8B-B14F-4D97-AF65-F5344CB8AC3E}">
        <p14:creationId xmlns:p14="http://schemas.microsoft.com/office/powerpoint/2010/main" val="231018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E7850-C3D0-2A97-0469-C3EC143E4B51}"/>
              </a:ext>
            </a:extLst>
          </p:cNvPr>
          <p:cNvSpPr>
            <a:spLocks noGrp="1"/>
          </p:cNvSpPr>
          <p:nvPr>
            <p:ph type="ctrTitle"/>
          </p:nvPr>
        </p:nvSpPr>
        <p:spPr>
          <a:xfrm>
            <a:off x="1507067" y="739140"/>
            <a:ext cx="7766936" cy="4594860"/>
          </a:xfrm>
        </p:spPr>
        <p:txBody>
          <a:bodyPr>
            <a:normAutofit fontScale="90000"/>
          </a:bodyPr>
          <a:lstStyle/>
          <a:p>
            <a:pPr algn="l">
              <a:lnSpc>
                <a:spcPct val="107000"/>
              </a:lnSpc>
              <a:spcAft>
                <a:spcPts val="800"/>
              </a:spcAft>
            </a:pPr>
            <a:br>
              <a:rPr lang="en-IN" dirty="0"/>
            </a:br>
            <a:br>
              <a:rPr lang="en-IN" dirty="0"/>
            </a:br>
            <a:r>
              <a:rPr lang="en-IN" dirty="0"/>
              <a:t>Process Steps</a:t>
            </a:r>
            <a:br>
              <a:rPr lang="en-IN" dirty="0"/>
            </a:br>
            <a:br>
              <a:rPr lang="en-IN" dirty="0"/>
            </a:br>
            <a:r>
              <a:rPr lang="en-IN" sz="2000" dirty="0"/>
              <a:t>1) </a:t>
            </a:r>
            <a:r>
              <a:rPr lang="en-IN" sz="2000" b="1" dirty="0">
                <a:solidFill>
                  <a:schemeClr val="accent4"/>
                </a:solidFill>
              </a:rPr>
              <a:t>Collect User Location Data </a:t>
            </a:r>
            <a:r>
              <a:rPr lang="en-IN" sz="2000" dirty="0"/>
              <a:t>using Mobile </a:t>
            </a:r>
            <a:r>
              <a:rPr lang="en-IN" sz="2000" dirty="0" err="1"/>
              <a:t>PowerApp</a:t>
            </a:r>
            <a:br>
              <a:rPr lang="en-IN" sz="2000" dirty="0"/>
            </a:br>
            <a:r>
              <a:rPr lang="en-IN" sz="2000" dirty="0">
                <a:latin typeface="Calibri" panose="020F0502020204030204" pitchFamily="34" charset="0"/>
                <a:ea typeface="Calibri" panose="020F0502020204030204" pitchFamily="34" charset="0"/>
                <a:cs typeface="Times New Roman" panose="02020603050405020304" pitchFamily="18" charset="0"/>
              </a:rPr>
              <a:t>Note: </a:t>
            </a:r>
            <a:br>
              <a:rPr lang="en-IN" sz="2000" dirty="0">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Calibri" panose="020F0502020204030204" pitchFamily="34" charset="0"/>
                <a:ea typeface="Calibri" panose="020F0502020204030204" pitchFamily="34" charset="0"/>
                <a:cs typeface="Times New Roman" panose="02020603050405020304" pitchFamily="18" charset="0"/>
              </a:rPr>
              <a:t>Consent from User to use and share privacy data.</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Calibri" panose="020F0502020204030204" pitchFamily="34" charset="0"/>
                <a:ea typeface="Calibri" panose="020F0502020204030204" pitchFamily="34" charset="0"/>
                <a:cs typeface="Times New Roman" panose="02020603050405020304" pitchFamily="18" charset="0"/>
              </a:rPr>
              <a:t>Data inputs would be collected to determine work, home location, mode of travel etc., for accuracy of recommendations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br>
              <a:rPr lang="en-IN" sz="2000" dirty="0"/>
            </a:br>
            <a:r>
              <a:rPr lang="en-IN" sz="2000" dirty="0"/>
              <a:t>2) </a:t>
            </a:r>
            <a:r>
              <a:rPr lang="en-IN" sz="2000" b="1"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Provide periodic recommendations to user</a:t>
            </a:r>
            <a:r>
              <a:rPr lang="en-IN" sz="20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based on location tracking data.  </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Calibri" panose="020F0502020204030204" pitchFamily="34" charset="0"/>
                <a:ea typeface="Calibri" panose="020F0502020204030204" pitchFamily="34" charset="0"/>
                <a:cs typeface="Times New Roman" panose="02020603050405020304" pitchFamily="18" charset="0"/>
              </a:rPr>
              <a:t>3) </a:t>
            </a:r>
            <a:r>
              <a:rPr lang="en-IN" sz="2000" b="1" dirty="0">
                <a:solidFill>
                  <a:schemeClr val="accent4"/>
                </a:solidFill>
                <a:latin typeface="Calibri" panose="020F0502020204030204" pitchFamily="34" charset="0"/>
                <a:cs typeface="Times New Roman" panose="02020603050405020304" pitchFamily="18" charset="0"/>
              </a:rPr>
              <a:t>Share travel, health visit, gym related data to Insurance Providers</a:t>
            </a:r>
            <a:r>
              <a:rPr lang="en-IN" sz="2000" dirty="0">
                <a:latin typeface="Calibri" panose="020F0502020204030204" pitchFamily="34" charset="0"/>
                <a:ea typeface="Calibri" panose="020F0502020204030204" pitchFamily="34" charset="0"/>
                <a:cs typeface="Times New Roman" panose="02020603050405020304" pitchFamily="18" charset="0"/>
              </a:rPr>
              <a:t>, to evaluate risk (hence an Insurance Fintech solution)</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Tree>
    <p:extLst>
      <p:ext uri="{BB962C8B-B14F-4D97-AF65-F5344CB8AC3E}">
        <p14:creationId xmlns:p14="http://schemas.microsoft.com/office/powerpoint/2010/main" val="3663212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6617-A397-4041-715C-D0D13D0E3DF2}"/>
              </a:ext>
            </a:extLst>
          </p:cNvPr>
          <p:cNvSpPr>
            <a:spLocks noGrp="1"/>
          </p:cNvSpPr>
          <p:nvPr>
            <p:ph type="title"/>
          </p:nvPr>
        </p:nvSpPr>
        <p:spPr/>
        <p:txBody>
          <a:bodyPr>
            <a:normAutofit fontScale="90000"/>
          </a:bodyPr>
          <a:lstStyle/>
          <a:p>
            <a:r>
              <a:rPr lang="en-IN" dirty="0"/>
              <a:t>Sample Recommendations</a:t>
            </a: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3B6B11CF-6D06-3113-DEFE-A1B5365E52DE}"/>
              </a:ext>
            </a:extLst>
          </p:cNvPr>
          <p:cNvSpPr>
            <a:spLocks noGrp="1"/>
          </p:cNvSpPr>
          <p:nvPr>
            <p:ph idx="1"/>
          </p:nvPr>
        </p:nvSpPr>
        <p:spPr>
          <a:xfrm>
            <a:off x="677334" y="1488613"/>
            <a:ext cx="8596668" cy="3880773"/>
          </a:xfrm>
        </p:spPr>
        <p:txBody>
          <a:bodyPr/>
          <a:lstStyle/>
          <a:p>
            <a:pPr>
              <a:lnSpc>
                <a:spcPct val="107000"/>
              </a:lnSpc>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Your on-road travel hours is more; Hope you are using a e-bike. These are the best selling e-bikes in your city</a:t>
            </a:r>
          </a:p>
          <a:p>
            <a:pPr marL="342900" lvl="0" indent="-342900">
              <a:lnSpc>
                <a:spcPct val="107000"/>
              </a:lnSpc>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You have spent 20+ hours this week in a gym; here is a gift voucher for you …</a:t>
            </a:r>
          </a:p>
          <a:p>
            <a:pPr marL="342900" lvl="0" indent="-342900">
              <a:lnSpc>
                <a:spcPct val="107000"/>
              </a:lnSpc>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You spent 80 hrs for shopping; time to look at e-shopping…we have new offers for you from:  a, b, c</a:t>
            </a:r>
          </a:p>
          <a:p>
            <a:pPr>
              <a:lnSpc>
                <a:spcPct val="107000"/>
              </a:lnSpc>
              <a:spcAft>
                <a:spcPts val="80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Your work-life balance is good;  work location hours is 40%; Home: 20%; Recreation: 20%; Others: 20%</a:t>
            </a:r>
          </a:p>
          <a:p>
            <a:pPr marL="0" lv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0758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5F4C-6677-A9BD-7FDC-76325F71A6C9}"/>
              </a:ext>
            </a:extLst>
          </p:cNvPr>
          <p:cNvSpPr>
            <a:spLocks noGrp="1"/>
          </p:cNvSpPr>
          <p:nvPr>
            <p:ph type="title"/>
          </p:nvPr>
        </p:nvSpPr>
        <p:spPr/>
        <p:txBody>
          <a:bodyPr/>
          <a:lstStyle/>
          <a:p>
            <a:r>
              <a:rPr lang="en-IN" dirty="0"/>
              <a:t>Architecture Diagram</a:t>
            </a:r>
          </a:p>
        </p:txBody>
      </p:sp>
      <p:pic>
        <p:nvPicPr>
          <p:cNvPr id="7" name="Picture 6">
            <a:extLst>
              <a:ext uri="{FF2B5EF4-FFF2-40B4-BE49-F238E27FC236}">
                <a16:creationId xmlns:a16="http://schemas.microsoft.com/office/drawing/2014/main" id="{7DD7EBFB-5F8A-DF37-CC05-52C10B247680}"/>
              </a:ext>
            </a:extLst>
          </p:cNvPr>
          <p:cNvPicPr>
            <a:picLocks noChangeAspect="1"/>
          </p:cNvPicPr>
          <p:nvPr/>
        </p:nvPicPr>
        <p:blipFill>
          <a:blip r:embed="rId2"/>
          <a:stretch>
            <a:fillRect/>
          </a:stretch>
        </p:blipFill>
        <p:spPr>
          <a:xfrm>
            <a:off x="0" y="1270000"/>
            <a:ext cx="9749394" cy="4188120"/>
          </a:xfrm>
          <a:prstGeom prst="rect">
            <a:avLst/>
          </a:prstGeom>
        </p:spPr>
      </p:pic>
      <p:pic>
        <p:nvPicPr>
          <p:cNvPr id="1026" name="Picture 2" descr="PowerApps-Logo | CLOUDsys">
            <a:extLst>
              <a:ext uri="{FF2B5EF4-FFF2-40B4-BE49-F238E27FC236}">
                <a16:creationId xmlns:a16="http://schemas.microsoft.com/office/drawing/2014/main" id="{2F562F9C-064B-42C6-3CC7-6EE03EBE7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811463" y="3027543"/>
            <a:ext cx="766429" cy="6489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F4E5076E-80D1-E272-DAF5-52F29C425C9D}"/>
              </a:ext>
            </a:extLst>
          </p:cNvPr>
          <p:cNvCxnSpPr/>
          <p:nvPr/>
        </p:nvCxnSpPr>
        <p:spPr>
          <a:xfrm>
            <a:off x="6391373" y="3364060"/>
            <a:ext cx="311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9A9A22E-7CA0-3814-4C7E-DAD336B25CA4}"/>
              </a:ext>
            </a:extLst>
          </p:cNvPr>
          <p:cNvSpPr txBox="1"/>
          <p:nvPr/>
        </p:nvSpPr>
        <p:spPr>
          <a:xfrm>
            <a:off x="6811463" y="3676453"/>
            <a:ext cx="2253006" cy="261610"/>
          </a:xfrm>
          <a:prstGeom prst="rect">
            <a:avLst/>
          </a:prstGeom>
          <a:noFill/>
        </p:spPr>
        <p:txBody>
          <a:bodyPr wrap="square" rtlCol="0">
            <a:spAutoFit/>
          </a:bodyPr>
          <a:lstStyle/>
          <a:p>
            <a:r>
              <a:rPr lang="en-IN" sz="1050" dirty="0"/>
              <a:t>Power apps</a:t>
            </a:r>
          </a:p>
        </p:txBody>
      </p:sp>
      <p:sp>
        <p:nvSpPr>
          <p:cNvPr id="6" name="TextBox 5">
            <a:extLst>
              <a:ext uri="{FF2B5EF4-FFF2-40B4-BE49-F238E27FC236}">
                <a16:creationId xmlns:a16="http://schemas.microsoft.com/office/drawing/2014/main" id="{C724C83F-1B18-4362-1DFC-D04A47FA06CF}"/>
              </a:ext>
            </a:extLst>
          </p:cNvPr>
          <p:cNvSpPr txBox="1"/>
          <p:nvPr/>
        </p:nvSpPr>
        <p:spPr>
          <a:xfrm>
            <a:off x="2846895" y="3676453"/>
            <a:ext cx="1206631" cy="12511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IN" dirty="0"/>
          </a:p>
        </p:txBody>
      </p:sp>
      <p:sp>
        <p:nvSpPr>
          <p:cNvPr id="8" name="TextBox 7">
            <a:extLst>
              <a:ext uri="{FF2B5EF4-FFF2-40B4-BE49-F238E27FC236}">
                <a16:creationId xmlns:a16="http://schemas.microsoft.com/office/drawing/2014/main" id="{4892B60F-97EF-4103-F63D-30895E3F6711}"/>
              </a:ext>
            </a:extLst>
          </p:cNvPr>
          <p:cNvSpPr txBox="1"/>
          <p:nvPr/>
        </p:nvSpPr>
        <p:spPr>
          <a:xfrm>
            <a:off x="2846895" y="3676453"/>
            <a:ext cx="1286759" cy="430887"/>
          </a:xfrm>
          <a:prstGeom prst="rect">
            <a:avLst/>
          </a:prstGeom>
          <a:noFill/>
          <a:ln>
            <a:solidFill>
              <a:srgbClr val="0070C0"/>
            </a:solidFill>
          </a:ln>
        </p:spPr>
        <p:txBody>
          <a:bodyPr wrap="square" rtlCol="0">
            <a:spAutoFit/>
          </a:bodyPr>
          <a:lstStyle/>
          <a:p>
            <a:pPr algn="ctr"/>
            <a:r>
              <a:rPr lang="en-IN" sz="1100" dirty="0"/>
              <a:t>Telco Generator</a:t>
            </a:r>
          </a:p>
          <a:p>
            <a:pPr algn="ctr"/>
            <a:r>
              <a:rPr lang="en-IN" sz="1100" dirty="0"/>
              <a:t>Azure Maps</a:t>
            </a:r>
          </a:p>
        </p:txBody>
      </p:sp>
    </p:spTree>
    <p:extLst>
      <p:ext uri="{BB962C8B-B14F-4D97-AF65-F5344CB8AC3E}">
        <p14:creationId xmlns:p14="http://schemas.microsoft.com/office/powerpoint/2010/main" val="117324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3174-6AE6-3573-627F-0E22C9D532C4}"/>
              </a:ext>
            </a:extLst>
          </p:cNvPr>
          <p:cNvSpPr>
            <a:spLocks noGrp="1"/>
          </p:cNvSpPr>
          <p:nvPr>
            <p:ph type="title"/>
          </p:nvPr>
        </p:nvSpPr>
        <p:spPr>
          <a:xfrm>
            <a:off x="441114" y="394516"/>
            <a:ext cx="8596668" cy="1320800"/>
          </a:xfrm>
        </p:spPr>
        <p:txBody>
          <a:bodyPr/>
          <a:lstStyle/>
          <a:p>
            <a:r>
              <a:rPr lang="en-IN" dirty="0"/>
              <a:t>Data Flow</a:t>
            </a:r>
          </a:p>
        </p:txBody>
      </p:sp>
      <p:sp>
        <p:nvSpPr>
          <p:cNvPr id="5" name="Rectangle 4">
            <a:extLst>
              <a:ext uri="{FF2B5EF4-FFF2-40B4-BE49-F238E27FC236}">
                <a16:creationId xmlns:a16="http://schemas.microsoft.com/office/drawing/2014/main" id="{39260BB8-6C97-D1F9-4971-46E201ED51BE}"/>
              </a:ext>
            </a:extLst>
          </p:cNvPr>
          <p:cNvSpPr/>
          <p:nvPr/>
        </p:nvSpPr>
        <p:spPr>
          <a:xfrm>
            <a:off x="515620" y="1930401"/>
            <a:ext cx="1503679" cy="15307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Mobile </a:t>
            </a:r>
            <a:r>
              <a:rPr lang="en-IN" dirty="0" err="1">
                <a:solidFill>
                  <a:schemeClr val="tx1"/>
                </a:solidFill>
              </a:rPr>
              <a:t>PowerApp</a:t>
            </a:r>
            <a:endParaRPr lang="en-IN" dirty="0">
              <a:solidFill>
                <a:schemeClr val="tx1"/>
              </a:solidFill>
            </a:endParaRPr>
          </a:p>
          <a:p>
            <a:pPr algn="ctr"/>
            <a:endParaRPr lang="en-IN" dirty="0"/>
          </a:p>
        </p:txBody>
      </p:sp>
      <p:sp>
        <p:nvSpPr>
          <p:cNvPr id="10" name="Rectangle 9">
            <a:extLst>
              <a:ext uri="{FF2B5EF4-FFF2-40B4-BE49-F238E27FC236}">
                <a16:creationId xmlns:a16="http://schemas.microsoft.com/office/drawing/2014/main" id="{E4E6AAE8-8DDC-C1DD-CF53-FE8B0F34C352}"/>
              </a:ext>
            </a:extLst>
          </p:cNvPr>
          <p:cNvSpPr/>
          <p:nvPr/>
        </p:nvSpPr>
        <p:spPr>
          <a:xfrm>
            <a:off x="2399690" y="1930401"/>
            <a:ext cx="1252220" cy="15307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Azure Event Hub</a:t>
            </a:r>
          </a:p>
          <a:p>
            <a:pPr algn="ctr"/>
            <a:endParaRPr lang="en-IN" dirty="0"/>
          </a:p>
        </p:txBody>
      </p:sp>
      <p:sp>
        <p:nvSpPr>
          <p:cNvPr id="11" name="Rectangle 10">
            <a:extLst>
              <a:ext uri="{FF2B5EF4-FFF2-40B4-BE49-F238E27FC236}">
                <a16:creationId xmlns:a16="http://schemas.microsoft.com/office/drawing/2014/main" id="{1859EAC0-400F-3A29-47A0-A7E2F579C50B}"/>
              </a:ext>
            </a:extLst>
          </p:cNvPr>
          <p:cNvSpPr/>
          <p:nvPr/>
        </p:nvSpPr>
        <p:spPr>
          <a:xfrm>
            <a:off x="4278973" y="1930401"/>
            <a:ext cx="1496987" cy="15307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Azure Storage + Azure Stream Analytics</a:t>
            </a:r>
          </a:p>
          <a:p>
            <a:pPr algn="ctr"/>
            <a:endParaRPr lang="en-IN" dirty="0"/>
          </a:p>
        </p:txBody>
      </p:sp>
      <p:cxnSp>
        <p:nvCxnSpPr>
          <p:cNvPr id="13" name="Straight Arrow Connector 12">
            <a:extLst>
              <a:ext uri="{FF2B5EF4-FFF2-40B4-BE49-F238E27FC236}">
                <a16:creationId xmlns:a16="http://schemas.microsoft.com/office/drawing/2014/main" id="{6D093472-9F0D-532C-F9CF-A72F500F6551}"/>
              </a:ext>
            </a:extLst>
          </p:cNvPr>
          <p:cNvCxnSpPr>
            <a:cxnSpLocks/>
            <a:stCxn id="5" idx="3"/>
            <a:endCxn id="10" idx="1"/>
          </p:cNvCxnSpPr>
          <p:nvPr/>
        </p:nvCxnSpPr>
        <p:spPr>
          <a:xfrm>
            <a:off x="2019299" y="2695777"/>
            <a:ext cx="380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ACA2136-CC9C-DA61-346E-AACCC746E335}"/>
              </a:ext>
            </a:extLst>
          </p:cNvPr>
          <p:cNvCxnSpPr>
            <a:cxnSpLocks/>
            <a:stCxn id="10" idx="3"/>
            <a:endCxn id="11" idx="1"/>
          </p:cNvCxnSpPr>
          <p:nvPr/>
        </p:nvCxnSpPr>
        <p:spPr>
          <a:xfrm>
            <a:off x="3651910" y="2695777"/>
            <a:ext cx="6270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EDF0B6A-7CC8-F6A3-04B2-3E08B70210F2}"/>
              </a:ext>
            </a:extLst>
          </p:cNvPr>
          <p:cNvSpPr txBox="1"/>
          <p:nvPr/>
        </p:nvSpPr>
        <p:spPr>
          <a:xfrm>
            <a:off x="2019299" y="5101130"/>
            <a:ext cx="3695700" cy="646331"/>
          </a:xfrm>
          <a:prstGeom prst="rect">
            <a:avLst/>
          </a:prstGeom>
          <a:noFill/>
        </p:spPr>
        <p:txBody>
          <a:bodyPr wrap="square" rtlCol="0">
            <a:spAutoFit/>
          </a:bodyPr>
          <a:lstStyle/>
          <a:p>
            <a:r>
              <a:rPr lang="en-IN" dirty="0"/>
              <a:t>Recommendation as Push Notification</a:t>
            </a:r>
          </a:p>
        </p:txBody>
      </p:sp>
      <p:cxnSp>
        <p:nvCxnSpPr>
          <p:cNvPr id="19" name="Connector: Elbow 18">
            <a:extLst>
              <a:ext uri="{FF2B5EF4-FFF2-40B4-BE49-F238E27FC236}">
                <a16:creationId xmlns:a16="http://schemas.microsoft.com/office/drawing/2014/main" id="{55D7DD70-F105-7F66-96DA-45F602C39575}"/>
              </a:ext>
            </a:extLst>
          </p:cNvPr>
          <p:cNvCxnSpPr>
            <a:cxnSpLocks/>
          </p:cNvCxnSpPr>
          <p:nvPr/>
        </p:nvCxnSpPr>
        <p:spPr>
          <a:xfrm rot="5400000">
            <a:off x="3892944" y="3218111"/>
            <a:ext cx="2405353" cy="1360685"/>
          </a:xfrm>
          <a:prstGeom prst="bentConnector3">
            <a:avLst>
              <a:gd name="adj1" fmla="val 639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FF41BCC-3169-3D48-C651-C0C2F8DAA22B}"/>
              </a:ext>
            </a:extLst>
          </p:cNvPr>
          <p:cNvCxnSpPr>
            <a:cxnSpLocks/>
            <a:endCxn id="5" idx="2"/>
          </p:cNvCxnSpPr>
          <p:nvPr/>
        </p:nvCxnSpPr>
        <p:spPr>
          <a:xfrm rot="16200000" flipV="1">
            <a:off x="1131587" y="3597027"/>
            <a:ext cx="1639977" cy="1368229"/>
          </a:xfrm>
          <a:prstGeom prst="bentConnector3">
            <a:avLst>
              <a:gd name="adj1" fmla="val 52788"/>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9ED71B4B-E36A-0FDA-9B0C-4BD43E2DF223}"/>
              </a:ext>
            </a:extLst>
          </p:cNvPr>
          <p:cNvSpPr/>
          <p:nvPr/>
        </p:nvSpPr>
        <p:spPr>
          <a:xfrm>
            <a:off x="7555547" y="1898248"/>
            <a:ext cx="1851949" cy="15307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PBI reports for User for detailed view</a:t>
            </a:r>
          </a:p>
          <a:p>
            <a:pPr algn="ctr"/>
            <a:endParaRPr lang="en-IN" dirty="0"/>
          </a:p>
        </p:txBody>
      </p:sp>
      <p:cxnSp>
        <p:nvCxnSpPr>
          <p:cNvPr id="36" name="Straight Arrow Connector 35">
            <a:extLst>
              <a:ext uri="{FF2B5EF4-FFF2-40B4-BE49-F238E27FC236}">
                <a16:creationId xmlns:a16="http://schemas.microsoft.com/office/drawing/2014/main" id="{91A397D1-07EE-A0A3-92E6-32EB3529DD6B}"/>
              </a:ext>
            </a:extLst>
          </p:cNvPr>
          <p:cNvCxnSpPr/>
          <p:nvPr/>
        </p:nvCxnSpPr>
        <p:spPr>
          <a:xfrm>
            <a:off x="7091016" y="2695777"/>
            <a:ext cx="4645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482F1D48-2DB7-B9DB-025B-2ACAD638A1D6}"/>
              </a:ext>
            </a:extLst>
          </p:cNvPr>
          <p:cNvSpPr/>
          <p:nvPr/>
        </p:nvSpPr>
        <p:spPr>
          <a:xfrm>
            <a:off x="6110719" y="1930401"/>
            <a:ext cx="1252220" cy="15307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Azure ML Studio</a:t>
            </a:r>
          </a:p>
          <a:p>
            <a:pPr algn="ctr"/>
            <a:endParaRPr lang="en-IN" dirty="0"/>
          </a:p>
        </p:txBody>
      </p:sp>
      <p:cxnSp>
        <p:nvCxnSpPr>
          <p:cNvPr id="49" name="Straight Arrow Connector 48">
            <a:extLst>
              <a:ext uri="{FF2B5EF4-FFF2-40B4-BE49-F238E27FC236}">
                <a16:creationId xmlns:a16="http://schemas.microsoft.com/office/drawing/2014/main" id="{F31964DB-E573-6E89-D20C-8B869CFB16B1}"/>
              </a:ext>
            </a:extLst>
          </p:cNvPr>
          <p:cNvCxnSpPr>
            <a:cxnSpLocks/>
          </p:cNvCxnSpPr>
          <p:nvPr/>
        </p:nvCxnSpPr>
        <p:spPr>
          <a:xfrm>
            <a:off x="5775960" y="2695777"/>
            <a:ext cx="334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1124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536722500885C4296D157C5CC3AF870" ma:contentTypeVersion="5" ma:contentTypeDescription="Create a new document." ma:contentTypeScope="" ma:versionID="6ac2b2b52a0831b590d4c4e4f7c5932f">
  <xsd:schema xmlns:xsd="http://www.w3.org/2001/XMLSchema" xmlns:xs="http://www.w3.org/2001/XMLSchema" xmlns:p="http://schemas.microsoft.com/office/2006/metadata/properties" xmlns:ns3="445cb770-6853-4e21-af9a-cbecc48a0156" xmlns:ns4="e8554f22-04f2-4c82-af45-61485e9627e0" targetNamespace="http://schemas.microsoft.com/office/2006/metadata/properties" ma:root="true" ma:fieldsID="a624cff9d0ce846dd9bbf520dc009c87" ns3:_="" ns4:_="">
    <xsd:import namespace="445cb770-6853-4e21-af9a-cbecc48a0156"/>
    <xsd:import namespace="e8554f22-04f2-4c82-af45-61485e9627e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5cb770-6853-4e21-af9a-cbecc48a01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8554f22-04f2-4c82-af45-61485e9627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B3522C-D413-48B0-A713-59B9AC0F8314}">
  <ds:schemaRefs>
    <ds:schemaRef ds:uri="445cb770-6853-4e21-af9a-cbecc48a0156"/>
    <ds:schemaRef ds:uri="http://www.w3.org/XML/1998/namespace"/>
    <ds:schemaRef ds:uri="http://purl.org/dc/dcmitype/"/>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e8554f22-04f2-4c82-af45-61485e9627e0"/>
    <ds:schemaRef ds:uri="http://purl.org/dc/terms/"/>
  </ds:schemaRefs>
</ds:datastoreItem>
</file>

<file path=customXml/itemProps2.xml><?xml version="1.0" encoding="utf-8"?>
<ds:datastoreItem xmlns:ds="http://schemas.openxmlformats.org/officeDocument/2006/customXml" ds:itemID="{7E01A43C-6262-4369-B4E0-A858F09F513F}">
  <ds:schemaRefs>
    <ds:schemaRef ds:uri="http://schemas.microsoft.com/sharepoint/v3/contenttype/forms"/>
  </ds:schemaRefs>
</ds:datastoreItem>
</file>

<file path=customXml/itemProps3.xml><?xml version="1.0" encoding="utf-8"?>
<ds:datastoreItem xmlns:ds="http://schemas.openxmlformats.org/officeDocument/2006/customXml" ds:itemID="{A85D70E4-02DF-4490-A3AF-A1D26DCD7F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5cb770-6853-4e21-af9a-cbecc48a0156"/>
    <ds:schemaRef ds:uri="e8554f22-04f2-4c82-af45-61485e9627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247</TotalTime>
  <Words>283</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Influencing Behaviours Driving towards Safer, Healthier Society  –  An Insurance Fintech Solution</vt:lpstr>
      <vt:lpstr>Challenges to solve</vt:lpstr>
      <vt:lpstr>  Process Steps  1) Collect User Location Data using Mobile PowerApp Note:  Consent from User to use and share privacy data. Data inputs would be collected to determine work, home location, mode of travel etc., for accuracy of recommendations  2) Provide periodic recommendations to user based on location tracking data.    3) Share travel, health visit, gym related data to Insurance Providers, to evaluate risk (hence an Insurance Fintech solution) </vt:lpstr>
      <vt:lpstr>Sample Recommendations   </vt:lpstr>
      <vt:lpstr>Architecture Diagram</vt:lpstr>
      <vt:lpstr>Data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Sustainability Theme</dc:title>
  <dc:creator>Vedachalam M</dc:creator>
  <cp:lastModifiedBy>Praveen Kumar V</cp:lastModifiedBy>
  <cp:revision>3</cp:revision>
  <dcterms:created xsi:type="dcterms:W3CDTF">2022-09-24T06:57:27Z</dcterms:created>
  <dcterms:modified xsi:type="dcterms:W3CDTF">2022-09-24T11:07:05Z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0x010100E536722500885C4296D157C5CC3AF870</vt:lpwstr>
  </property>
</Properties>
</file>