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2" r:id="rId7"/>
    <p:sldId id="261"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A0B2C7-D0B0-4B3D-9E90-D71DF3E46843}" type="datetimeFigureOut">
              <a:rPr lang="en-US" smtClean="0"/>
              <a:t>12/28/2021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419BD9-080B-47FB-BADC-5D292366AD68}" type="slidenum">
              <a:rPr lang="en-US" smtClean="0"/>
              <a:t>‹#›</a:t>
            </a:fld>
            <a:endParaRPr lang="en-US"/>
          </a:p>
        </p:txBody>
      </p:sp>
    </p:spTree>
    <p:extLst>
      <p:ext uri="{BB962C8B-B14F-4D97-AF65-F5344CB8AC3E}">
        <p14:creationId xmlns:p14="http://schemas.microsoft.com/office/powerpoint/2010/main" val="1312538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Remember that the Entropy is 0 if all members belong to the same class, and 1 when half of them belong to one class and other half belong to other class that is perfect randomness. Here it’s 0.94 which means the distribution is fairly random.</a:t>
            </a:r>
            <a:endParaRPr lang="en-US" dirty="0"/>
          </a:p>
        </p:txBody>
      </p:sp>
      <p:sp>
        <p:nvSpPr>
          <p:cNvPr id="4" name="Slide Number Placeholder 3"/>
          <p:cNvSpPr>
            <a:spLocks noGrp="1"/>
          </p:cNvSpPr>
          <p:nvPr>
            <p:ph type="sldNum" sz="quarter" idx="10"/>
          </p:nvPr>
        </p:nvSpPr>
        <p:spPr/>
        <p:txBody>
          <a:bodyPr/>
          <a:lstStyle/>
          <a:p>
            <a:fld id="{20419BD9-080B-47FB-BADC-5D292366AD68}" type="slidenum">
              <a:rPr lang="en-US" smtClean="0"/>
              <a:t>20</a:t>
            </a:fld>
            <a:endParaRPr lang="en-US"/>
          </a:p>
        </p:txBody>
      </p:sp>
    </p:spTree>
    <p:extLst>
      <p:ext uri="{BB962C8B-B14F-4D97-AF65-F5344CB8AC3E}">
        <p14:creationId xmlns:p14="http://schemas.microsoft.com/office/powerpoint/2010/main" val="1066164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DF35827-F8DB-4D17-9B9C-662440649709}" type="datetimeFigureOut">
              <a:rPr lang="en-US" smtClean="0"/>
              <a:t>12/28/2021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9CE0F34-B0BD-44C6-B387-271493236861}" type="slidenum">
              <a:rPr lang="en-US" smtClean="0"/>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F35827-F8DB-4D17-9B9C-662440649709}" type="datetimeFigureOut">
              <a:rPr lang="en-US" smtClean="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CE0F34-B0BD-44C6-B387-27149323686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DF35827-F8DB-4D17-9B9C-662440649709}" type="datetimeFigureOut">
              <a:rPr lang="en-US" smtClean="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CE0F34-B0BD-44C6-B387-27149323686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DF35827-F8DB-4D17-9B9C-662440649709}" type="datetimeFigureOut">
              <a:rPr lang="en-US" smtClean="0"/>
              <a:t>12/28/2021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9CE0F34-B0BD-44C6-B387-271493236861}" type="slidenum">
              <a:rPr lang="en-US" smtClean="0"/>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DF35827-F8DB-4D17-9B9C-662440649709}" type="datetimeFigureOut">
              <a:rPr lang="en-US" smtClean="0"/>
              <a:t>12/28/2021</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09CE0F34-B0BD-44C6-B387-271493236861}"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DF35827-F8DB-4D17-9B9C-662440649709}" type="datetimeFigureOut">
              <a:rPr lang="en-US" smtClean="0"/>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CE0F34-B0BD-44C6-B387-271493236861}" type="slidenum">
              <a:rPr lang="en-US" smtClean="0"/>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DF35827-F8DB-4D17-9B9C-662440649709}" type="datetimeFigureOut">
              <a:rPr lang="en-US" smtClean="0"/>
              <a:t>12/28/2021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9CE0F34-B0BD-44C6-B387-271493236861}" type="slidenum">
              <a:rPr lang="en-US" smtClean="0"/>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DF35827-F8DB-4D17-9B9C-662440649709}" type="datetimeFigureOut">
              <a:rPr lang="en-US" smtClean="0"/>
              <a:t>12/28/2021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9CE0F34-B0BD-44C6-B387-27149323686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F35827-F8DB-4D17-9B9C-662440649709}" type="datetimeFigureOut">
              <a:rPr lang="en-US" smtClean="0"/>
              <a:t>12/28/2021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9CE0F34-B0BD-44C6-B387-27149323686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DF35827-F8DB-4D17-9B9C-662440649709}" type="datetimeFigureOut">
              <a:rPr lang="en-US" smtClean="0"/>
              <a:t>12/28/2021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CE0F34-B0BD-44C6-B387-271493236861}" type="slidenum">
              <a:rPr lang="en-US" smtClean="0"/>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DF35827-F8DB-4D17-9B9C-662440649709}" type="datetimeFigureOut">
              <a:rPr lang="en-US" smtClean="0"/>
              <a:t>12/28/2021</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09CE0F34-B0BD-44C6-B387-271493236861}" type="slidenum">
              <a:rPr lang="en-US" smtClean="0"/>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9DF35827-F8DB-4D17-9B9C-662440649709}" type="datetimeFigureOut">
              <a:rPr lang="en-US" smtClean="0"/>
              <a:t>12/28/2021</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9CE0F34-B0BD-44C6-B387-27149323686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Shahbaz Hassan</a:t>
            </a:r>
          </a:p>
          <a:p>
            <a:r>
              <a:rPr lang="en-US" dirty="0" smtClean="0"/>
              <a:t>Lecturer </a:t>
            </a:r>
            <a:endParaRPr lang="en-US" dirty="0"/>
          </a:p>
        </p:txBody>
      </p:sp>
      <p:sp>
        <p:nvSpPr>
          <p:cNvPr id="2" name="Title 1"/>
          <p:cNvSpPr>
            <a:spLocks noGrp="1"/>
          </p:cNvSpPr>
          <p:nvPr>
            <p:ph type="ctrTitle"/>
          </p:nvPr>
        </p:nvSpPr>
        <p:spPr/>
        <p:txBody>
          <a:bodyPr/>
          <a:lstStyle/>
          <a:p>
            <a:r>
              <a:rPr lang="en-US" dirty="0" smtClean="0"/>
              <a:t>Introduction to Machine Learning</a:t>
            </a:r>
            <a:endParaRPr lang="en-US" dirty="0"/>
          </a:p>
        </p:txBody>
      </p:sp>
    </p:spTree>
    <p:extLst>
      <p:ext uri="{BB962C8B-B14F-4D97-AF65-F5344CB8AC3E}">
        <p14:creationId xmlns:p14="http://schemas.microsoft.com/office/powerpoint/2010/main" val="28078585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smtClean="0"/>
              <a:t>Terminology</a:t>
            </a:r>
            <a:endParaRPr lang="en-US" b="1" dirty="0"/>
          </a:p>
        </p:txBody>
      </p:sp>
      <p:sp>
        <p:nvSpPr>
          <p:cNvPr id="3" name="Content Placeholder 2"/>
          <p:cNvSpPr>
            <a:spLocks noGrp="1"/>
          </p:cNvSpPr>
          <p:nvPr>
            <p:ph sz="quarter" idx="1"/>
          </p:nvPr>
        </p:nvSpPr>
        <p:spPr>
          <a:xfrm>
            <a:off x="914400" y="838200"/>
            <a:ext cx="7772400" cy="5791200"/>
          </a:xfrm>
        </p:spPr>
        <p:txBody>
          <a:bodyPr/>
          <a:lstStyle/>
          <a:p>
            <a:endParaRPr lang="en-US" b="1" dirty="0" smtClean="0">
              <a:solidFill>
                <a:srgbClr val="FF0000"/>
              </a:solidFill>
            </a:endParaRPr>
          </a:p>
          <a:p>
            <a:r>
              <a:rPr lang="en-US" b="1" dirty="0" smtClean="0">
                <a:solidFill>
                  <a:srgbClr val="FF0000"/>
                </a:solidFill>
              </a:rPr>
              <a:t>Pruning</a:t>
            </a:r>
            <a:r>
              <a:rPr lang="en-US" b="1" dirty="0">
                <a:solidFill>
                  <a:srgbClr val="FF0000"/>
                </a:solidFill>
              </a:rPr>
              <a:t>:</a:t>
            </a:r>
            <a:r>
              <a:rPr lang="en-US" b="1" dirty="0"/>
              <a:t> </a:t>
            </a:r>
            <a:r>
              <a:rPr lang="en-US" dirty="0"/>
              <a:t>When we remove sub-nodes of a decision node, this process is called pruning. You can say the opposite process of splitting</a:t>
            </a:r>
            <a:r>
              <a:rPr lang="en-US" dirty="0" smtClean="0"/>
              <a:t>.</a:t>
            </a:r>
          </a:p>
          <a:p>
            <a:endParaRPr lang="en-US" b="1" dirty="0" smtClean="0"/>
          </a:p>
          <a:p>
            <a:r>
              <a:rPr lang="en-US" b="1" dirty="0" smtClean="0">
                <a:solidFill>
                  <a:srgbClr val="FF0000"/>
                </a:solidFill>
              </a:rPr>
              <a:t>Branch </a:t>
            </a:r>
            <a:r>
              <a:rPr lang="en-US" b="1" dirty="0">
                <a:solidFill>
                  <a:srgbClr val="FF0000"/>
                </a:solidFill>
              </a:rPr>
              <a:t>/ Sub-Tree:</a:t>
            </a:r>
            <a:r>
              <a:rPr lang="en-US" b="1" dirty="0"/>
              <a:t> </a:t>
            </a:r>
            <a:r>
              <a:rPr lang="en-US" dirty="0"/>
              <a:t>A subsection of the entire tree is called branch or </a:t>
            </a:r>
            <a:r>
              <a:rPr lang="en-US" dirty="0" smtClean="0"/>
              <a:t>sub-tree.</a:t>
            </a:r>
          </a:p>
          <a:p>
            <a:endParaRPr lang="en-US" b="1" dirty="0" smtClean="0"/>
          </a:p>
          <a:p>
            <a:r>
              <a:rPr lang="en-US" b="1" dirty="0" smtClean="0">
                <a:solidFill>
                  <a:srgbClr val="FF0000"/>
                </a:solidFill>
              </a:rPr>
              <a:t>Parent </a:t>
            </a:r>
            <a:r>
              <a:rPr lang="en-US" b="1" dirty="0">
                <a:solidFill>
                  <a:srgbClr val="FF0000"/>
                </a:solidFill>
              </a:rPr>
              <a:t>and Child Node:</a:t>
            </a:r>
            <a:r>
              <a:rPr lang="en-US" b="1" dirty="0"/>
              <a:t> </a:t>
            </a:r>
            <a:r>
              <a:rPr lang="en-US" dirty="0"/>
              <a:t>A node, which is divided into sub-nodes is called a parent node of sub-nodes whereas sub-nodes are the child of a parent node.</a:t>
            </a:r>
          </a:p>
          <a:p>
            <a:endParaRPr lang="en-US" dirty="0"/>
          </a:p>
          <a:p>
            <a:endParaRPr lang="en-US" dirty="0" smtClean="0"/>
          </a:p>
        </p:txBody>
      </p:sp>
    </p:spTree>
    <p:extLst>
      <p:ext uri="{BB962C8B-B14F-4D97-AF65-F5344CB8AC3E}">
        <p14:creationId xmlns:p14="http://schemas.microsoft.com/office/powerpoint/2010/main" val="1512878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b="1" dirty="0"/>
              <a:t>Terminology</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38200" y="1066800"/>
            <a:ext cx="7924800" cy="5105400"/>
          </a:xfrm>
        </p:spPr>
      </p:pic>
    </p:spTree>
    <p:extLst>
      <p:ext uri="{BB962C8B-B14F-4D97-AF65-F5344CB8AC3E}">
        <p14:creationId xmlns:p14="http://schemas.microsoft.com/office/powerpoint/2010/main" val="1678739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Working</a:t>
            </a:r>
            <a:endParaRPr lang="en-US" dirty="0"/>
          </a:p>
        </p:txBody>
      </p:sp>
    </p:spTree>
    <p:extLst>
      <p:ext uri="{BB962C8B-B14F-4D97-AF65-F5344CB8AC3E}">
        <p14:creationId xmlns:p14="http://schemas.microsoft.com/office/powerpoint/2010/main" val="15306736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a:t>
            </a:r>
          </a:p>
        </p:txBody>
      </p:sp>
      <p:sp>
        <p:nvSpPr>
          <p:cNvPr id="3" name="Content Placeholder 2"/>
          <p:cNvSpPr>
            <a:spLocks noGrp="1"/>
          </p:cNvSpPr>
          <p:nvPr>
            <p:ph sz="quarter" idx="1"/>
          </p:nvPr>
        </p:nvSpPr>
        <p:spPr/>
        <p:txBody>
          <a:bodyPr/>
          <a:lstStyle/>
          <a:p>
            <a:r>
              <a:rPr lang="en-US" dirty="0" smtClean="0"/>
              <a:t>There </a:t>
            </a:r>
            <a:r>
              <a:rPr lang="en-US" dirty="0"/>
              <a:t>are many algorithms out there which construct Decision Trees, but one of the best is called as </a:t>
            </a:r>
            <a:r>
              <a:rPr lang="en-US" b="1" dirty="0">
                <a:solidFill>
                  <a:srgbClr val="FF0000"/>
                </a:solidFill>
              </a:rPr>
              <a:t>ID3 </a:t>
            </a:r>
            <a:r>
              <a:rPr lang="en-US" b="1" dirty="0" smtClean="0">
                <a:solidFill>
                  <a:srgbClr val="FF0000"/>
                </a:solidFill>
              </a:rPr>
              <a:t>Algorithm.</a:t>
            </a:r>
            <a:endParaRPr lang="en-US" dirty="0" smtClean="0"/>
          </a:p>
          <a:p>
            <a:endParaRPr lang="en-US" dirty="0" smtClean="0"/>
          </a:p>
          <a:p>
            <a:r>
              <a:rPr lang="en-US" dirty="0" smtClean="0"/>
              <a:t>Before </a:t>
            </a:r>
            <a:r>
              <a:rPr lang="en-US" dirty="0"/>
              <a:t>discussing the ID3 algorithm, we’ll go through few definitions</a:t>
            </a:r>
            <a:r>
              <a:rPr lang="en-US" dirty="0" smtClean="0"/>
              <a:t>.</a:t>
            </a:r>
          </a:p>
          <a:p>
            <a:endParaRPr lang="en-US" b="1" dirty="0" smtClean="0">
              <a:solidFill>
                <a:srgbClr val="FF0000"/>
              </a:solidFill>
            </a:endParaRPr>
          </a:p>
          <a:p>
            <a:r>
              <a:rPr lang="en-US" b="1" dirty="0" smtClean="0">
                <a:solidFill>
                  <a:srgbClr val="FF0000"/>
                </a:solidFill>
              </a:rPr>
              <a:t>Entropy, Information Gain.</a:t>
            </a:r>
          </a:p>
          <a:p>
            <a:endParaRPr lang="en-US" dirty="0">
              <a:solidFill>
                <a:srgbClr val="FF0000"/>
              </a:solidFill>
            </a:endParaRPr>
          </a:p>
        </p:txBody>
      </p:sp>
    </p:spTree>
    <p:extLst>
      <p:ext uri="{BB962C8B-B14F-4D97-AF65-F5344CB8AC3E}">
        <p14:creationId xmlns:p14="http://schemas.microsoft.com/office/powerpoint/2010/main" val="1229265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a:t>Working</a:t>
            </a:r>
          </a:p>
        </p:txBody>
      </p:sp>
      <p:sp>
        <p:nvSpPr>
          <p:cNvPr id="3" name="Content Placeholder 2"/>
          <p:cNvSpPr>
            <a:spLocks noGrp="1"/>
          </p:cNvSpPr>
          <p:nvPr>
            <p:ph sz="quarter" idx="1"/>
          </p:nvPr>
        </p:nvSpPr>
        <p:spPr>
          <a:xfrm>
            <a:off x="914400" y="838200"/>
            <a:ext cx="7772400" cy="5715000"/>
          </a:xfrm>
        </p:spPr>
        <p:txBody>
          <a:bodyPr/>
          <a:lstStyle/>
          <a:p>
            <a:r>
              <a:rPr lang="en-US" b="1" u="sng" dirty="0" smtClean="0">
                <a:solidFill>
                  <a:srgbClr val="FF0000"/>
                </a:solidFill>
              </a:rPr>
              <a:t>Entropy</a:t>
            </a:r>
          </a:p>
          <a:p>
            <a:r>
              <a:rPr lang="en-US" dirty="0"/>
              <a:t>Entropy, also called as Shannon Entropy is denoted by </a:t>
            </a:r>
            <a:r>
              <a:rPr lang="en-US" b="1" u="sng" dirty="0">
                <a:solidFill>
                  <a:srgbClr val="FF0000"/>
                </a:solidFill>
              </a:rPr>
              <a:t>H(S)</a:t>
            </a:r>
            <a:r>
              <a:rPr lang="en-US" dirty="0"/>
              <a:t> for a finite set S, is the measure of the amount of uncertainty or randomness in data</a:t>
            </a:r>
            <a:r>
              <a:rPr lang="en-US" dirty="0" smtClean="0"/>
              <a:t>.</a:t>
            </a:r>
          </a:p>
          <a:p>
            <a:pPr marL="0" indent="0">
              <a:buNone/>
            </a:pPr>
            <a:endParaRPr lang="en-US" u="sng"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2667000"/>
            <a:ext cx="4431323" cy="1600200"/>
          </a:xfrm>
          <a:prstGeom prst="rect">
            <a:avLst/>
          </a:prstGeom>
        </p:spPr>
      </p:pic>
      <p:sp>
        <p:nvSpPr>
          <p:cNvPr id="5" name="Rectangle 4"/>
          <p:cNvSpPr/>
          <p:nvPr/>
        </p:nvSpPr>
        <p:spPr>
          <a:xfrm>
            <a:off x="914400" y="4493342"/>
            <a:ext cx="5029200" cy="1938992"/>
          </a:xfrm>
          <a:prstGeom prst="rect">
            <a:avLst/>
          </a:prstGeom>
          <a:ln>
            <a:solidFill>
              <a:schemeClr val="accent1"/>
            </a:solidFill>
          </a:ln>
        </p:spPr>
        <p:txBody>
          <a:bodyPr wrap="square">
            <a:spAutoFit/>
          </a:bodyPr>
          <a:lstStyle/>
          <a:p>
            <a:pPr algn="just"/>
            <a:r>
              <a:rPr lang="en-US" sz="2000" b="1" dirty="0">
                <a:solidFill>
                  <a:srgbClr val="00B050"/>
                </a:solidFill>
              </a:rPr>
              <a:t>C</a:t>
            </a:r>
            <a:r>
              <a:rPr lang="en-US" sz="2000" b="1" dirty="0" smtClean="0">
                <a:solidFill>
                  <a:srgbClr val="00B050"/>
                </a:solidFill>
              </a:rPr>
              <a:t>onsider </a:t>
            </a:r>
            <a:r>
              <a:rPr lang="en-US" sz="2000" b="1" dirty="0">
                <a:solidFill>
                  <a:srgbClr val="00B050"/>
                </a:solidFill>
              </a:rPr>
              <a:t>a coin which has heads on both the sides, the entropy of such an event can be predicted perfectly since we know beforehand that it’ll always be heads. In other words, this event has no randomness hence it’s entropy is zero</a:t>
            </a:r>
          </a:p>
        </p:txBody>
      </p:sp>
      <p:sp>
        <p:nvSpPr>
          <p:cNvPr id="6" name="Rectangle 5"/>
          <p:cNvSpPr/>
          <p:nvPr/>
        </p:nvSpPr>
        <p:spPr>
          <a:xfrm>
            <a:off x="6172200" y="4647230"/>
            <a:ext cx="2590800" cy="1631216"/>
          </a:xfrm>
          <a:prstGeom prst="rect">
            <a:avLst/>
          </a:prstGeom>
          <a:ln>
            <a:solidFill>
              <a:srgbClr val="00B0F0"/>
            </a:solidFill>
          </a:ln>
        </p:spPr>
        <p:txBody>
          <a:bodyPr wrap="square">
            <a:spAutoFit/>
          </a:bodyPr>
          <a:lstStyle/>
          <a:p>
            <a:pPr algn="just"/>
            <a:r>
              <a:rPr lang="en-US" sz="2000" b="1" dirty="0">
                <a:solidFill>
                  <a:srgbClr val="FF0000"/>
                </a:solidFill>
              </a:rPr>
              <a:t>In particular, lower values imply less uncertainty while higher values imply high uncertainty.</a:t>
            </a:r>
          </a:p>
        </p:txBody>
      </p:sp>
    </p:spTree>
    <p:extLst>
      <p:ext uri="{BB962C8B-B14F-4D97-AF65-F5344CB8AC3E}">
        <p14:creationId xmlns:p14="http://schemas.microsoft.com/office/powerpoint/2010/main" val="28009991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a:t>Working</a:t>
            </a:r>
            <a:endParaRPr lang="en-US" dirty="0"/>
          </a:p>
        </p:txBody>
      </p:sp>
      <p:sp>
        <p:nvSpPr>
          <p:cNvPr id="3" name="Content Placeholder 2"/>
          <p:cNvSpPr>
            <a:spLocks noGrp="1"/>
          </p:cNvSpPr>
          <p:nvPr>
            <p:ph sz="quarter" idx="1"/>
          </p:nvPr>
        </p:nvSpPr>
        <p:spPr>
          <a:xfrm>
            <a:off x="914400" y="838200"/>
            <a:ext cx="7772400" cy="5638800"/>
          </a:xfrm>
        </p:spPr>
        <p:txBody>
          <a:bodyPr/>
          <a:lstStyle/>
          <a:p>
            <a:r>
              <a:rPr lang="en-US" b="1" u="sng" dirty="0" smtClean="0">
                <a:solidFill>
                  <a:srgbClr val="FF0000"/>
                </a:solidFill>
              </a:rPr>
              <a:t>Information Gain</a:t>
            </a:r>
          </a:p>
          <a:p>
            <a:r>
              <a:rPr lang="en-US" b="1" u="sng" dirty="0" smtClean="0">
                <a:solidFill>
                  <a:srgbClr val="00B050"/>
                </a:solidFill>
              </a:rPr>
              <a:t>It </a:t>
            </a:r>
            <a:r>
              <a:rPr lang="en-US" b="1" u="sng" dirty="0">
                <a:solidFill>
                  <a:srgbClr val="00B050"/>
                </a:solidFill>
              </a:rPr>
              <a:t>measures the relative change in entropy with respect to the independent variables</a:t>
            </a:r>
            <a:r>
              <a:rPr lang="en-US" b="1" u="sng" dirty="0" smtClean="0">
                <a:solidFill>
                  <a:srgbClr val="00B050"/>
                </a:solidFill>
              </a:rPr>
              <a:t>.</a:t>
            </a:r>
          </a:p>
          <a:p>
            <a:endParaRPr lang="en-US" b="1" u="sng" dirty="0">
              <a:solidFill>
                <a:srgbClr val="00B05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657600"/>
            <a:ext cx="4795520" cy="1219200"/>
          </a:xfrm>
          <a:prstGeom prst="rect">
            <a:avLst/>
          </a:prstGeom>
        </p:spPr>
      </p:pic>
      <p:sp>
        <p:nvSpPr>
          <p:cNvPr id="6" name="Rectangle 5"/>
          <p:cNvSpPr/>
          <p:nvPr/>
        </p:nvSpPr>
        <p:spPr>
          <a:xfrm>
            <a:off x="599768" y="5334000"/>
            <a:ext cx="8409039" cy="1015663"/>
          </a:xfrm>
          <a:prstGeom prst="rect">
            <a:avLst/>
          </a:prstGeom>
        </p:spPr>
        <p:txBody>
          <a:bodyPr wrap="square">
            <a:spAutoFit/>
          </a:bodyPr>
          <a:lstStyle/>
          <a:p>
            <a:pPr algn="just"/>
            <a:r>
              <a:rPr lang="en-US" sz="2000" b="1" dirty="0" smtClean="0">
                <a:solidFill>
                  <a:srgbClr val="FF0000"/>
                </a:solidFill>
              </a:rPr>
              <a:t>Where </a:t>
            </a:r>
            <a:r>
              <a:rPr lang="en-US" sz="2000" b="1" dirty="0">
                <a:solidFill>
                  <a:srgbClr val="FF0000"/>
                </a:solidFill>
              </a:rPr>
              <a:t>IG(S, A) is the information gain by applying feature A. H(S) is the Entropy of the entire set, while the second term calculates the Entropy after applying the feature A, where P(x) is the probability of event x.</a:t>
            </a:r>
          </a:p>
        </p:txBody>
      </p:sp>
    </p:spTree>
    <p:extLst>
      <p:ext uri="{BB962C8B-B14F-4D97-AF65-F5344CB8AC3E}">
        <p14:creationId xmlns:p14="http://schemas.microsoft.com/office/powerpoint/2010/main" val="39345573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lstStyle/>
          <a:p>
            <a:r>
              <a:rPr lang="en-US" b="1" dirty="0" smtClean="0"/>
              <a:t>Working (Example)</a:t>
            </a:r>
            <a:endParaRPr lang="en-US" dirty="0"/>
          </a:p>
        </p:txBody>
      </p:sp>
      <p:sp>
        <p:nvSpPr>
          <p:cNvPr id="3" name="Content Placeholder 2"/>
          <p:cNvSpPr>
            <a:spLocks noGrp="1"/>
          </p:cNvSpPr>
          <p:nvPr>
            <p:ph sz="quarter" idx="1"/>
          </p:nvPr>
        </p:nvSpPr>
        <p:spPr>
          <a:xfrm>
            <a:off x="914400" y="1143000"/>
            <a:ext cx="7772400" cy="5334000"/>
          </a:xfrm>
        </p:spPr>
        <p:txBody>
          <a:bodyPr/>
          <a:lstStyle/>
          <a:p>
            <a:endParaRPr lang="en-US" dirty="0" smtClean="0"/>
          </a:p>
          <a:p>
            <a:r>
              <a:rPr lang="en-US" dirty="0" smtClean="0"/>
              <a:t>Consider </a:t>
            </a:r>
            <a:r>
              <a:rPr lang="en-US" dirty="0"/>
              <a:t>a piece of data collected over the </a:t>
            </a:r>
            <a:r>
              <a:rPr lang="en-US" b="1" dirty="0">
                <a:solidFill>
                  <a:srgbClr val="FF0000"/>
                </a:solidFill>
              </a:rPr>
              <a:t>course of 14 days </a:t>
            </a:r>
            <a:r>
              <a:rPr lang="en-US" dirty="0"/>
              <a:t>where the features are Outlook, Temperature, Humidity, Wind and the outcome variable is whether Golf was played on the day. </a:t>
            </a:r>
            <a:endParaRPr lang="en-US" dirty="0" smtClean="0"/>
          </a:p>
          <a:p>
            <a:endParaRPr lang="en-US" dirty="0"/>
          </a:p>
          <a:p>
            <a:r>
              <a:rPr lang="en-US" dirty="0" smtClean="0"/>
              <a:t>Now</a:t>
            </a:r>
            <a:r>
              <a:rPr lang="en-US" dirty="0"/>
              <a:t>, our job is to build a predictive model which takes in above 4 parameters and predicts whether Golf will be played on the day. </a:t>
            </a:r>
            <a:r>
              <a:rPr lang="en-US" b="1" dirty="0">
                <a:solidFill>
                  <a:srgbClr val="00B0F0"/>
                </a:solidFill>
              </a:rPr>
              <a:t>We’ll build a decision tree to do that using ID3 algorithm.</a:t>
            </a:r>
          </a:p>
        </p:txBody>
      </p:sp>
    </p:spTree>
    <p:extLst>
      <p:ext uri="{BB962C8B-B14F-4D97-AF65-F5344CB8AC3E}">
        <p14:creationId xmlns:p14="http://schemas.microsoft.com/office/powerpoint/2010/main" val="5170947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a:t>Working (Example)</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62000" y="1066800"/>
            <a:ext cx="7785041" cy="4953000"/>
          </a:xfrm>
        </p:spPr>
      </p:pic>
    </p:spTree>
    <p:extLst>
      <p:ext uri="{BB962C8B-B14F-4D97-AF65-F5344CB8AC3E}">
        <p14:creationId xmlns:p14="http://schemas.microsoft.com/office/powerpoint/2010/main" val="2211219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dirty="0" smtClean="0"/>
              <a:t>Steps (ID3)</a:t>
            </a:r>
            <a:endParaRPr lang="en-US" dirty="0"/>
          </a:p>
        </p:txBody>
      </p:sp>
      <p:sp>
        <p:nvSpPr>
          <p:cNvPr id="3" name="Content Placeholder 2"/>
          <p:cNvSpPr>
            <a:spLocks noGrp="1"/>
          </p:cNvSpPr>
          <p:nvPr>
            <p:ph sz="quarter" idx="1"/>
          </p:nvPr>
        </p:nvSpPr>
        <p:spPr>
          <a:xfrm>
            <a:off x="914400" y="914400"/>
            <a:ext cx="7772400" cy="5562600"/>
          </a:xfrm>
        </p:spPr>
        <p:txBody>
          <a:bodyPr/>
          <a:lstStyle/>
          <a:p>
            <a:endParaRPr lang="en-US" dirty="0" smtClean="0"/>
          </a:p>
          <a:p>
            <a:r>
              <a:rPr lang="en-US" dirty="0" smtClean="0"/>
              <a:t>Create </a:t>
            </a:r>
            <a:r>
              <a:rPr lang="en-US" b="1" dirty="0">
                <a:solidFill>
                  <a:srgbClr val="00B0F0"/>
                </a:solidFill>
              </a:rPr>
              <a:t>root node </a:t>
            </a:r>
            <a:r>
              <a:rPr lang="en-US" dirty="0"/>
              <a:t>for the </a:t>
            </a:r>
            <a:r>
              <a:rPr lang="en-US" dirty="0" smtClean="0"/>
              <a:t>tree</a:t>
            </a:r>
          </a:p>
          <a:p>
            <a:endParaRPr lang="en-US" dirty="0"/>
          </a:p>
          <a:p>
            <a:r>
              <a:rPr lang="en-US" dirty="0"/>
              <a:t>If all examples are </a:t>
            </a:r>
            <a:r>
              <a:rPr lang="en-US" dirty="0">
                <a:solidFill>
                  <a:srgbClr val="00B0F0"/>
                </a:solidFill>
              </a:rPr>
              <a:t>positive</a:t>
            </a:r>
            <a:r>
              <a:rPr lang="en-US" dirty="0"/>
              <a:t>, return </a:t>
            </a:r>
            <a:r>
              <a:rPr lang="en-US" dirty="0">
                <a:solidFill>
                  <a:srgbClr val="00B0F0"/>
                </a:solidFill>
              </a:rPr>
              <a:t>leaf node ‘positive</a:t>
            </a:r>
            <a:r>
              <a:rPr lang="en-US" dirty="0" smtClean="0">
                <a:solidFill>
                  <a:srgbClr val="00B0F0"/>
                </a:solidFill>
              </a:rPr>
              <a:t>’</a:t>
            </a:r>
          </a:p>
          <a:p>
            <a:endParaRPr lang="en-US" dirty="0"/>
          </a:p>
          <a:p>
            <a:r>
              <a:rPr lang="en-US" dirty="0"/>
              <a:t>Else if all examples are </a:t>
            </a:r>
            <a:r>
              <a:rPr lang="en-US" b="1" dirty="0">
                <a:solidFill>
                  <a:srgbClr val="00B0F0"/>
                </a:solidFill>
              </a:rPr>
              <a:t>negative</a:t>
            </a:r>
            <a:r>
              <a:rPr lang="en-US" dirty="0"/>
              <a:t>, return </a:t>
            </a:r>
            <a:r>
              <a:rPr lang="en-US" b="1" dirty="0">
                <a:solidFill>
                  <a:srgbClr val="00B0F0"/>
                </a:solidFill>
              </a:rPr>
              <a:t>leaf node ‘negative</a:t>
            </a:r>
            <a:r>
              <a:rPr lang="en-US" dirty="0" smtClean="0"/>
              <a:t>’</a:t>
            </a:r>
          </a:p>
          <a:p>
            <a:endParaRPr lang="en-US" dirty="0"/>
          </a:p>
          <a:p>
            <a:r>
              <a:rPr lang="en-US" dirty="0">
                <a:solidFill>
                  <a:srgbClr val="FF0000"/>
                </a:solidFill>
              </a:rPr>
              <a:t>Calculate the entropy of current state H(S</a:t>
            </a:r>
            <a:r>
              <a:rPr lang="en-US" dirty="0" smtClean="0">
                <a:solidFill>
                  <a:srgbClr val="FF0000"/>
                </a:solidFill>
              </a:rPr>
              <a:t>)</a:t>
            </a:r>
          </a:p>
          <a:p>
            <a:endParaRPr lang="en-US" dirty="0"/>
          </a:p>
          <a:p>
            <a:r>
              <a:rPr lang="en-US" dirty="0">
                <a:solidFill>
                  <a:srgbClr val="FF0000"/>
                </a:solidFill>
              </a:rPr>
              <a:t>For each attribute, calculate the entropy with respect to the attribute ‘x’ denoted by H(S, x)</a:t>
            </a:r>
          </a:p>
          <a:p>
            <a:endParaRPr lang="en-US" dirty="0"/>
          </a:p>
        </p:txBody>
      </p:sp>
    </p:spTree>
    <p:extLst>
      <p:ext uri="{BB962C8B-B14F-4D97-AF65-F5344CB8AC3E}">
        <p14:creationId xmlns:p14="http://schemas.microsoft.com/office/powerpoint/2010/main" val="14813477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(ID3)</a:t>
            </a:r>
          </a:p>
        </p:txBody>
      </p:sp>
      <p:sp>
        <p:nvSpPr>
          <p:cNvPr id="3" name="Content Placeholder 2"/>
          <p:cNvSpPr>
            <a:spLocks noGrp="1"/>
          </p:cNvSpPr>
          <p:nvPr>
            <p:ph sz="quarter" idx="1"/>
          </p:nvPr>
        </p:nvSpPr>
        <p:spPr/>
        <p:txBody>
          <a:bodyPr/>
          <a:lstStyle/>
          <a:p>
            <a:r>
              <a:rPr lang="en-US" dirty="0">
                <a:solidFill>
                  <a:srgbClr val="FF0000"/>
                </a:solidFill>
              </a:rPr>
              <a:t>Select the attribute which has maximum value of IG(S, x)</a:t>
            </a:r>
          </a:p>
          <a:p>
            <a:endParaRPr lang="en-US" dirty="0" smtClean="0">
              <a:solidFill>
                <a:srgbClr val="FF0000"/>
              </a:solidFill>
            </a:endParaRPr>
          </a:p>
          <a:p>
            <a:r>
              <a:rPr lang="en-US" dirty="0" smtClean="0"/>
              <a:t>Remove </a:t>
            </a:r>
            <a:r>
              <a:rPr lang="en-US" dirty="0"/>
              <a:t>the attribute that offers highest IG from the set of attributes</a:t>
            </a:r>
          </a:p>
          <a:p>
            <a:endParaRPr lang="en-US" dirty="0" smtClean="0"/>
          </a:p>
          <a:p>
            <a:r>
              <a:rPr lang="en-US" dirty="0" smtClean="0"/>
              <a:t>Repeat </a:t>
            </a:r>
            <a:r>
              <a:rPr lang="en-US" dirty="0"/>
              <a:t>until we run out of all attributes, or the decision tree has all leaf nodes.</a:t>
            </a:r>
          </a:p>
          <a:p>
            <a:endParaRPr lang="en-US" dirty="0"/>
          </a:p>
        </p:txBody>
      </p:sp>
    </p:spTree>
    <p:extLst>
      <p:ext uri="{BB962C8B-B14F-4D97-AF65-F5344CB8AC3E}">
        <p14:creationId xmlns:p14="http://schemas.microsoft.com/office/powerpoint/2010/main" val="42682121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u="sng" dirty="0" smtClean="0"/>
              <a:t>Decision </a:t>
            </a:r>
            <a:r>
              <a:rPr lang="en-US" b="1" u="sng" dirty="0"/>
              <a:t>Tree</a:t>
            </a:r>
            <a:r>
              <a:rPr lang="en-US" b="1" dirty="0"/>
              <a:t/>
            </a:r>
            <a:br>
              <a:rPr lang="en-US" b="1" dirty="0"/>
            </a:br>
            <a:endParaRPr lang="en-US" dirty="0"/>
          </a:p>
        </p:txBody>
      </p:sp>
    </p:spTree>
    <p:extLst>
      <p:ext uri="{BB962C8B-B14F-4D97-AF65-F5344CB8AC3E}">
        <p14:creationId xmlns:p14="http://schemas.microsoft.com/office/powerpoint/2010/main" val="41516180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dirty="0" smtClean="0"/>
              <a:t>Example</a:t>
            </a:r>
            <a:endParaRPr lang="en-US" dirty="0"/>
          </a:p>
        </p:txBody>
      </p:sp>
      <p:sp>
        <p:nvSpPr>
          <p:cNvPr id="3" name="Content Placeholder 2"/>
          <p:cNvSpPr>
            <a:spLocks noGrp="1"/>
          </p:cNvSpPr>
          <p:nvPr>
            <p:ph sz="quarter" idx="1"/>
          </p:nvPr>
        </p:nvSpPr>
        <p:spPr>
          <a:xfrm>
            <a:off x="914400" y="914400"/>
            <a:ext cx="7772400" cy="5791200"/>
          </a:xfrm>
        </p:spPr>
        <p:txBody>
          <a:bodyPr/>
          <a:lstStyle/>
          <a:p>
            <a:r>
              <a:rPr lang="en-US" b="1" dirty="0" smtClean="0">
                <a:solidFill>
                  <a:srgbClr val="FF0000"/>
                </a:solidFill>
              </a:rPr>
              <a:t>Step 1: </a:t>
            </a:r>
            <a:r>
              <a:rPr lang="en-US" dirty="0" smtClean="0"/>
              <a:t>The </a:t>
            </a:r>
            <a:r>
              <a:rPr lang="en-US" dirty="0"/>
              <a:t>initial step is to calculate H(S), the Entropy of the current </a:t>
            </a:r>
            <a:r>
              <a:rPr lang="en-US" dirty="0" smtClean="0"/>
              <a:t>state </a:t>
            </a:r>
            <a:r>
              <a:rPr lang="en-US" b="1" dirty="0" smtClean="0"/>
              <a:t>(Play Golf). </a:t>
            </a:r>
            <a:r>
              <a:rPr lang="en-US" dirty="0"/>
              <a:t>In the above example, we can see in total there are 5 No’s and 9 </a:t>
            </a:r>
            <a:r>
              <a:rPr lang="en-US" dirty="0" smtClean="0"/>
              <a:t>Yes’s</a:t>
            </a:r>
          </a:p>
          <a:p>
            <a:endParaRPr lang="en-US" dirty="0"/>
          </a:p>
          <a:p>
            <a:endParaRPr lang="en-US" dirty="0" smtClean="0"/>
          </a:p>
          <a:p>
            <a:pPr marL="0" indent="0">
              <a:buNone/>
            </a:pP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621188133"/>
              </p:ext>
            </p:extLst>
          </p:nvPr>
        </p:nvGraphicFramePr>
        <p:xfrm>
          <a:off x="1524000" y="2362200"/>
          <a:ext cx="6172200" cy="662940"/>
        </p:xfrm>
        <a:graphic>
          <a:graphicData uri="http://schemas.openxmlformats.org/drawingml/2006/table">
            <a:tbl>
              <a:tblPr/>
              <a:tblGrid>
                <a:gridCol w="2057400">
                  <a:extLst>
                    <a:ext uri="{9D8B030D-6E8A-4147-A177-3AD203B41FA5}">
                      <a16:colId xmlns:a16="http://schemas.microsoft.com/office/drawing/2014/main" val="20000"/>
                    </a:ext>
                  </a:extLst>
                </a:gridCol>
                <a:gridCol w="2120705">
                  <a:extLst>
                    <a:ext uri="{9D8B030D-6E8A-4147-A177-3AD203B41FA5}">
                      <a16:colId xmlns:a16="http://schemas.microsoft.com/office/drawing/2014/main" val="20001"/>
                    </a:ext>
                  </a:extLst>
                </a:gridCol>
                <a:gridCol w="1994095">
                  <a:extLst>
                    <a:ext uri="{9D8B030D-6E8A-4147-A177-3AD203B41FA5}">
                      <a16:colId xmlns:a16="http://schemas.microsoft.com/office/drawing/2014/main" val="20002"/>
                    </a:ext>
                  </a:extLst>
                </a:gridCol>
              </a:tblGrid>
              <a:tr h="0">
                <a:tc>
                  <a:txBody>
                    <a:bodyPr/>
                    <a:lstStyle/>
                    <a:p>
                      <a:r>
                        <a:rPr lang="en-US" b="1" dirty="0">
                          <a:effectLst/>
                        </a:rPr>
                        <a:t>Yes</a:t>
                      </a:r>
                    </a:p>
                  </a:txBody>
                  <a:tcPr marL="95250" marR="95250" marT="28575" marB="28575" anchor="ctr">
                    <a:lnL>
                      <a:noFill/>
                    </a:lnL>
                    <a:lnR>
                      <a:noFill/>
                    </a:lnR>
                    <a:lnT>
                      <a:noFill/>
                    </a:lnT>
                    <a:lnB>
                      <a:noFill/>
                    </a:lnB>
                    <a:solidFill>
                      <a:srgbClr val="F9F9F9"/>
                    </a:solidFill>
                  </a:tcPr>
                </a:tc>
                <a:tc>
                  <a:txBody>
                    <a:bodyPr/>
                    <a:lstStyle/>
                    <a:p>
                      <a:r>
                        <a:rPr lang="en-US" b="1">
                          <a:effectLst/>
                        </a:rPr>
                        <a:t>No</a:t>
                      </a:r>
                    </a:p>
                  </a:txBody>
                  <a:tcPr marL="95250" marR="95250" marT="28575" marB="28575" anchor="ctr">
                    <a:lnL>
                      <a:noFill/>
                    </a:lnL>
                    <a:lnR>
                      <a:noFill/>
                    </a:lnR>
                    <a:lnT>
                      <a:noFill/>
                    </a:lnT>
                    <a:lnB>
                      <a:noFill/>
                    </a:lnB>
                    <a:solidFill>
                      <a:srgbClr val="F9F9F9"/>
                    </a:solidFill>
                  </a:tcPr>
                </a:tc>
                <a:tc>
                  <a:txBody>
                    <a:bodyPr/>
                    <a:lstStyle/>
                    <a:p>
                      <a:r>
                        <a:rPr lang="en-US" b="1">
                          <a:effectLst/>
                        </a:rPr>
                        <a:t>Total</a:t>
                      </a:r>
                    </a:p>
                  </a:txBody>
                  <a:tcPr marL="95250" marR="95250" marT="28575" marB="28575" anchor="ctr">
                    <a:lnL>
                      <a:noFill/>
                    </a:lnL>
                    <a:lnR>
                      <a:noFill/>
                    </a:lnR>
                    <a:lnT>
                      <a:noFill/>
                    </a:lnT>
                    <a:lnB>
                      <a:noFill/>
                    </a:lnB>
                    <a:solidFill>
                      <a:srgbClr val="F9F9F9"/>
                    </a:solidFill>
                  </a:tcPr>
                </a:tc>
                <a:extLst>
                  <a:ext uri="{0D108BD9-81ED-4DB2-BD59-A6C34878D82A}">
                    <a16:rowId xmlns:a16="http://schemas.microsoft.com/office/drawing/2014/main" val="10000"/>
                  </a:ext>
                </a:extLst>
              </a:tr>
              <a:tr h="0">
                <a:tc>
                  <a:txBody>
                    <a:bodyPr/>
                    <a:lstStyle/>
                    <a:p>
                      <a:r>
                        <a:rPr lang="en-US" b="1" dirty="0">
                          <a:effectLst/>
                        </a:rPr>
                        <a:t>9</a:t>
                      </a:r>
                    </a:p>
                  </a:txBody>
                  <a:tcPr marL="95250" marR="95250" marT="28575" marB="28575" anchor="ctr">
                    <a:lnL>
                      <a:noFill/>
                    </a:lnL>
                    <a:lnR>
                      <a:noFill/>
                    </a:lnR>
                    <a:lnT>
                      <a:noFill/>
                    </a:lnT>
                    <a:lnB>
                      <a:noFill/>
                    </a:lnB>
                    <a:solidFill>
                      <a:srgbClr val="F9F9F9"/>
                    </a:solidFill>
                  </a:tcPr>
                </a:tc>
                <a:tc>
                  <a:txBody>
                    <a:bodyPr/>
                    <a:lstStyle/>
                    <a:p>
                      <a:r>
                        <a:rPr lang="en-US" b="1" dirty="0">
                          <a:effectLst/>
                        </a:rPr>
                        <a:t>5</a:t>
                      </a:r>
                    </a:p>
                  </a:txBody>
                  <a:tcPr marL="95250" marR="95250" marT="28575" marB="28575" anchor="ctr">
                    <a:lnL>
                      <a:noFill/>
                    </a:lnL>
                    <a:lnR>
                      <a:noFill/>
                    </a:lnR>
                    <a:lnT>
                      <a:noFill/>
                    </a:lnT>
                    <a:lnB>
                      <a:noFill/>
                    </a:lnB>
                    <a:solidFill>
                      <a:srgbClr val="F9F9F9"/>
                    </a:solidFill>
                  </a:tcPr>
                </a:tc>
                <a:tc>
                  <a:txBody>
                    <a:bodyPr/>
                    <a:lstStyle/>
                    <a:p>
                      <a:r>
                        <a:rPr lang="en-US" b="1" dirty="0">
                          <a:effectLst/>
                        </a:rPr>
                        <a:t>14</a:t>
                      </a:r>
                    </a:p>
                  </a:txBody>
                  <a:tcPr marL="95250" marR="95250" marT="28575" marB="28575" anchor="ctr">
                    <a:lnL>
                      <a:noFill/>
                    </a:lnL>
                    <a:lnR>
                      <a:noFill/>
                    </a:lnR>
                    <a:lnT>
                      <a:noFill/>
                    </a:lnT>
                    <a:lnB>
                      <a:noFill/>
                    </a:lnB>
                    <a:solidFill>
                      <a:srgbClr val="F9F9F9"/>
                    </a:solidFill>
                  </a:tcPr>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74" y="3124200"/>
            <a:ext cx="4315906" cy="32004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9480" y="3116826"/>
            <a:ext cx="4248743" cy="2979174"/>
          </a:xfrm>
          <a:prstGeom prst="rect">
            <a:avLst/>
          </a:prstGeom>
        </p:spPr>
      </p:pic>
      <p:sp>
        <p:nvSpPr>
          <p:cNvPr id="9" name="Rectangle 8"/>
          <p:cNvSpPr/>
          <p:nvPr/>
        </p:nvSpPr>
        <p:spPr>
          <a:xfrm>
            <a:off x="838200" y="3261852"/>
            <a:ext cx="37338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739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b="1" dirty="0"/>
              <a:t>Example</a:t>
            </a:r>
          </a:p>
        </p:txBody>
      </p:sp>
      <p:sp>
        <p:nvSpPr>
          <p:cNvPr id="3" name="Content Placeholder 2"/>
          <p:cNvSpPr>
            <a:spLocks noGrp="1"/>
          </p:cNvSpPr>
          <p:nvPr>
            <p:ph sz="quarter" idx="1"/>
          </p:nvPr>
        </p:nvSpPr>
        <p:spPr>
          <a:xfrm>
            <a:off x="914400" y="762000"/>
            <a:ext cx="7772400" cy="5257800"/>
          </a:xfrm>
        </p:spPr>
        <p:txBody>
          <a:bodyPr/>
          <a:lstStyle/>
          <a:p>
            <a:r>
              <a:rPr lang="en-US" dirty="0" smtClean="0"/>
              <a:t>Step 2: </a:t>
            </a:r>
            <a:r>
              <a:rPr lang="en-US" b="1" dirty="0">
                <a:solidFill>
                  <a:srgbClr val="FF0000"/>
                </a:solidFill>
              </a:rPr>
              <a:t>Now the next step is to choose the attribute that gives us highest possible Information Gain</a:t>
            </a:r>
            <a:r>
              <a:rPr lang="en-US" dirty="0">
                <a:solidFill>
                  <a:srgbClr val="FF0000"/>
                </a:solidFill>
              </a:rPr>
              <a:t> which we’ll choose as the </a:t>
            </a:r>
            <a:r>
              <a:rPr lang="en-US" b="1" u="sng" dirty="0">
                <a:solidFill>
                  <a:srgbClr val="00B050"/>
                </a:solidFill>
              </a:rPr>
              <a:t>root </a:t>
            </a:r>
            <a:r>
              <a:rPr lang="en-US" b="1" u="sng" dirty="0" smtClean="0">
                <a:solidFill>
                  <a:srgbClr val="00B050"/>
                </a:solidFill>
              </a:rPr>
              <a:t>node</a:t>
            </a:r>
          </a:p>
          <a:p>
            <a:endParaRPr lang="en-US" dirty="0" smtClean="0"/>
          </a:p>
          <a:p>
            <a:r>
              <a:rPr lang="en-US" dirty="0" smtClean="0"/>
              <a:t>Let’s </a:t>
            </a:r>
            <a:r>
              <a:rPr lang="en-US" dirty="0"/>
              <a:t>start with ‘Wind</a:t>
            </a:r>
            <a:r>
              <a:rPr lang="en-US" dirty="0" smtClean="0"/>
              <a:t>’</a:t>
            </a:r>
          </a:p>
          <a:p>
            <a:endParaRPr lang="en-US" dirty="0">
              <a:solidFill>
                <a:srgbClr val="FF0000"/>
              </a:solidFill>
            </a:endParaRPr>
          </a:p>
          <a:p>
            <a:endParaRPr lang="en-US" dirty="0" smtClean="0">
              <a:solidFill>
                <a:srgbClr val="FF0000"/>
              </a:solidFill>
            </a:endParaRPr>
          </a:p>
          <a:p>
            <a:r>
              <a:rPr lang="en-US" dirty="0"/>
              <a:t>where ‘x’ are the possible values for an attribute. Here, attribute ‘</a:t>
            </a:r>
            <a:r>
              <a:rPr lang="en-US" dirty="0">
                <a:solidFill>
                  <a:srgbClr val="00B050"/>
                </a:solidFill>
              </a:rPr>
              <a:t>Wind’ takes two possible values in the sample data, hence x = {Weak, Strong}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5650" y="2971800"/>
            <a:ext cx="4148138" cy="9906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6180" y="5334000"/>
            <a:ext cx="5627077" cy="1219200"/>
          </a:xfrm>
          <a:prstGeom prst="rect">
            <a:avLst/>
          </a:prstGeom>
        </p:spPr>
      </p:pic>
    </p:spTree>
    <p:extLst>
      <p:ext uri="{BB962C8B-B14F-4D97-AF65-F5344CB8AC3E}">
        <p14:creationId xmlns:p14="http://schemas.microsoft.com/office/powerpoint/2010/main" val="27943543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b="1" dirty="0"/>
              <a:t>Example</a:t>
            </a:r>
            <a:endParaRPr lang="en-US" dirty="0"/>
          </a:p>
        </p:txBody>
      </p:sp>
      <p:sp>
        <p:nvSpPr>
          <p:cNvPr id="3" name="Content Placeholder 2"/>
          <p:cNvSpPr>
            <a:spLocks noGrp="1"/>
          </p:cNvSpPr>
          <p:nvPr>
            <p:ph sz="quarter" idx="1"/>
          </p:nvPr>
        </p:nvSpPr>
        <p:spPr>
          <a:xfrm>
            <a:off x="914400" y="914400"/>
            <a:ext cx="7772400" cy="5105400"/>
          </a:xfrm>
        </p:spPr>
        <p:txBody>
          <a:bodyPr/>
          <a:lstStyle/>
          <a:p>
            <a:r>
              <a:rPr lang="en-US" dirty="0"/>
              <a:t>Amongst all the 14 examples we have </a:t>
            </a:r>
            <a:r>
              <a:rPr lang="en-US" b="1" dirty="0"/>
              <a:t>8 places where the wind is weak and 6 where the wind is Strong</a:t>
            </a:r>
            <a:r>
              <a:rPr lang="en-US" dirty="0" smtClean="0"/>
              <a:t>.</a:t>
            </a:r>
          </a:p>
          <a:p>
            <a:endParaRPr lang="en-US" dirty="0"/>
          </a:p>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27516295"/>
              </p:ext>
            </p:extLst>
          </p:nvPr>
        </p:nvGraphicFramePr>
        <p:xfrm>
          <a:off x="1676400" y="1981200"/>
          <a:ext cx="5867400" cy="662940"/>
        </p:xfrm>
        <a:graphic>
          <a:graphicData uri="http://schemas.openxmlformats.org/drawingml/2006/table">
            <a:tbl>
              <a:tblPr/>
              <a:tblGrid>
                <a:gridCol w="1955800">
                  <a:extLst>
                    <a:ext uri="{9D8B030D-6E8A-4147-A177-3AD203B41FA5}">
                      <a16:colId xmlns:a16="http://schemas.microsoft.com/office/drawing/2014/main" val="20000"/>
                    </a:ext>
                  </a:extLst>
                </a:gridCol>
                <a:gridCol w="2015979">
                  <a:extLst>
                    <a:ext uri="{9D8B030D-6E8A-4147-A177-3AD203B41FA5}">
                      <a16:colId xmlns:a16="http://schemas.microsoft.com/office/drawing/2014/main" val="20001"/>
                    </a:ext>
                  </a:extLst>
                </a:gridCol>
                <a:gridCol w="1895621">
                  <a:extLst>
                    <a:ext uri="{9D8B030D-6E8A-4147-A177-3AD203B41FA5}">
                      <a16:colId xmlns:a16="http://schemas.microsoft.com/office/drawing/2014/main" val="20002"/>
                    </a:ext>
                  </a:extLst>
                </a:gridCol>
              </a:tblGrid>
              <a:tr h="0">
                <a:tc>
                  <a:txBody>
                    <a:bodyPr/>
                    <a:lstStyle/>
                    <a:p>
                      <a:r>
                        <a:rPr lang="en-US" b="1" dirty="0">
                          <a:effectLst/>
                        </a:rPr>
                        <a:t>Wind = Weak</a:t>
                      </a:r>
                    </a:p>
                  </a:txBody>
                  <a:tcPr marL="95250" marR="95250" marT="28575" marB="28575" anchor="ctr">
                    <a:lnL>
                      <a:noFill/>
                    </a:lnL>
                    <a:lnR>
                      <a:noFill/>
                    </a:lnR>
                    <a:lnT>
                      <a:noFill/>
                    </a:lnT>
                    <a:lnB>
                      <a:noFill/>
                    </a:lnB>
                    <a:solidFill>
                      <a:srgbClr val="F9F9F9"/>
                    </a:solidFill>
                  </a:tcPr>
                </a:tc>
                <a:tc>
                  <a:txBody>
                    <a:bodyPr/>
                    <a:lstStyle/>
                    <a:p>
                      <a:r>
                        <a:rPr lang="en-US" b="1">
                          <a:effectLst/>
                        </a:rPr>
                        <a:t>Wind = Strong</a:t>
                      </a:r>
                    </a:p>
                  </a:txBody>
                  <a:tcPr marL="95250" marR="95250" marT="28575" marB="28575" anchor="ctr">
                    <a:lnL>
                      <a:noFill/>
                    </a:lnL>
                    <a:lnR>
                      <a:noFill/>
                    </a:lnR>
                    <a:lnT>
                      <a:noFill/>
                    </a:lnT>
                    <a:lnB>
                      <a:noFill/>
                    </a:lnB>
                    <a:solidFill>
                      <a:srgbClr val="F9F9F9"/>
                    </a:solidFill>
                  </a:tcPr>
                </a:tc>
                <a:tc>
                  <a:txBody>
                    <a:bodyPr/>
                    <a:lstStyle/>
                    <a:p>
                      <a:r>
                        <a:rPr lang="en-US" b="1" dirty="0">
                          <a:effectLst/>
                        </a:rPr>
                        <a:t>Total</a:t>
                      </a:r>
                    </a:p>
                  </a:txBody>
                  <a:tcPr marL="95250" marR="95250" marT="28575" marB="28575" anchor="ctr">
                    <a:lnL>
                      <a:noFill/>
                    </a:lnL>
                    <a:lnR>
                      <a:noFill/>
                    </a:lnR>
                    <a:lnT>
                      <a:noFill/>
                    </a:lnT>
                    <a:lnB>
                      <a:noFill/>
                    </a:lnB>
                    <a:solidFill>
                      <a:srgbClr val="F9F9F9"/>
                    </a:solidFill>
                  </a:tcPr>
                </a:tc>
                <a:extLst>
                  <a:ext uri="{0D108BD9-81ED-4DB2-BD59-A6C34878D82A}">
                    <a16:rowId xmlns:a16="http://schemas.microsoft.com/office/drawing/2014/main" val="10000"/>
                  </a:ext>
                </a:extLst>
              </a:tr>
              <a:tr h="0">
                <a:tc>
                  <a:txBody>
                    <a:bodyPr/>
                    <a:lstStyle/>
                    <a:p>
                      <a:r>
                        <a:rPr lang="en-US" b="1" dirty="0">
                          <a:effectLst/>
                        </a:rPr>
                        <a:t>8</a:t>
                      </a:r>
                    </a:p>
                  </a:txBody>
                  <a:tcPr marL="95250" marR="95250" marT="28575" marB="28575" anchor="ctr">
                    <a:lnL>
                      <a:noFill/>
                    </a:lnL>
                    <a:lnR>
                      <a:noFill/>
                    </a:lnR>
                    <a:lnT>
                      <a:noFill/>
                    </a:lnT>
                    <a:lnB>
                      <a:noFill/>
                    </a:lnB>
                    <a:solidFill>
                      <a:srgbClr val="F9F9F9"/>
                    </a:solidFill>
                  </a:tcPr>
                </a:tc>
                <a:tc>
                  <a:txBody>
                    <a:bodyPr/>
                    <a:lstStyle/>
                    <a:p>
                      <a:r>
                        <a:rPr lang="en-US" b="1" dirty="0">
                          <a:effectLst/>
                        </a:rPr>
                        <a:t>6</a:t>
                      </a:r>
                    </a:p>
                  </a:txBody>
                  <a:tcPr marL="95250" marR="95250" marT="28575" marB="28575" anchor="ctr">
                    <a:lnL>
                      <a:noFill/>
                    </a:lnL>
                    <a:lnR>
                      <a:noFill/>
                    </a:lnR>
                    <a:lnT>
                      <a:noFill/>
                    </a:lnT>
                    <a:lnB>
                      <a:noFill/>
                    </a:lnB>
                    <a:solidFill>
                      <a:srgbClr val="F9F9F9"/>
                    </a:solidFill>
                  </a:tcPr>
                </a:tc>
                <a:tc>
                  <a:txBody>
                    <a:bodyPr/>
                    <a:lstStyle/>
                    <a:p>
                      <a:r>
                        <a:rPr lang="en-US" b="1" dirty="0">
                          <a:effectLst/>
                        </a:rPr>
                        <a:t>14</a:t>
                      </a:r>
                    </a:p>
                  </a:txBody>
                  <a:tcPr marL="95250" marR="95250" marT="28575" marB="28575" anchor="ctr">
                    <a:lnL>
                      <a:noFill/>
                    </a:lnL>
                    <a:lnR>
                      <a:noFill/>
                    </a:lnR>
                    <a:lnT>
                      <a:noFill/>
                    </a:lnT>
                    <a:lnB>
                      <a:noFill/>
                    </a:lnB>
                    <a:solidFill>
                      <a:srgbClr val="F9F9F9"/>
                    </a:solidFill>
                  </a:tcPr>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9" y="3048000"/>
            <a:ext cx="4753069" cy="3200400"/>
          </a:xfrm>
          <a:prstGeom prst="rect">
            <a:avLst/>
          </a:prstGeom>
        </p:spPr>
      </p:pic>
    </p:spTree>
    <p:extLst>
      <p:ext uri="{BB962C8B-B14F-4D97-AF65-F5344CB8AC3E}">
        <p14:creationId xmlns:p14="http://schemas.microsoft.com/office/powerpoint/2010/main" val="3185376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b="1" dirty="0"/>
              <a:t>Example</a:t>
            </a:r>
            <a:endParaRPr lang="en-US" dirty="0"/>
          </a:p>
        </p:txBody>
      </p:sp>
      <p:sp>
        <p:nvSpPr>
          <p:cNvPr id="3" name="Content Placeholder 2"/>
          <p:cNvSpPr>
            <a:spLocks noGrp="1"/>
          </p:cNvSpPr>
          <p:nvPr>
            <p:ph sz="quarter" idx="1"/>
          </p:nvPr>
        </p:nvSpPr>
        <p:spPr>
          <a:xfrm>
            <a:off x="914400" y="914400"/>
            <a:ext cx="7772400" cy="5638800"/>
          </a:xfrm>
        </p:spPr>
        <p:txBody>
          <a:bodyPr/>
          <a:lstStyle/>
          <a:p>
            <a:r>
              <a:rPr lang="en-US" dirty="0"/>
              <a:t>Now out of the 8 Weak examples, </a:t>
            </a:r>
            <a:r>
              <a:rPr lang="en-US" dirty="0">
                <a:solidFill>
                  <a:srgbClr val="00B050"/>
                </a:solidFill>
              </a:rPr>
              <a:t>6 of them were ‘Yes’ </a:t>
            </a:r>
            <a:r>
              <a:rPr lang="en-US" dirty="0"/>
              <a:t>for Play Golf and </a:t>
            </a:r>
            <a:r>
              <a:rPr lang="en-US" dirty="0">
                <a:solidFill>
                  <a:srgbClr val="FF0000"/>
                </a:solidFill>
              </a:rPr>
              <a:t>2 of them were ‘No’ for ‘Play Golf</a:t>
            </a:r>
            <a:r>
              <a:rPr lang="en-US" dirty="0"/>
              <a:t>’. So, we </a:t>
            </a:r>
            <a:r>
              <a:rPr lang="en-US" dirty="0" smtClean="0"/>
              <a:t>have</a:t>
            </a:r>
          </a:p>
          <a:p>
            <a:endParaRPr lang="en-US" dirty="0"/>
          </a:p>
          <a:p>
            <a:endParaRPr lang="en-US" dirty="0" smtClean="0"/>
          </a:p>
          <a:p>
            <a:r>
              <a:rPr lang="en-US" dirty="0"/>
              <a:t>Similarly, out of 6 Strong examples, we have </a:t>
            </a:r>
            <a:r>
              <a:rPr lang="en-US" b="1" dirty="0"/>
              <a:t>3 examples where the outcome was ‘Yes’ for Play Golf and 3 where we had ‘No’ for Play Golf</a:t>
            </a:r>
            <a:r>
              <a:rPr lang="en-US"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905000"/>
            <a:ext cx="5715000" cy="1219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774" y="4724400"/>
            <a:ext cx="5878286" cy="1371600"/>
          </a:xfrm>
          <a:prstGeom prst="rect">
            <a:avLst/>
          </a:prstGeom>
        </p:spPr>
      </p:pic>
    </p:spTree>
    <p:extLst>
      <p:ext uri="{BB962C8B-B14F-4D97-AF65-F5344CB8AC3E}">
        <p14:creationId xmlns:p14="http://schemas.microsoft.com/office/powerpoint/2010/main" val="4084644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r>
              <a:rPr lang="en-US" b="1" dirty="0"/>
              <a:t>Example</a:t>
            </a:r>
            <a:endParaRPr lang="en-US" dirty="0"/>
          </a:p>
        </p:txBody>
      </p:sp>
      <p:sp>
        <p:nvSpPr>
          <p:cNvPr id="3" name="Content Placeholder 2"/>
          <p:cNvSpPr>
            <a:spLocks noGrp="1"/>
          </p:cNvSpPr>
          <p:nvPr>
            <p:ph sz="quarter" idx="1"/>
          </p:nvPr>
        </p:nvSpPr>
        <p:spPr>
          <a:xfrm>
            <a:off x="914400" y="1066800"/>
            <a:ext cx="7772400" cy="5486400"/>
          </a:xfrm>
        </p:spPr>
        <p:txBody>
          <a:bodyPr/>
          <a:lstStyle/>
          <a:p>
            <a:r>
              <a:rPr lang="en-US" dirty="0"/>
              <a:t>Now we have all the pieces </a:t>
            </a:r>
            <a:r>
              <a:rPr lang="en-US" b="1" dirty="0">
                <a:solidFill>
                  <a:srgbClr val="FF0000"/>
                </a:solidFill>
              </a:rPr>
              <a:t>required to calculate the Information </a:t>
            </a:r>
            <a:r>
              <a:rPr lang="en-US" b="1" dirty="0" smtClean="0">
                <a:solidFill>
                  <a:srgbClr val="FF0000"/>
                </a:solidFill>
              </a:rPr>
              <a:t>Gain.</a:t>
            </a:r>
          </a:p>
          <a:p>
            <a:endParaRPr lang="en-US" b="1" dirty="0">
              <a:solidFill>
                <a:srgbClr val="FF0000"/>
              </a:solidFill>
            </a:endParaRPr>
          </a:p>
          <a:p>
            <a:endParaRPr lang="en-US" b="1" dirty="0" smtClean="0">
              <a:solidFill>
                <a:srgbClr val="FF0000"/>
              </a:solidFill>
            </a:endParaRPr>
          </a:p>
          <a:p>
            <a:endParaRPr lang="en-US" b="1" dirty="0">
              <a:solidFill>
                <a:srgbClr val="FF0000"/>
              </a:solidFill>
            </a:endParaRPr>
          </a:p>
          <a:p>
            <a:endParaRPr lang="en-US" b="1" dirty="0" smtClean="0">
              <a:solidFill>
                <a:srgbClr val="FF0000"/>
              </a:solidFill>
            </a:endParaRPr>
          </a:p>
          <a:p>
            <a:endParaRPr lang="en-US" b="1" dirty="0">
              <a:solidFill>
                <a:srgbClr val="FF0000"/>
              </a:solidFill>
            </a:endParaRPr>
          </a:p>
          <a:p>
            <a:endParaRPr lang="en-US" dirty="0" smtClean="0"/>
          </a:p>
          <a:p>
            <a:r>
              <a:rPr lang="en-US" dirty="0" smtClean="0"/>
              <a:t>Which </a:t>
            </a:r>
            <a:r>
              <a:rPr lang="en-US" dirty="0"/>
              <a:t>tells us the Information Gain by considering ‘Wind’ as the feature and give us information gain of </a:t>
            </a:r>
            <a:r>
              <a:rPr lang="en-US" b="1" dirty="0"/>
              <a:t>0.048</a:t>
            </a:r>
            <a:r>
              <a:rPr lang="en-US" dirty="0"/>
              <a:t>. </a:t>
            </a:r>
            <a:r>
              <a:rPr lang="en-US" b="1" dirty="0">
                <a:solidFill>
                  <a:srgbClr val="00B0F0"/>
                </a:solidFill>
              </a:rPr>
              <a:t>Now we must similarly calculate the Information Gain for all the features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942792"/>
            <a:ext cx="6011397" cy="2324407"/>
          </a:xfrm>
          <a:prstGeom prst="rect">
            <a:avLst/>
          </a:prstGeom>
        </p:spPr>
      </p:pic>
    </p:spTree>
    <p:extLst>
      <p:ext uri="{BB962C8B-B14F-4D97-AF65-F5344CB8AC3E}">
        <p14:creationId xmlns:p14="http://schemas.microsoft.com/office/powerpoint/2010/main" val="29032881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b="1" dirty="0"/>
              <a:t>Example</a:t>
            </a:r>
            <a:endParaRPr lang="en-US" dirty="0"/>
          </a:p>
        </p:txBody>
      </p:sp>
      <p:sp>
        <p:nvSpPr>
          <p:cNvPr id="3" name="Content Placeholder 2"/>
          <p:cNvSpPr>
            <a:spLocks noGrp="1"/>
          </p:cNvSpPr>
          <p:nvPr>
            <p:ph sz="quarter" idx="1"/>
          </p:nvPr>
        </p:nvSpPr>
        <p:spPr>
          <a:xfrm>
            <a:off x="914400" y="838200"/>
            <a:ext cx="7772400" cy="5181600"/>
          </a:xfrm>
        </p:spPr>
        <p:txBody>
          <a:bodyPr/>
          <a:lstStyle/>
          <a:p>
            <a:r>
              <a:rPr lang="en-US" dirty="0" smtClean="0"/>
              <a:t>Now,</a:t>
            </a:r>
          </a:p>
          <a:p>
            <a:endParaRPr lang="en-US" dirty="0"/>
          </a:p>
          <a:p>
            <a:endParaRPr lang="en-US" dirty="0" smtClean="0"/>
          </a:p>
          <a:p>
            <a:endParaRPr lang="en-US" dirty="0"/>
          </a:p>
          <a:p>
            <a:endParaRPr lang="en-US" dirty="0" smtClean="0"/>
          </a:p>
          <a:p>
            <a:endParaRPr lang="en-US" dirty="0" smtClean="0"/>
          </a:p>
          <a:p>
            <a:r>
              <a:rPr lang="en-US" dirty="0" smtClean="0">
                <a:solidFill>
                  <a:srgbClr val="FF0000"/>
                </a:solidFill>
              </a:rPr>
              <a:t>We </a:t>
            </a:r>
            <a:r>
              <a:rPr lang="en-US" dirty="0">
                <a:solidFill>
                  <a:srgbClr val="FF0000"/>
                </a:solidFill>
              </a:rPr>
              <a:t>can clearly see that IG(S, Outlook) has the highest information gain of 0.246</a:t>
            </a:r>
            <a:r>
              <a:rPr lang="en-US" dirty="0"/>
              <a:t>,</a:t>
            </a:r>
            <a:r>
              <a:rPr lang="en-US" b="1" dirty="0"/>
              <a:t> </a:t>
            </a:r>
            <a:r>
              <a:rPr lang="en-US" b="1" dirty="0">
                <a:solidFill>
                  <a:srgbClr val="00B0F0"/>
                </a:solidFill>
              </a:rPr>
              <a:t>hence we chose Outlook attribute as the root node</a:t>
            </a:r>
            <a:r>
              <a:rPr lang="en-US" dirty="0"/>
              <a:t>.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371599"/>
            <a:ext cx="4343400" cy="1974273"/>
          </a:xfrm>
          <a:prstGeom prst="rect">
            <a:avLst/>
          </a:prstGeom>
        </p:spPr>
      </p:pic>
    </p:spTree>
    <p:extLst>
      <p:ext uri="{BB962C8B-B14F-4D97-AF65-F5344CB8AC3E}">
        <p14:creationId xmlns:p14="http://schemas.microsoft.com/office/powerpoint/2010/main" val="13525640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a:t>Example</a:t>
            </a:r>
            <a:endParaRPr lang="en-US" dirty="0"/>
          </a:p>
        </p:txBody>
      </p:sp>
      <p:sp>
        <p:nvSpPr>
          <p:cNvPr id="3" name="Content Placeholder 2"/>
          <p:cNvSpPr>
            <a:spLocks noGrp="1"/>
          </p:cNvSpPr>
          <p:nvPr>
            <p:ph sz="quarter" idx="1"/>
          </p:nvPr>
        </p:nvSpPr>
        <p:spPr>
          <a:xfrm>
            <a:off x="914400" y="990600"/>
            <a:ext cx="7772400" cy="5029200"/>
          </a:xfrm>
        </p:spPr>
        <p:txBody>
          <a:bodyPr>
            <a:normAutofit fontScale="92500"/>
          </a:bodyPr>
          <a:lstStyle/>
          <a:p>
            <a:r>
              <a:rPr lang="en-US" dirty="0"/>
              <a:t>At this point, the decision tree looks like</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We </a:t>
            </a:r>
            <a:r>
              <a:rPr lang="en-US" dirty="0"/>
              <a:t>had three possible values of Outlook: Sunny, Overcast, Rain. Where the Overcast node already ended up having leaf node ‘</a:t>
            </a:r>
            <a:r>
              <a:rPr lang="en-US" dirty="0" smtClean="0"/>
              <a:t>Yes’.</a:t>
            </a:r>
          </a:p>
          <a:p>
            <a:endParaRPr lang="en-US" dirty="0" smtClean="0"/>
          </a:p>
          <a:p>
            <a:r>
              <a:rPr lang="en-US" dirty="0" smtClean="0"/>
              <a:t>So </a:t>
            </a:r>
            <a:r>
              <a:rPr lang="en-US" dirty="0"/>
              <a:t>we’re left with two </a:t>
            </a:r>
            <a:r>
              <a:rPr lang="en-US" dirty="0" smtClean="0"/>
              <a:t>sub trees </a:t>
            </a:r>
            <a:r>
              <a:rPr lang="en-US" dirty="0"/>
              <a:t>to compute: Sunny and Rain.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590674"/>
            <a:ext cx="3397584" cy="2143126"/>
          </a:xfrm>
          <a:prstGeom prst="rect">
            <a:avLst/>
          </a:prstGeom>
        </p:spPr>
      </p:pic>
    </p:spTree>
    <p:extLst>
      <p:ext uri="{BB962C8B-B14F-4D97-AF65-F5344CB8AC3E}">
        <p14:creationId xmlns:p14="http://schemas.microsoft.com/office/powerpoint/2010/main" val="17842612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a:t>Example</a:t>
            </a:r>
            <a:endParaRPr lang="en-US" dirty="0"/>
          </a:p>
        </p:txBody>
      </p:sp>
      <p:sp>
        <p:nvSpPr>
          <p:cNvPr id="3" name="Content Placeholder 2"/>
          <p:cNvSpPr>
            <a:spLocks noGrp="1"/>
          </p:cNvSpPr>
          <p:nvPr>
            <p:ph sz="quarter" idx="1"/>
          </p:nvPr>
        </p:nvSpPr>
        <p:spPr>
          <a:xfrm>
            <a:off x="914400" y="914400"/>
            <a:ext cx="7772400" cy="5105400"/>
          </a:xfrm>
        </p:spPr>
        <p:txBody>
          <a:bodyPr/>
          <a:lstStyle/>
          <a:p>
            <a:r>
              <a:rPr lang="en-US" dirty="0" smtClean="0"/>
              <a:t>Next Step would be computing  </a:t>
            </a:r>
            <a:r>
              <a:rPr lang="en-US" b="1" i="1" u="sng" dirty="0" smtClean="0">
                <a:solidFill>
                  <a:srgbClr val="00B0F0"/>
                </a:solidFill>
              </a:rPr>
              <a:t>H</a:t>
            </a:r>
            <a:r>
              <a:rPr lang="en-US" b="1" u="sng" dirty="0" smtClean="0">
                <a:solidFill>
                  <a:srgbClr val="00B0F0"/>
                </a:solidFill>
              </a:rPr>
              <a:t>(</a:t>
            </a:r>
            <a:r>
              <a:rPr lang="en-US" b="1" i="1" u="sng" dirty="0" smtClean="0">
                <a:solidFill>
                  <a:srgbClr val="00B0F0"/>
                </a:solidFill>
              </a:rPr>
              <a:t>S</a:t>
            </a:r>
            <a:r>
              <a:rPr lang="en-US" b="1" u="sng" dirty="0" smtClean="0">
                <a:solidFill>
                  <a:srgbClr val="00B0F0"/>
                </a:solidFill>
              </a:rPr>
              <a:t> sunny)</a:t>
            </a:r>
          </a:p>
          <a:p>
            <a:r>
              <a:rPr lang="en-US" dirty="0"/>
              <a:t>Table where the value of Outlook is Sunny looks </a:t>
            </a:r>
            <a:r>
              <a:rPr lang="en-US" dirty="0" smtClean="0"/>
              <a:t>like.</a:t>
            </a:r>
          </a:p>
          <a:p>
            <a:endParaRPr lang="en-US" dirty="0"/>
          </a:p>
          <a:p>
            <a:endParaRPr lang="en-US" dirty="0" smtClean="0"/>
          </a:p>
          <a:p>
            <a:endParaRPr lang="en-US" dirty="0"/>
          </a:p>
          <a:p>
            <a:endParaRPr lang="en-US" dirty="0" smtClean="0"/>
          </a:p>
          <a:p>
            <a:endParaRPr lang="en-US" dirty="0"/>
          </a:p>
          <a:p>
            <a:endParaRPr lang="en-US" dirty="0" smtClean="0"/>
          </a:p>
          <a:p>
            <a:endParaRPr lang="en-US" b="1" u="sng" dirty="0">
              <a:solidFill>
                <a:srgbClr val="00B0F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562620858"/>
              </p:ext>
            </p:extLst>
          </p:nvPr>
        </p:nvGraphicFramePr>
        <p:xfrm>
          <a:off x="1143000" y="2057400"/>
          <a:ext cx="6858000" cy="1988820"/>
        </p:xfrm>
        <a:graphic>
          <a:graphicData uri="http://schemas.openxmlformats.org/drawingml/2006/table">
            <a:tbl>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gridCol w="1714500">
                  <a:extLst>
                    <a:ext uri="{9D8B030D-6E8A-4147-A177-3AD203B41FA5}">
                      <a16:colId xmlns:a16="http://schemas.microsoft.com/office/drawing/2014/main" val="20003"/>
                    </a:ext>
                  </a:extLst>
                </a:gridCol>
              </a:tblGrid>
              <a:tr h="0">
                <a:tc>
                  <a:txBody>
                    <a:bodyPr/>
                    <a:lstStyle/>
                    <a:p>
                      <a:r>
                        <a:rPr lang="en-US" b="1" dirty="0">
                          <a:solidFill>
                            <a:srgbClr val="FF0000"/>
                          </a:solidFill>
                          <a:effectLst/>
                        </a:rPr>
                        <a:t>Temperature</a:t>
                      </a:r>
                    </a:p>
                  </a:txBody>
                  <a:tcPr marL="95250" marR="95250" marT="28575" marB="28575" anchor="ctr">
                    <a:lnL>
                      <a:noFill/>
                    </a:lnL>
                    <a:lnR>
                      <a:noFill/>
                    </a:lnR>
                    <a:lnT>
                      <a:noFill/>
                    </a:lnT>
                    <a:lnB>
                      <a:noFill/>
                    </a:lnB>
                    <a:solidFill>
                      <a:srgbClr val="F9F9F9"/>
                    </a:solidFill>
                  </a:tcPr>
                </a:tc>
                <a:tc>
                  <a:txBody>
                    <a:bodyPr/>
                    <a:lstStyle/>
                    <a:p>
                      <a:r>
                        <a:rPr lang="en-US" b="1" dirty="0">
                          <a:solidFill>
                            <a:srgbClr val="FF0000"/>
                          </a:solidFill>
                          <a:effectLst/>
                        </a:rPr>
                        <a:t>Humidity</a:t>
                      </a:r>
                    </a:p>
                  </a:txBody>
                  <a:tcPr marL="95250" marR="95250" marT="28575" marB="28575" anchor="ctr">
                    <a:lnL>
                      <a:noFill/>
                    </a:lnL>
                    <a:lnR>
                      <a:noFill/>
                    </a:lnR>
                    <a:lnT>
                      <a:noFill/>
                    </a:lnT>
                    <a:lnB>
                      <a:noFill/>
                    </a:lnB>
                    <a:solidFill>
                      <a:srgbClr val="F9F9F9"/>
                    </a:solidFill>
                  </a:tcPr>
                </a:tc>
                <a:tc>
                  <a:txBody>
                    <a:bodyPr/>
                    <a:lstStyle/>
                    <a:p>
                      <a:r>
                        <a:rPr lang="en-US" b="1" dirty="0">
                          <a:solidFill>
                            <a:srgbClr val="FF0000"/>
                          </a:solidFill>
                          <a:effectLst/>
                        </a:rPr>
                        <a:t>Wind</a:t>
                      </a:r>
                    </a:p>
                  </a:txBody>
                  <a:tcPr marL="95250" marR="95250" marT="28575" marB="28575" anchor="ctr">
                    <a:lnL>
                      <a:noFill/>
                    </a:lnL>
                    <a:lnR>
                      <a:noFill/>
                    </a:lnR>
                    <a:lnT>
                      <a:noFill/>
                    </a:lnT>
                    <a:lnB>
                      <a:noFill/>
                    </a:lnB>
                    <a:solidFill>
                      <a:srgbClr val="F9F9F9"/>
                    </a:solidFill>
                  </a:tcPr>
                </a:tc>
                <a:tc>
                  <a:txBody>
                    <a:bodyPr/>
                    <a:lstStyle/>
                    <a:p>
                      <a:r>
                        <a:rPr lang="en-US" b="1" dirty="0">
                          <a:solidFill>
                            <a:srgbClr val="FF0000"/>
                          </a:solidFill>
                          <a:effectLst/>
                        </a:rPr>
                        <a:t>Play Golf</a:t>
                      </a:r>
                    </a:p>
                  </a:txBody>
                  <a:tcPr marL="95250" marR="95250" marT="28575" marB="28575" anchor="ctr">
                    <a:lnL>
                      <a:noFill/>
                    </a:lnL>
                    <a:lnR>
                      <a:noFill/>
                    </a:lnR>
                    <a:lnT>
                      <a:noFill/>
                    </a:lnT>
                    <a:lnB>
                      <a:noFill/>
                    </a:lnB>
                    <a:solidFill>
                      <a:srgbClr val="F9F9F9"/>
                    </a:solidFill>
                  </a:tcPr>
                </a:tc>
                <a:extLst>
                  <a:ext uri="{0D108BD9-81ED-4DB2-BD59-A6C34878D82A}">
                    <a16:rowId xmlns:a16="http://schemas.microsoft.com/office/drawing/2014/main" val="10000"/>
                  </a:ext>
                </a:extLst>
              </a:tr>
              <a:tr h="0">
                <a:tc>
                  <a:txBody>
                    <a:bodyPr/>
                    <a:lstStyle/>
                    <a:p>
                      <a:r>
                        <a:rPr lang="en-US">
                          <a:effectLst/>
                        </a:rPr>
                        <a:t>Hot</a:t>
                      </a:r>
                    </a:p>
                  </a:txBody>
                  <a:tcPr marL="95250" marR="95250" marT="28575" marB="28575" anchor="ctr">
                    <a:lnL>
                      <a:noFill/>
                    </a:lnL>
                    <a:lnR>
                      <a:noFill/>
                    </a:lnR>
                    <a:lnT>
                      <a:noFill/>
                    </a:lnT>
                    <a:lnB>
                      <a:noFill/>
                    </a:lnB>
                    <a:solidFill>
                      <a:srgbClr val="F9F9F9"/>
                    </a:solidFill>
                  </a:tcPr>
                </a:tc>
                <a:tc>
                  <a:txBody>
                    <a:bodyPr/>
                    <a:lstStyle/>
                    <a:p>
                      <a:r>
                        <a:rPr lang="en-US" dirty="0">
                          <a:effectLst/>
                        </a:rPr>
                        <a:t>High</a:t>
                      </a:r>
                    </a:p>
                  </a:txBody>
                  <a:tcPr marL="95250" marR="95250" marT="28575" marB="28575" anchor="ctr">
                    <a:lnL>
                      <a:noFill/>
                    </a:lnL>
                    <a:lnR>
                      <a:noFill/>
                    </a:lnR>
                    <a:lnT>
                      <a:noFill/>
                    </a:lnT>
                    <a:lnB>
                      <a:noFill/>
                    </a:lnB>
                    <a:solidFill>
                      <a:srgbClr val="F9F9F9"/>
                    </a:solidFill>
                  </a:tcPr>
                </a:tc>
                <a:tc>
                  <a:txBody>
                    <a:bodyPr/>
                    <a:lstStyle/>
                    <a:p>
                      <a:r>
                        <a:rPr lang="en-US">
                          <a:effectLst/>
                        </a:rPr>
                        <a:t>Weak</a:t>
                      </a:r>
                    </a:p>
                  </a:txBody>
                  <a:tcPr marL="95250" marR="95250" marT="28575" marB="28575" anchor="ctr">
                    <a:lnL>
                      <a:noFill/>
                    </a:lnL>
                    <a:lnR>
                      <a:noFill/>
                    </a:lnR>
                    <a:lnT>
                      <a:noFill/>
                    </a:lnT>
                    <a:lnB>
                      <a:noFill/>
                    </a:lnB>
                    <a:solidFill>
                      <a:srgbClr val="F9F9F9"/>
                    </a:solidFill>
                  </a:tcPr>
                </a:tc>
                <a:tc>
                  <a:txBody>
                    <a:bodyPr/>
                    <a:lstStyle/>
                    <a:p>
                      <a:r>
                        <a:rPr lang="en-US">
                          <a:effectLst/>
                        </a:rPr>
                        <a:t>No</a:t>
                      </a:r>
                    </a:p>
                  </a:txBody>
                  <a:tcPr marL="95250" marR="95250" marT="28575" marB="28575" anchor="ctr">
                    <a:lnL>
                      <a:noFill/>
                    </a:lnL>
                    <a:lnR>
                      <a:noFill/>
                    </a:lnR>
                    <a:lnT>
                      <a:noFill/>
                    </a:lnT>
                    <a:lnB>
                      <a:noFill/>
                    </a:lnB>
                    <a:solidFill>
                      <a:srgbClr val="F9F9F9"/>
                    </a:solidFill>
                  </a:tcPr>
                </a:tc>
                <a:extLst>
                  <a:ext uri="{0D108BD9-81ED-4DB2-BD59-A6C34878D82A}">
                    <a16:rowId xmlns:a16="http://schemas.microsoft.com/office/drawing/2014/main" val="10001"/>
                  </a:ext>
                </a:extLst>
              </a:tr>
              <a:tr h="0">
                <a:tc>
                  <a:txBody>
                    <a:bodyPr/>
                    <a:lstStyle/>
                    <a:p>
                      <a:r>
                        <a:rPr lang="en-US">
                          <a:effectLst/>
                        </a:rPr>
                        <a:t>Hot</a:t>
                      </a:r>
                    </a:p>
                  </a:txBody>
                  <a:tcPr marL="95250" marR="95250" marT="28575" marB="28575" anchor="ctr">
                    <a:lnL>
                      <a:noFill/>
                    </a:lnL>
                    <a:lnR>
                      <a:noFill/>
                    </a:lnR>
                    <a:lnT>
                      <a:noFill/>
                    </a:lnT>
                    <a:lnB>
                      <a:noFill/>
                    </a:lnB>
                    <a:solidFill>
                      <a:srgbClr val="F9F9F9"/>
                    </a:solidFill>
                  </a:tcPr>
                </a:tc>
                <a:tc>
                  <a:txBody>
                    <a:bodyPr/>
                    <a:lstStyle/>
                    <a:p>
                      <a:r>
                        <a:rPr lang="en-US">
                          <a:effectLst/>
                        </a:rPr>
                        <a:t>High</a:t>
                      </a:r>
                    </a:p>
                  </a:txBody>
                  <a:tcPr marL="95250" marR="95250" marT="28575" marB="28575" anchor="ctr">
                    <a:lnL>
                      <a:noFill/>
                    </a:lnL>
                    <a:lnR>
                      <a:noFill/>
                    </a:lnR>
                    <a:lnT>
                      <a:noFill/>
                    </a:lnT>
                    <a:lnB>
                      <a:noFill/>
                    </a:lnB>
                    <a:solidFill>
                      <a:srgbClr val="F9F9F9"/>
                    </a:solidFill>
                  </a:tcPr>
                </a:tc>
                <a:tc>
                  <a:txBody>
                    <a:bodyPr/>
                    <a:lstStyle/>
                    <a:p>
                      <a:r>
                        <a:rPr lang="en-US">
                          <a:effectLst/>
                        </a:rPr>
                        <a:t>Strong</a:t>
                      </a:r>
                    </a:p>
                  </a:txBody>
                  <a:tcPr marL="95250" marR="95250" marT="28575" marB="28575" anchor="ctr">
                    <a:lnL>
                      <a:noFill/>
                    </a:lnL>
                    <a:lnR>
                      <a:noFill/>
                    </a:lnR>
                    <a:lnT>
                      <a:noFill/>
                    </a:lnT>
                    <a:lnB>
                      <a:noFill/>
                    </a:lnB>
                    <a:solidFill>
                      <a:srgbClr val="F9F9F9"/>
                    </a:solidFill>
                  </a:tcPr>
                </a:tc>
                <a:tc>
                  <a:txBody>
                    <a:bodyPr/>
                    <a:lstStyle/>
                    <a:p>
                      <a:r>
                        <a:rPr lang="en-US" dirty="0">
                          <a:effectLst/>
                        </a:rPr>
                        <a:t>No</a:t>
                      </a:r>
                    </a:p>
                  </a:txBody>
                  <a:tcPr marL="95250" marR="95250" marT="28575" marB="28575" anchor="ctr">
                    <a:lnL>
                      <a:noFill/>
                    </a:lnL>
                    <a:lnR>
                      <a:noFill/>
                    </a:lnR>
                    <a:lnT>
                      <a:noFill/>
                    </a:lnT>
                    <a:lnB>
                      <a:noFill/>
                    </a:lnB>
                    <a:solidFill>
                      <a:srgbClr val="F9F9F9"/>
                    </a:solidFill>
                  </a:tcPr>
                </a:tc>
                <a:extLst>
                  <a:ext uri="{0D108BD9-81ED-4DB2-BD59-A6C34878D82A}">
                    <a16:rowId xmlns:a16="http://schemas.microsoft.com/office/drawing/2014/main" val="10002"/>
                  </a:ext>
                </a:extLst>
              </a:tr>
              <a:tr h="0">
                <a:tc>
                  <a:txBody>
                    <a:bodyPr/>
                    <a:lstStyle/>
                    <a:p>
                      <a:r>
                        <a:rPr lang="en-US">
                          <a:effectLst/>
                        </a:rPr>
                        <a:t>Mild</a:t>
                      </a:r>
                    </a:p>
                  </a:txBody>
                  <a:tcPr marL="95250" marR="95250" marT="28575" marB="28575" anchor="ctr">
                    <a:lnL>
                      <a:noFill/>
                    </a:lnL>
                    <a:lnR>
                      <a:noFill/>
                    </a:lnR>
                    <a:lnT>
                      <a:noFill/>
                    </a:lnT>
                    <a:lnB>
                      <a:noFill/>
                    </a:lnB>
                    <a:solidFill>
                      <a:srgbClr val="F9F9F9"/>
                    </a:solidFill>
                  </a:tcPr>
                </a:tc>
                <a:tc>
                  <a:txBody>
                    <a:bodyPr/>
                    <a:lstStyle/>
                    <a:p>
                      <a:r>
                        <a:rPr lang="en-US">
                          <a:effectLst/>
                        </a:rPr>
                        <a:t>High</a:t>
                      </a:r>
                    </a:p>
                  </a:txBody>
                  <a:tcPr marL="95250" marR="95250" marT="28575" marB="28575" anchor="ctr">
                    <a:lnL>
                      <a:noFill/>
                    </a:lnL>
                    <a:lnR>
                      <a:noFill/>
                    </a:lnR>
                    <a:lnT>
                      <a:noFill/>
                    </a:lnT>
                    <a:lnB>
                      <a:noFill/>
                    </a:lnB>
                    <a:solidFill>
                      <a:srgbClr val="F9F9F9"/>
                    </a:solidFill>
                  </a:tcPr>
                </a:tc>
                <a:tc>
                  <a:txBody>
                    <a:bodyPr/>
                    <a:lstStyle/>
                    <a:p>
                      <a:r>
                        <a:rPr lang="en-US">
                          <a:effectLst/>
                        </a:rPr>
                        <a:t>Weak</a:t>
                      </a:r>
                    </a:p>
                  </a:txBody>
                  <a:tcPr marL="95250" marR="95250" marT="28575" marB="28575" anchor="ctr">
                    <a:lnL>
                      <a:noFill/>
                    </a:lnL>
                    <a:lnR>
                      <a:noFill/>
                    </a:lnR>
                    <a:lnT>
                      <a:noFill/>
                    </a:lnT>
                    <a:lnB>
                      <a:noFill/>
                    </a:lnB>
                    <a:solidFill>
                      <a:srgbClr val="F9F9F9"/>
                    </a:solidFill>
                  </a:tcPr>
                </a:tc>
                <a:tc>
                  <a:txBody>
                    <a:bodyPr/>
                    <a:lstStyle/>
                    <a:p>
                      <a:r>
                        <a:rPr lang="en-US">
                          <a:effectLst/>
                        </a:rPr>
                        <a:t>No</a:t>
                      </a:r>
                    </a:p>
                  </a:txBody>
                  <a:tcPr marL="95250" marR="95250" marT="28575" marB="28575" anchor="ctr">
                    <a:lnL>
                      <a:noFill/>
                    </a:lnL>
                    <a:lnR>
                      <a:noFill/>
                    </a:lnR>
                    <a:lnT>
                      <a:noFill/>
                    </a:lnT>
                    <a:lnB>
                      <a:noFill/>
                    </a:lnB>
                    <a:solidFill>
                      <a:srgbClr val="F9F9F9"/>
                    </a:solidFill>
                  </a:tcPr>
                </a:tc>
                <a:extLst>
                  <a:ext uri="{0D108BD9-81ED-4DB2-BD59-A6C34878D82A}">
                    <a16:rowId xmlns:a16="http://schemas.microsoft.com/office/drawing/2014/main" val="10003"/>
                  </a:ext>
                </a:extLst>
              </a:tr>
              <a:tr h="0">
                <a:tc>
                  <a:txBody>
                    <a:bodyPr/>
                    <a:lstStyle/>
                    <a:p>
                      <a:r>
                        <a:rPr lang="en-US">
                          <a:effectLst/>
                        </a:rPr>
                        <a:t>Cool</a:t>
                      </a:r>
                    </a:p>
                  </a:txBody>
                  <a:tcPr marL="95250" marR="95250" marT="28575" marB="28575" anchor="ctr">
                    <a:lnL>
                      <a:noFill/>
                    </a:lnL>
                    <a:lnR>
                      <a:noFill/>
                    </a:lnR>
                    <a:lnT>
                      <a:noFill/>
                    </a:lnT>
                    <a:lnB>
                      <a:noFill/>
                    </a:lnB>
                    <a:solidFill>
                      <a:srgbClr val="F9F9F9"/>
                    </a:solidFill>
                  </a:tcPr>
                </a:tc>
                <a:tc>
                  <a:txBody>
                    <a:bodyPr/>
                    <a:lstStyle/>
                    <a:p>
                      <a:r>
                        <a:rPr lang="en-US">
                          <a:effectLst/>
                        </a:rPr>
                        <a:t>Normal</a:t>
                      </a:r>
                    </a:p>
                  </a:txBody>
                  <a:tcPr marL="95250" marR="95250" marT="28575" marB="28575" anchor="ctr">
                    <a:lnL>
                      <a:noFill/>
                    </a:lnL>
                    <a:lnR>
                      <a:noFill/>
                    </a:lnR>
                    <a:lnT>
                      <a:noFill/>
                    </a:lnT>
                    <a:lnB>
                      <a:noFill/>
                    </a:lnB>
                    <a:solidFill>
                      <a:srgbClr val="F9F9F9"/>
                    </a:solidFill>
                  </a:tcPr>
                </a:tc>
                <a:tc>
                  <a:txBody>
                    <a:bodyPr/>
                    <a:lstStyle/>
                    <a:p>
                      <a:r>
                        <a:rPr lang="en-US">
                          <a:effectLst/>
                        </a:rPr>
                        <a:t>Weak</a:t>
                      </a:r>
                    </a:p>
                  </a:txBody>
                  <a:tcPr marL="95250" marR="95250" marT="28575" marB="28575" anchor="ctr">
                    <a:lnL>
                      <a:noFill/>
                    </a:lnL>
                    <a:lnR>
                      <a:noFill/>
                    </a:lnR>
                    <a:lnT>
                      <a:noFill/>
                    </a:lnT>
                    <a:lnB>
                      <a:noFill/>
                    </a:lnB>
                    <a:solidFill>
                      <a:srgbClr val="F9F9F9"/>
                    </a:solidFill>
                  </a:tcPr>
                </a:tc>
                <a:tc>
                  <a:txBody>
                    <a:bodyPr/>
                    <a:lstStyle/>
                    <a:p>
                      <a:r>
                        <a:rPr lang="en-US">
                          <a:effectLst/>
                        </a:rPr>
                        <a:t>Yes</a:t>
                      </a:r>
                    </a:p>
                  </a:txBody>
                  <a:tcPr marL="95250" marR="95250" marT="28575" marB="28575" anchor="ctr">
                    <a:lnL>
                      <a:noFill/>
                    </a:lnL>
                    <a:lnR>
                      <a:noFill/>
                    </a:lnR>
                    <a:lnT>
                      <a:noFill/>
                    </a:lnT>
                    <a:lnB>
                      <a:noFill/>
                    </a:lnB>
                    <a:solidFill>
                      <a:srgbClr val="F9F9F9"/>
                    </a:solidFill>
                  </a:tcPr>
                </a:tc>
                <a:extLst>
                  <a:ext uri="{0D108BD9-81ED-4DB2-BD59-A6C34878D82A}">
                    <a16:rowId xmlns:a16="http://schemas.microsoft.com/office/drawing/2014/main" val="10004"/>
                  </a:ext>
                </a:extLst>
              </a:tr>
              <a:tr h="0">
                <a:tc>
                  <a:txBody>
                    <a:bodyPr/>
                    <a:lstStyle/>
                    <a:p>
                      <a:r>
                        <a:rPr lang="en-US">
                          <a:effectLst/>
                        </a:rPr>
                        <a:t>Mild</a:t>
                      </a:r>
                    </a:p>
                  </a:txBody>
                  <a:tcPr marL="95250" marR="95250" marT="28575" marB="28575" anchor="ctr">
                    <a:lnL>
                      <a:noFill/>
                    </a:lnL>
                    <a:lnR>
                      <a:noFill/>
                    </a:lnR>
                    <a:lnT>
                      <a:noFill/>
                    </a:lnT>
                    <a:lnB>
                      <a:noFill/>
                    </a:lnB>
                    <a:solidFill>
                      <a:srgbClr val="F9F9F9"/>
                    </a:solidFill>
                  </a:tcPr>
                </a:tc>
                <a:tc>
                  <a:txBody>
                    <a:bodyPr/>
                    <a:lstStyle/>
                    <a:p>
                      <a:r>
                        <a:rPr lang="en-US">
                          <a:effectLst/>
                        </a:rPr>
                        <a:t>Normal</a:t>
                      </a:r>
                    </a:p>
                  </a:txBody>
                  <a:tcPr marL="95250" marR="95250" marT="28575" marB="28575" anchor="ctr">
                    <a:lnL>
                      <a:noFill/>
                    </a:lnL>
                    <a:lnR>
                      <a:noFill/>
                    </a:lnR>
                    <a:lnT>
                      <a:noFill/>
                    </a:lnT>
                    <a:lnB>
                      <a:noFill/>
                    </a:lnB>
                    <a:solidFill>
                      <a:srgbClr val="F9F9F9"/>
                    </a:solidFill>
                  </a:tcPr>
                </a:tc>
                <a:tc>
                  <a:txBody>
                    <a:bodyPr/>
                    <a:lstStyle/>
                    <a:p>
                      <a:r>
                        <a:rPr lang="en-US">
                          <a:effectLst/>
                        </a:rPr>
                        <a:t>Strong</a:t>
                      </a:r>
                    </a:p>
                  </a:txBody>
                  <a:tcPr marL="95250" marR="95250" marT="28575" marB="28575" anchor="ctr">
                    <a:lnL>
                      <a:noFill/>
                    </a:lnL>
                    <a:lnR>
                      <a:noFill/>
                    </a:lnR>
                    <a:lnT>
                      <a:noFill/>
                    </a:lnT>
                    <a:lnB>
                      <a:noFill/>
                    </a:lnB>
                    <a:solidFill>
                      <a:srgbClr val="F9F9F9"/>
                    </a:solidFill>
                  </a:tcPr>
                </a:tc>
                <a:tc>
                  <a:txBody>
                    <a:bodyPr/>
                    <a:lstStyle/>
                    <a:p>
                      <a:r>
                        <a:rPr lang="en-US" dirty="0">
                          <a:effectLst/>
                        </a:rPr>
                        <a:t>Yes</a:t>
                      </a:r>
                    </a:p>
                  </a:txBody>
                  <a:tcPr marL="95250" marR="95250" marT="28575" marB="28575" anchor="ctr">
                    <a:lnL>
                      <a:noFill/>
                    </a:lnL>
                    <a:lnR>
                      <a:noFill/>
                    </a:lnR>
                    <a:lnT>
                      <a:noFill/>
                    </a:lnT>
                    <a:lnB>
                      <a:noFill/>
                    </a:lnB>
                    <a:solidFill>
                      <a:srgbClr val="F9F9F9"/>
                    </a:solidFill>
                  </a:tcPr>
                </a:tc>
                <a:extLst>
                  <a:ext uri="{0D108BD9-81ED-4DB2-BD59-A6C34878D82A}">
                    <a16:rowId xmlns:a16="http://schemas.microsoft.com/office/drawing/2014/main" val="10005"/>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4648200"/>
            <a:ext cx="5724728" cy="896874"/>
          </a:xfrm>
          <a:prstGeom prst="rect">
            <a:avLst/>
          </a:prstGeom>
        </p:spPr>
      </p:pic>
    </p:spTree>
    <p:extLst>
      <p:ext uri="{BB962C8B-B14F-4D97-AF65-F5344CB8AC3E}">
        <p14:creationId xmlns:p14="http://schemas.microsoft.com/office/powerpoint/2010/main" val="3870549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a:t>Example</a:t>
            </a:r>
            <a:endParaRPr lang="en-US" dirty="0"/>
          </a:p>
        </p:txBody>
      </p:sp>
      <p:sp>
        <p:nvSpPr>
          <p:cNvPr id="3" name="Content Placeholder 2"/>
          <p:cNvSpPr>
            <a:spLocks noGrp="1"/>
          </p:cNvSpPr>
          <p:nvPr>
            <p:ph sz="quarter" idx="1"/>
          </p:nvPr>
        </p:nvSpPr>
        <p:spPr>
          <a:xfrm>
            <a:off x="914400" y="914400"/>
            <a:ext cx="7772400" cy="5105400"/>
          </a:xfrm>
        </p:spPr>
        <p:txBody>
          <a:bodyPr/>
          <a:lstStyle/>
          <a:p>
            <a:r>
              <a:rPr lang="en-US" dirty="0"/>
              <a:t>In the similar fashion, we compute the following </a:t>
            </a:r>
            <a:r>
              <a:rPr lang="en-US" dirty="0" smtClean="0"/>
              <a:t>values</a:t>
            </a:r>
          </a:p>
          <a:p>
            <a:endParaRPr lang="en-US" dirty="0"/>
          </a:p>
          <a:p>
            <a:endParaRPr lang="en-US" dirty="0" smtClean="0"/>
          </a:p>
          <a:p>
            <a:endParaRPr lang="en-US" dirty="0"/>
          </a:p>
          <a:p>
            <a:endParaRPr lang="en-US" dirty="0" smtClean="0"/>
          </a:p>
          <a:p>
            <a:endParaRPr lang="en-US" dirty="0"/>
          </a:p>
          <a:p>
            <a:r>
              <a:rPr lang="en-US" dirty="0" smtClean="0"/>
              <a:t/>
            </a:r>
            <a:br>
              <a:rPr lang="en-US" dirty="0" smtClean="0"/>
            </a:br>
            <a:r>
              <a:rPr lang="en-US" dirty="0" smtClean="0"/>
              <a:t>As </a:t>
            </a:r>
            <a:r>
              <a:rPr lang="en-US" dirty="0"/>
              <a:t>we can see the </a:t>
            </a:r>
            <a:r>
              <a:rPr lang="en-US" b="1" dirty="0">
                <a:solidFill>
                  <a:srgbClr val="FF0000"/>
                </a:solidFill>
              </a:rPr>
              <a:t>highest Information Gain is given by Humidity</a:t>
            </a:r>
            <a:endParaRPr lang="en-US"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676400"/>
            <a:ext cx="4745295" cy="2043113"/>
          </a:xfrm>
          <a:prstGeom prst="rect">
            <a:avLst/>
          </a:prstGeom>
        </p:spPr>
      </p:pic>
    </p:spTree>
    <p:extLst>
      <p:ext uri="{BB962C8B-B14F-4D97-AF65-F5344CB8AC3E}">
        <p14:creationId xmlns:p14="http://schemas.microsoft.com/office/powerpoint/2010/main" val="4984148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b="1" dirty="0"/>
              <a:t>Example</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667000" y="1371600"/>
            <a:ext cx="2667000" cy="2162735"/>
          </a:xfrm>
          <a:prstGeom prst="rect">
            <a:avLst/>
          </a:prstGeom>
        </p:spPr>
      </p:pic>
      <p:sp>
        <p:nvSpPr>
          <p:cNvPr id="5" name="Rectangle 4"/>
          <p:cNvSpPr/>
          <p:nvPr/>
        </p:nvSpPr>
        <p:spPr>
          <a:xfrm>
            <a:off x="2133600" y="34290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Humidity</a:t>
            </a:r>
            <a:endParaRPr lang="en-US" sz="2400" b="1" dirty="0"/>
          </a:p>
        </p:txBody>
      </p:sp>
      <p:cxnSp>
        <p:nvCxnSpPr>
          <p:cNvPr id="7" name="Straight Arrow Connector 6"/>
          <p:cNvCxnSpPr>
            <a:stCxn id="5" idx="2"/>
          </p:cNvCxnSpPr>
          <p:nvPr/>
        </p:nvCxnSpPr>
        <p:spPr>
          <a:xfrm flipH="1">
            <a:off x="1752600" y="4191000"/>
            <a:ext cx="11811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167602" y="4443247"/>
            <a:ext cx="676788" cy="369332"/>
          </a:xfrm>
          <a:prstGeom prst="rect">
            <a:avLst/>
          </a:prstGeom>
          <a:noFill/>
        </p:spPr>
        <p:txBody>
          <a:bodyPr wrap="none" rtlCol="0">
            <a:spAutoFit/>
          </a:bodyPr>
          <a:lstStyle/>
          <a:p>
            <a:r>
              <a:rPr lang="en-US" b="1" dirty="0" smtClean="0">
                <a:solidFill>
                  <a:srgbClr val="FF0000"/>
                </a:solidFill>
              </a:rPr>
              <a:t>High</a:t>
            </a:r>
            <a:endParaRPr lang="en-US" b="1" dirty="0">
              <a:solidFill>
                <a:srgbClr val="FF0000"/>
              </a:solidFill>
            </a:endParaRPr>
          </a:p>
        </p:txBody>
      </p:sp>
      <p:cxnSp>
        <p:nvCxnSpPr>
          <p:cNvPr id="10" name="Straight Arrow Connector 9"/>
          <p:cNvCxnSpPr>
            <a:stCxn id="5" idx="2"/>
          </p:cNvCxnSpPr>
          <p:nvPr/>
        </p:nvCxnSpPr>
        <p:spPr>
          <a:xfrm>
            <a:off x="2933700" y="4191000"/>
            <a:ext cx="12573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933700" y="4478267"/>
            <a:ext cx="920893" cy="369332"/>
          </a:xfrm>
          <a:prstGeom prst="rect">
            <a:avLst/>
          </a:prstGeom>
          <a:noFill/>
        </p:spPr>
        <p:txBody>
          <a:bodyPr wrap="none" rtlCol="0">
            <a:spAutoFit/>
          </a:bodyPr>
          <a:lstStyle/>
          <a:p>
            <a:r>
              <a:rPr lang="en-US" b="1" dirty="0" smtClean="0">
                <a:solidFill>
                  <a:srgbClr val="FF0000"/>
                </a:solidFill>
              </a:rPr>
              <a:t>Normal</a:t>
            </a:r>
            <a:endParaRPr lang="en-US" b="1" dirty="0">
              <a:solidFill>
                <a:srgbClr val="FF0000"/>
              </a:solidFill>
            </a:endParaRPr>
          </a:p>
        </p:txBody>
      </p:sp>
      <p:sp>
        <p:nvSpPr>
          <p:cNvPr id="12" name="TextBox 11"/>
          <p:cNvSpPr txBox="1"/>
          <p:nvPr/>
        </p:nvSpPr>
        <p:spPr>
          <a:xfrm>
            <a:off x="1425267" y="5478403"/>
            <a:ext cx="550151" cy="369332"/>
          </a:xfrm>
          <a:prstGeom prst="rect">
            <a:avLst/>
          </a:prstGeom>
          <a:noFill/>
        </p:spPr>
        <p:txBody>
          <a:bodyPr wrap="none" rtlCol="0">
            <a:spAutoFit/>
          </a:bodyPr>
          <a:lstStyle/>
          <a:p>
            <a:r>
              <a:rPr lang="en-US" b="1" dirty="0" smtClean="0">
                <a:solidFill>
                  <a:srgbClr val="00B0F0"/>
                </a:solidFill>
              </a:rPr>
              <a:t>YES</a:t>
            </a:r>
            <a:endParaRPr lang="en-US" b="1" dirty="0">
              <a:solidFill>
                <a:srgbClr val="00B0F0"/>
              </a:solidFill>
            </a:endParaRPr>
          </a:p>
        </p:txBody>
      </p:sp>
      <p:sp>
        <p:nvSpPr>
          <p:cNvPr id="13" name="TextBox 12"/>
          <p:cNvSpPr txBox="1"/>
          <p:nvPr/>
        </p:nvSpPr>
        <p:spPr>
          <a:xfrm>
            <a:off x="4038600" y="5500837"/>
            <a:ext cx="505267" cy="369332"/>
          </a:xfrm>
          <a:prstGeom prst="rect">
            <a:avLst/>
          </a:prstGeom>
          <a:noFill/>
        </p:spPr>
        <p:txBody>
          <a:bodyPr wrap="none" rtlCol="0">
            <a:spAutoFit/>
          </a:bodyPr>
          <a:lstStyle/>
          <a:p>
            <a:r>
              <a:rPr lang="en-US" b="1" dirty="0" smtClean="0">
                <a:solidFill>
                  <a:srgbClr val="00B0F0"/>
                </a:solidFill>
              </a:rPr>
              <a:t>NO</a:t>
            </a:r>
            <a:endParaRPr lang="en-US" b="1" dirty="0">
              <a:solidFill>
                <a:srgbClr val="00B0F0"/>
              </a:solidFill>
            </a:endParaRPr>
          </a:p>
        </p:txBody>
      </p:sp>
    </p:spTree>
    <p:extLst>
      <p:ext uri="{BB962C8B-B14F-4D97-AF65-F5344CB8AC3E}">
        <p14:creationId xmlns:p14="http://schemas.microsoft.com/office/powerpoint/2010/main" val="22407828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Decision Tree</a:t>
            </a:r>
            <a:r>
              <a:rPr lang="en-US" b="1" dirty="0"/>
              <a:t/>
            </a:r>
            <a:br>
              <a:rPr lang="en-US" b="1" dirty="0"/>
            </a:br>
            <a:endParaRPr lang="en-US" dirty="0"/>
          </a:p>
        </p:txBody>
      </p:sp>
      <p:sp>
        <p:nvSpPr>
          <p:cNvPr id="3" name="Content Placeholder 2"/>
          <p:cNvSpPr>
            <a:spLocks noGrp="1"/>
          </p:cNvSpPr>
          <p:nvPr>
            <p:ph sz="quarter" idx="1"/>
          </p:nvPr>
        </p:nvSpPr>
        <p:spPr>
          <a:xfrm>
            <a:off x="914400" y="914400"/>
            <a:ext cx="7772400" cy="5105400"/>
          </a:xfrm>
        </p:spPr>
        <p:txBody>
          <a:bodyPr/>
          <a:lstStyle/>
          <a:p>
            <a:r>
              <a:rPr lang="en-US" dirty="0"/>
              <a:t>Decision Tree algorithm belongs to the family of </a:t>
            </a:r>
            <a:r>
              <a:rPr lang="en-US" b="1" dirty="0">
                <a:solidFill>
                  <a:srgbClr val="FF0000"/>
                </a:solidFill>
              </a:rPr>
              <a:t>supervised learning </a:t>
            </a:r>
            <a:r>
              <a:rPr lang="en-US" b="1" dirty="0" smtClean="0">
                <a:solidFill>
                  <a:srgbClr val="FF0000"/>
                </a:solidFill>
              </a:rPr>
              <a:t>algorithms.</a:t>
            </a:r>
          </a:p>
          <a:p>
            <a:endParaRPr lang="en-US" dirty="0" smtClean="0"/>
          </a:p>
          <a:p>
            <a:r>
              <a:rPr lang="en-US" dirty="0" smtClean="0"/>
              <a:t>Unlike </a:t>
            </a:r>
            <a:r>
              <a:rPr lang="en-US" dirty="0"/>
              <a:t>other supervised learning algorithms, the decision tree algorithm can be used for solving </a:t>
            </a:r>
            <a:r>
              <a:rPr lang="en-US" b="1" u="sng" dirty="0">
                <a:solidFill>
                  <a:srgbClr val="FF0000"/>
                </a:solidFill>
              </a:rPr>
              <a:t>regression and classification problems</a:t>
            </a:r>
            <a:r>
              <a:rPr lang="en-US" dirty="0"/>
              <a:t> too</a:t>
            </a:r>
            <a:r>
              <a:rPr lang="en-US" dirty="0" smtClean="0"/>
              <a:t>.</a:t>
            </a:r>
          </a:p>
          <a:p>
            <a:endParaRPr lang="en-US" b="1" dirty="0">
              <a:solidFill>
                <a:srgbClr val="FF0000"/>
              </a:solidFill>
            </a:endParaRPr>
          </a:p>
          <a:p>
            <a:r>
              <a:rPr lang="en-US" dirty="0"/>
              <a:t>The goal of using a Decision Tree is to create a </a:t>
            </a:r>
            <a:r>
              <a:rPr lang="en-US" b="1" u="sng" dirty="0">
                <a:solidFill>
                  <a:srgbClr val="00B050"/>
                </a:solidFill>
              </a:rPr>
              <a:t>training model</a:t>
            </a:r>
            <a:r>
              <a:rPr lang="en-US" b="1" u="sng" dirty="0"/>
              <a:t> </a:t>
            </a:r>
            <a:r>
              <a:rPr lang="en-US" dirty="0"/>
              <a:t>that can use to predict the class or value of the target variable by </a:t>
            </a:r>
            <a:r>
              <a:rPr lang="en-US" b="1" u="sng" dirty="0">
                <a:solidFill>
                  <a:srgbClr val="FF0000"/>
                </a:solidFill>
              </a:rPr>
              <a:t>learning simple decision rules</a:t>
            </a:r>
            <a:r>
              <a:rPr lang="en-US" dirty="0"/>
              <a:t> inferred from prior data(training data)</a:t>
            </a:r>
            <a:endParaRPr lang="en-US" b="1" dirty="0" smtClean="0">
              <a:solidFill>
                <a:srgbClr val="FF0000"/>
              </a:solidFill>
            </a:endParaRPr>
          </a:p>
          <a:p>
            <a:endParaRPr lang="en-US" dirty="0"/>
          </a:p>
        </p:txBody>
      </p:sp>
    </p:spTree>
    <p:extLst>
      <p:ext uri="{BB962C8B-B14F-4D97-AF65-F5344CB8AC3E}">
        <p14:creationId xmlns:p14="http://schemas.microsoft.com/office/powerpoint/2010/main" val="30260416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b="1" dirty="0"/>
              <a:t>Example</a:t>
            </a:r>
            <a:endParaRPr lang="en-US" dirty="0"/>
          </a:p>
        </p:txBody>
      </p:sp>
      <p:sp>
        <p:nvSpPr>
          <p:cNvPr id="3" name="Content Placeholder 2"/>
          <p:cNvSpPr>
            <a:spLocks noGrp="1"/>
          </p:cNvSpPr>
          <p:nvPr>
            <p:ph sz="quarter" idx="1"/>
          </p:nvPr>
        </p:nvSpPr>
        <p:spPr>
          <a:xfrm>
            <a:off x="914400" y="838200"/>
            <a:ext cx="7772400" cy="5181600"/>
          </a:xfrm>
        </p:spPr>
        <p:txBody>
          <a:bodyPr/>
          <a:lstStyle/>
          <a:p>
            <a:r>
              <a:rPr lang="en-US" dirty="0"/>
              <a:t>Proceeding in the same way </a:t>
            </a:r>
            <a:r>
              <a:rPr lang="en-US" dirty="0" smtClean="0"/>
              <a:t>with </a:t>
            </a:r>
            <a:r>
              <a:rPr lang="en-US" b="1" i="1" dirty="0" smtClean="0">
                <a:solidFill>
                  <a:srgbClr val="00B0F0"/>
                </a:solidFill>
              </a:rPr>
              <a:t>S</a:t>
            </a:r>
            <a:r>
              <a:rPr lang="en-US" b="1" dirty="0" smtClean="0">
                <a:solidFill>
                  <a:srgbClr val="00B0F0"/>
                </a:solidFill>
              </a:rPr>
              <a:t>rain</a:t>
            </a:r>
            <a:r>
              <a:rPr lang="en-US" dirty="0"/>
              <a:t>  </a:t>
            </a:r>
          </a:p>
        </p:txBody>
      </p:sp>
      <p:graphicFrame>
        <p:nvGraphicFramePr>
          <p:cNvPr id="5" name="Table 4"/>
          <p:cNvGraphicFramePr>
            <a:graphicFrameLocks noGrp="1"/>
          </p:cNvGraphicFramePr>
          <p:nvPr>
            <p:extLst>
              <p:ext uri="{D42A27DB-BD31-4B8C-83A1-F6EECF244321}">
                <p14:modId xmlns:p14="http://schemas.microsoft.com/office/powerpoint/2010/main" val="1811012998"/>
              </p:ext>
            </p:extLst>
          </p:nvPr>
        </p:nvGraphicFramePr>
        <p:xfrm>
          <a:off x="990600" y="1752600"/>
          <a:ext cx="7591428" cy="1028700"/>
        </p:xfrm>
        <a:graphic>
          <a:graphicData uri="http://schemas.openxmlformats.org/drawingml/2006/table">
            <a:tbl>
              <a:tblPr/>
              <a:tblGrid>
                <a:gridCol w="1265238">
                  <a:extLst>
                    <a:ext uri="{9D8B030D-6E8A-4147-A177-3AD203B41FA5}">
                      <a16:colId xmlns:a16="http://schemas.microsoft.com/office/drawing/2014/main" val="20000"/>
                    </a:ext>
                  </a:extLst>
                </a:gridCol>
                <a:gridCol w="1265238">
                  <a:extLst>
                    <a:ext uri="{9D8B030D-6E8A-4147-A177-3AD203B41FA5}">
                      <a16:colId xmlns:a16="http://schemas.microsoft.com/office/drawing/2014/main" val="20001"/>
                    </a:ext>
                  </a:extLst>
                </a:gridCol>
                <a:gridCol w="1265238">
                  <a:extLst>
                    <a:ext uri="{9D8B030D-6E8A-4147-A177-3AD203B41FA5}">
                      <a16:colId xmlns:a16="http://schemas.microsoft.com/office/drawing/2014/main" val="20002"/>
                    </a:ext>
                  </a:extLst>
                </a:gridCol>
                <a:gridCol w="1265238">
                  <a:extLst>
                    <a:ext uri="{9D8B030D-6E8A-4147-A177-3AD203B41FA5}">
                      <a16:colId xmlns:a16="http://schemas.microsoft.com/office/drawing/2014/main" val="20003"/>
                    </a:ext>
                  </a:extLst>
                </a:gridCol>
                <a:gridCol w="1265238">
                  <a:extLst>
                    <a:ext uri="{9D8B030D-6E8A-4147-A177-3AD203B41FA5}">
                      <a16:colId xmlns:a16="http://schemas.microsoft.com/office/drawing/2014/main" val="20004"/>
                    </a:ext>
                  </a:extLst>
                </a:gridCol>
                <a:gridCol w="1265238">
                  <a:extLst>
                    <a:ext uri="{9D8B030D-6E8A-4147-A177-3AD203B41FA5}">
                      <a16:colId xmlns:a16="http://schemas.microsoft.com/office/drawing/2014/main" val="20005"/>
                    </a:ext>
                  </a:extLst>
                </a:gridCol>
              </a:tblGrid>
              <a:tr h="0">
                <a:tc>
                  <a:txBody>
                    <a:bodyPr/>
                    <a:lstStyle/>
                    <a:p>
                      <a:r>
                        <a:rPr lang="en-US" dirty="0">
                          <a:effectLst/>
                        </a:rPr>
                        <a:t>Rain</a:t>
                      </a:r>
                    </a:p>
                  </a:txBody>
                  <a:tcPr marL="95250" marR="95250" marT="28575" marB="28575" anchor="ctr">
                    <a:lnL>
                      <a:noFill/>
                    </a:lnL>
                    <a:lnR>
                      <a:noFill/>
                    </a:lnR>
                    <a:lnT>
                      <a:noFill/>
                    </a:lnT>
                    <a:lnB>
                      <a:noFill/>
                    </a:lnB>
                    <a:solidFill>
                      <a:srgbClr val="F9F9F9"/>
                    </a:solidFill>
                  </a:tcPr>
                </a:tc>
                <a:tc>
                  <a:txBody>
                    <a:bodyPr/>
                    <a:lstStyle/>
                    <a:p>
                      <a:r>
                        <a:rPr lang="en-US">
                          <a:effectLst/>
                        </a:rPr>
                        <a:t>Mild</a:t>
                      </a:r>
                    </a:p>
                  </a:txBody>
                  <a:tcPr marL="95250" marR="95250" marT="28575" marB="28575" anchor="ctr">
                    <a:lnL>
                      <a:noFill/>
                    </a:lnL>
                    <a:lnR>
                      <a:noFill/>
                    </a:lnR>
                    <a:lnT>
                      <a:noFill/>
                    </a:lnT>
                    <a:lnB>
                      <a:noFill/>
                    </a:lnB>
                    <a:solidFill>
                      <a:srgbClr val="F9F9F9"/>
                    </a:solidFill>
                  </a:tcPr>
                </a:tc>
                <a:tc>
                  <a:txBody>
                    <a:bodyPr/>
                    <a:lstStyle/>
                    <a:p>
                      <a:r>
                        <a:rPr lang="en-US">
                          <a:effectLst/>
                        </a:rPr>
                        <a:t>High</a:t>
                      </a:r>
                    </a:p>
                  </a:txBody>
                  <a:tcPr marL="95250" marR="95250" marT="28575" marB="28575" anchor="ctr">
                    <a:lnL>
                      <a:noFill/>
                    </a:lnL>
                    <a:lnR>
                      <a:noFill/>
                    </a:lnR>
                    <a:lnT>
                      <a:noFill/>
                    </a:lnT>
                    <a:lnB>
                      <a:noFill/>
                    </a:lnB>
                    <a:solidFill>
                      <a:srgbClr val="F9F9F9"/>
                    </a:solidFill>
                  </a:tcPr>
                </a:tc>
                <a:tc>
                  <a:txBody>
                    <a:bodyPr/>
                    <a:lstStyle/>
                    <a:p>
                      <a:r>
                        <a:rPr lang="en-US">
                          <a:effectLst/>
                        </a:rPr>
                        <a:t>Weak</a:t>
                      </a:r>
                    </a:p>
                  </a:txBody>
                  <a:tcPr marL="95250" marR="95250" marT="28575" marB="28575" anchor="ctr">
                    <a:lnL>
                      <a:noFill/>
                    </a:lnL>
                    <a:lnR>
                      <a:noFill/>
                    </a:lnR>
                    <a:lnT>
                      <a:noFill/>
                    </a:lnT>
                    <a:lnB>
                      <a:noFill/>
                    </a:lnB>
                    <a:solidFill>
                      <a:srgbClr val="F9F9F9"/>
                    </a:solidFill>
                  </a:tcPr>
                </a:tc>
                <a:tc>
                  <a:txBody>
                    <a:bodyPr/>
                    <a:lstStyle/>
                    <a:p>
                      <a:r>
                        <a:rPr lang="en-US">
                          <a:effectLst/>
                        </a:rPr>
                        <a:t>Yes</a:t>
                      </a:r>
                    </a:p>
                  </a:txBody>
                  <a:tcPr marL="95250" marR="95250" marT="28575" marB="28575" anchor="ctr">
                    <a:lnL>
                      <a:noFill/>
                    </a:lnL>
                    <a:lnR>
                      <a:noFill/>
                    </a:lnR>
                    <a:lnT>
                      <a:noFill/>
                    </a:lnT>
                    <a:lnB>
                      <a:noFill/>
                    </a:lnB>
                    <a:solidFill>
                      <a:srgbClr val="F9F9F9"/>
                    </a:solidFill>
                  </a:tcPr>
                </a:tc>
                <a:tc>
                  <a:txBody>
                    <a:bodyPr/>
                    <a:lstStyle/>
                    <a:p>
                      <a:endParaRPr lang="en-US" dirty="0"/>
                    </a:p>
                  </a:txBody>
                  <a:tcPr>
                    <a:lnL>
                      <a:noFill/>
                    </a:lnL>
                  </a:tcPr>
                </a:tc>
                <a:extLst>
                  <a:ext uri="{0D108BD9-81ED-4DB2-BD59-A6C34878D82A}">
                    <a16:rowId xmlns:a16="http://schemas.microsoft.com/office/drawing/2014/main" val="10000"/>
                  </a:ext>
                </a:extLst>
              </a:tr>
              <a:tr h="0">
                <a:tc>
                  <a:txBody>
                    <a:bodyPr/>
                    <a:lstStyle/>
                    <a:p>
                      <a:r>
                        <a:rPr lang="en-US" dirty="0">
                          <a:effectLst/>
                        </a:rPr>
                        <a:t>Rain</a:t>
                      </a:r>
                    </a:p>
                  </a:txBody>
                  <a:tcPr marL="95250" marR="95250" marT="28575" marB="28575" anchor="ctr">
                    <a:lnL>
                      <a:noFill/>
                    </a:lnL>
                    <a:lnR>
                      <a:noFill/>
                    </a:lnR>
                    <a:lnT>
                      <a:noFill/>
                    </a:lnT>
                    <a:lnB>
                      <a:noFill/>
                    </a:lnB>
                    <a:solidFill>
                      <a:srgbClr val="F9F9F9"/>
                    </a:solidFill>
                  </a:tcPr>
                </a:tc>
                <a:tc>
                  <a:txBody>
                    <a:bodyPr/>
                    <a:lstStyle/>
                    <a:p>
                      <a:r>
                        <a:rPr lang="en-US" dirty="0">
                          <a:effectLst/>
                        </a:rPr>
                        <a:t>Cool</a:t>
                      </a:r>
                    </a:p>
                  </a:txBody>
                  <a:tcPr marL="95250" marR="95250" marT="28575" marB="28575" anchor="ctr">
                    <a:lnL>
                      <a:noFill/>
                    </a:lnL>
                    <a:lnR>
                      <a:noFill/>
                    </a:lnR>
                    <a:lnT>
                      <a:noFill/>
                    </a:lnT>
                    <a:lnB>
                      <a:noFill/>
                    </a:lnB>
                    <a:solidFill>
                      <a:srgbClr val="F9F9F9"/>
                    </a:solidFill>
                  </a:tcPr>
                </a:tc>
                <a:tc>
                  <a:txBody>
                    <a:bodyPr/>
                    <a:lstStyle/>
                    <a:p>
                      <a:r>
                        <a:rPr lang="en-US" dirty="0">
                          <a:effectLst/>
                        </a:rPr>
                        <a:t>Normal</a:t>
                      </a:r>
                    </a:p>
                  </a:txBody>
                  <a:tcPr marL="95250" marR="95250" marT="28575" marB="28575" anchor="ctr">
                    <a:lnL>
                      <a:noFill/>
                    </a:lnL>
                    <a:lnR>
                      <a:noFill/>
                    </a:lnR>
                    <a:lnT>
                      <a:noFill/>
                    </a:lnT>
                    <a:lnB>
                      <a:noFill/>
                    </a:lnB>
                    <a:solidFill>
                      <a:srgbClr val="F9F9F9"/>
                    </a:solidFill>
                  </a:tcPr>
                </a:tc>
                <a:tc>
                  <a:txBody>
                    <a:bodyPr/>
                    <a:lstStyle/>
                    <a:p>
                      <a:r>
                        <a:rPr lang="en-US" dirty="0">
                          <a:effectLst/>
                        </a:rPr>
                        <a:t>Weak</a:t>
                      </a:r>
                    </a:p>
                  </a:txBody>
                  <a:tcPr marL="95250" marR="95250" marT="28575" marB="28575" anchor="ctr">
                    <a:lnL>
                      <a:noFill/>
                    </a:lnL>
                    <a:lnR>
                      <a:noFill/>
                    </a:lnR>
                    <a:lnT>
                      <a:noFill/>
                    </a:lnT>
                    <a:lnB>
                      <a:noFill/>
                    </a:lnB>
                    <a:solidFill>
                      <a:srgbClr val="F9F9F9"/>
                    </a:solidFill>
                  </a:tcPr>
                </a:tc>
                <a:tc>
                  <a:txBody>
                    <a:bodyPr/>
                    <a:lstStyle/>
                    <a:p>
                      <a:r>
                        <a:rPr lang="en-US" dirty="0">
                          <a:effectLst/>
                        </a:rPr>
                        <a:t>Yes</a:t>
                      </a:r>
                    </a:p>
                  </a:txBody>
                  <a:tcPr marL="95250" marR="95250" marT="28575" marB="28575" anchor="ctr">
                    <a:lnL>
                      <a:noFill/>
                    </a:lnL>
                    <a:lnR>
                      <a:noFill/>
                    </a:lnR>
                    <a:lnT>
                      <a:noFill/>
                    </a:lnT>
                    <a:lnB>
                      <a:noFill/>
                    </a:lnB>
                    <a:solidFill>
                      <a:srgbClr val="F9F9F9"/>
                    </a:solidFill>
                  </a:tcPr>
                </a:tc>
                <a:tc>
                  <a:txBody>
                    <a:bodyPr/>
                    <a:lstStyle/>
                    <a:p>
                      <a:endParaRPr lang="en-US" dirty="0"/>
                    </a:p>
                  </a:txBody>
                  <a:tcPr marL="95250" marR="95250" marT="28575" marB="28575" anchor="ctr">
                    <a:lnL>
                      <a:noFill/>
                    </a:lnL>
                    <a:lnR>
                      <a:noFill/>
                    </a:lnR>
                    <a:lnB>
                      <a:noFill/>
                    </a:lnB>
                    <a:solidFill>
                      <a:srgbClr val="F9F9F9"/>
                    </a:solidFill>
                  </a:tcPr>
                </a:tc>
                <a:extLst>
                  <a:ext uri="{0D108BD9-81ED-4DB2-BD59-A6C34878D82A}">
                    <a16:rowId xmlns:a16="http://schemas.microsoft.com/office/drawing/2014/main" val="10001"/>
                  </a:ext>
                </a:extLst>
              </a:tr>
              <a:tr h="0">
                <a:tc>
                  <a:txBody>
                    <a:bodyPr/>
                    <a:lstStyle/>
                    <a:p>
                      <a:r>
                        <a:rPr lang="en-US" dirty="0">
                          <a:effectLst/>
                        </a:rPr>
                        <a:t>Rain</a:t>
                      </a:r>
                    </a:p>
                  </a:txBody>
                  <a:tcPr marL="95250" marR="95250" marT="28575" marB="28575" anchor="ctr">
                    <a:lnL>
                      <a:noFill/>
                    </a:lnL>
                    <a:lnR>
                      <a:noFill/>
                    </a:lnR>
                    <a:lnT>
                      <a:noFill/>
                    </a:lnT>
                    <a:lnB>
                      <a:noFill/>
                    </a:lnB>
                    <a:solidFill>
                      <a:srgbClr val="F9F9F9"/>
                    </a:solidFill>
                  </a:tcPr>
                </a:tc>
                <a:tc>
                  <a:txBody>
                    <a:bodyPr/>
                    <a:lstStyle/>
                    <a:p>
                      <a:r>
                        <a:rPr lang="en-US" dirty="0">
                          <a:effectLst/>
                        </a:rPr>
                        <a:t>Cool</a:t>
                      </a:r>
                    </a:p>
                  </a:txBody>
                  <a:tcPr marL="95250" marR="95250" marT="28575" marB="28575" anchor="ctr">
                    <a:lnL>
                      <a:noFill/>
                    </a:lnL>
                    <a:lnR>
                      <a:noFill/>
                    </a:lnR>
                    <a:lnT>
                      <a:noFill/>
                    </a:lnT>
                    <a:lnB>
                      <a:noFill/>
                    </a:lnB>
                    <a:solidFill>
                      <a:srgbClr val="F9F9F9"/>
                    </a:solidFill>
                  </a:tcPr>
                </a:tc>
                <a:tc>
                  <a:txBody>
                    <a:bodyPr/>
                    <a:lstStyle/>
                    <a:p>
                      <a:r>
                        <a:rPr lang="en-US" dirty="0">
                          <a:effectLst/>
                        </a:rPr>
                        <a:t>Normal</a:t>
                      </a:r>
                    </a:p>
                  </a:txBody>
                  <a:tcPr marL="95250" marR="95250" marT="28575" marB="28575" anchor="ctr">
                    <a:lnL>
                      <a:noFill/>
                    </a:lnL>
                    <a:lnR>
                      <a:noFill/>
                    </a:lnR>
                    <a:lnT>
                      <a:noFill/>
                    </a:lnT>
                    <a:lnB>
                      <a:noFill/>
                    </a:lnB>
                    <a:solidFill>
                      <a:srgbClr val="F9F9F9"/>
                    </a:solidFill>
                  </a:tcPr>
                </a:tc>
                <a:tc>
                  <a:txBody>
                    <a:bodyPr/>
                    <a:lstStyle/>
                    <a:p>
                      <a:r>
                        <a:rPr lang="en-US" dirty="0">
                          <a:effectLst/>
                        </a:rPr>
                        <a:t>Strong</a:t>
                      </a:r>
                    </a:p>
                  </a:txBody>
                  <a:tcPr marL="95250" marR="95250" marT="28575" marB="28575" anchor="ctr">
                    <a:lnL>
                      <a:noFill/>
                    </a:lnL>
                    <a:lnR>
                      <a:noFill/>
                    </a:lnR>
                    <a:lnT>
                      <a:noFill/>
                    </a:lnT>
                    <a:lnB>
                      <a:noFill/>
                    </a:lnB>
                    <a:solidFill>
                      <a:srgbClr val="F9F9F9"/>
                    </a:solidFill>
                  </a:tcPr>
                </a:tc>
                <a:tc>
                  <a:txBody>
                    <a:bodyPr/>
                    <a:lstStyle/>
                    <a:p>
                      <a:r>
                        <a:rPr lang="en-US" dirty="0" smtClean="0">
                          <a:effectLst/>
                        </a:rPr>
                        <a:t>No</a:t>
                      </a:r>
                      <a:endParaRPr lang="en-US" dirty="0">
                        <a:effectLst/>
                      </a:endParaRPr>
                    </a:p>
                  </a:txBody>
                  <a:tcPr marL="95250" marR="95250" marT="28575" marB="28575" anchor="ctr">
                    <a:lnL>
                      <a:noFill/>
                    </a:lnL>
                    <a:lnR>
                      <a:noFill/>
                    </a:lnR>
                    <a:lnT>
                      <a:noFill/>
                    </a:lnT>
                    <a:lnB>
                      <a:noFill/>
                    </a:lnB>
                    <a:solidFill>
                      <a:srgbClr val="F9F9F9"/>
                    </a:solidFill>
                  </a:tcPr>
                </a:tc>
                <a:tc>
                  <a:txBody>
                    <a:bodyPr/>
                    <a:lstStyle/>
                    <a:p>
                      <a:endParaRPr lang="en-US" dirty="0"/>
                    </a:p>
                  </a:txBody>
                  <a:tcPr marL="95250" marR="95250" marT="28575" marB="28575" anchor="ctr">
                    <a:lnL>
                      <a:noFill/>
                    </a:lnL>
                    <a:lnR>
                      <a:noFill/>
                    </a:lnR>
                    <a:lnT>
                      <a:noFill/>
                    </a:lnT>
                    <a:lnB>
                      <a:noFill/>
                    </a:lnB>
                    <a:solidFill>
                      <a:srgbClr val="F9F9F9"/>
                    </a:solidFill>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21301108"/>
              </p:ext>
            </p:extLst>
          </p:nvPr>
        </p:nvGraphicFramePr>
        <p:xfrm>
          <a:off x="990600" y="2819400"/>
          <a:ext cx="6019800" cy="331470"/>
        </p:xfrm>
        <a:graphic>
          <a:graphicData uri="http://schemas.openxmlformats.org/drawingml/2006/table">
            <a:tbl>
              <a:tblPr/>
              <a:tblGrid>
                <a:gridCol w="1203960">
                  <a:extLst>
                    <a:ext uri="{9D8B030D-6E8A-4147-A177-3AD203B41FA5}">
                      <a16:colId xmlns:a16="http://schemas.microsoft.com/office/drawing/2014/main" val="20000"/>
                    </a:ext>
                  </a:extLst>
                </a:gridCol>
                <a:gridCol w="1203960">
                  <a:extLst>
                    <a:ext uri="{9D8B030D-6E8A-4147-A177-3AD203B41FA5}">
                      <a16:colId xmlns:a16="http://schemas.microsoft.com/office/drawing/2014/main" val="20001"/>
                    </a:ext>
                  </a:extLst>
                </a:gridCol>
                <a:gridCol w="1203960">
                  <a:extLst>
                    <a:ext uri="{9D8B030D-6E8A-4147-A177-3AD203B41FA5}">
                      <a16:colId xmlns:a16="http://schemas.microsoft.com/office/drawing/2014/main" val="20002"/>
                    </a:ext>
                  </a:extLst>
                </a:gridCol>
                <a:gridCol w="1203960">
                  <a:extLst>
                    <a:ext uri="{9D8B030D-6E8A-4147-A177-3AD203B41FA5}">
                      <a16:colId xmlns:a16="http://schemas.microsoft.com/office/drawing/2014/main" val="20003"/>
                    </a:ext>
                  </a:extLst>
                </a:gridCol>
                <a:gridCol w="1203960">
                  <a:extLst>
                    <a:ext uri="{9D8B030D-6E8A-4147-A177-3AD203B41FA5}">
                      <a16:colId xmlns:a16="http://schemas.microsoft.com/office/drawing/2014/main" val="20004"/>
                    </a:ext>
                  </a:extLst>
                </a:gridCol>
              </a:tblGrid>
              <a:tr h="0">
                <a:tc>
                  <a:txBody>
                    <a:bodyPr/>
                    <a:lstStyle/>
                    <a:p>
                      <a:r>
                        <a:rPr lang="en-US" dirty="0" smtClean="0">
                          <a:effectLst/>
                        </a:rPr>
                        <a:t> Rain</a:t>
                      </a:r>
                      <a:endParaRPr lang="en-US" dirty="0">
                        <a:effectLst/>
                      </a:endParaRPr>
                    </a:p>
                  </a:txBody>
                  <a:tcPr marL="95250" marR="95250" marT="28575" marB="28575" anchor="ctr">
                    <a:lnL>
                      <a:noFill/>
                    </a:lnL>
                    <a:lnR>
                      <a:noFill/>
                    </a:lnR>
                    <a:lnT>
                      <a:noFill/>
                    </a:lnT>
                    <a:lnB>
                      <a:noFill/>
                    </a:lnB>
                    <a:solidFill>
                      <a:srgbClr val="F9F9F9"/>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effectLst/>
                        </a:rPr>
                        <a:t>  Mild</a:t>
                      </a:r>
                    </a:p>
                  </a:txBody>
                  <a:tcPr marL="95250" marR="95250" marT="28575" marB="28575" anchor="ctr">
                    <a:lnL>
                      <a:noFill/>
                    </a:lnL>
                    <a:lnR>
                      <a:noFill/>
                    </a:lnR>
                    <a:lnT>
                      <a:noFill/>
                    </a:lnT>
                    <a:lnB>
                      <a:noFill/>
                    </a:lnB>
                    <a:solidFill>
                      <a:srgbClr val="F9F9F9"/>
                    </a:solidFill>
                  </a:tcPr>
                </a:tc>
                <a:tc>
                  <a:txBody>
                    <a:bodyPr/>
                    <a:lstStyle/>
                    <a:p>
                      <a:r>
                        <a:rPr lang="en-US" dirty="0" smtClean="0">
                          <a:effectLst/>
                        </a:rPr>
                        <a:t>  Normal</a:t>
                      </a:r>
                      <a:endParaRPr lang="en-US" dirty="0">
                        <a:effectLst/>
                      </a:endParaRPr>
                    </a:p>
                  </a:txBody>
                  <a:tcPr marL="95250" marR="95250" marT="28575" marB="28575" anchor="ctr">
                    <a:lnL>
                      <a:noFill/>
                    </a:lnL>
                    <a:lnR>
                      <a:noFill/>
                    </a:lnR>
                    <a:lnT>
                      <a:noFill/>
                    </a:lnT>
                    <a:lnB>
                      <a:noFill/>
                    </a:lnB>
                    <a:solidFill>
                      <a:srgbClr val="F9F9F9"/>
                    </a:solidFill>
                  </a:tcPr>
                </a:tc>
                <a:tc>
                  <a:txBody>
                    <a:bodyPr/>
                    <a:lstStyle/>
                    <a:p>
                      <a:r>
                        <a:rPr lang="en-US" dirty="0" smtClean="0">
                          <a:effectLst/>
                        </a:rPr>
                        <a:t>     Weak</a:t>
                      </a:r>
                      <a:endParaRPr lang="en-US" dirty="0">
                        <a:effectLst/>
                      </a:endParaRPr>
                    </a:p>
                  </a:txBody>
                  <a:tcPr marL="95250" marR="95250" marT="28575" marB="28575" anchor="ctr">
                    <a:lnL>
                      <a:noFill/>
                    </a:lnL>
                    <a:lnR>
                      <a:noFill/>
                    </a:lnR>
                    <a:lnT>
                      <a:noFill/>
                    </a:lnT>
                    <a:lnB>
                      <a:noFill/>
                    </a:lnB>
                    <a:solidFill>
                      <a:srgbClr val="F9F9F9"/>
                    </a:solidFill>
                  </a:tcPr>
                </a:tc>
                <a:tc>
                  <a:txBody>
                    <a:bodyPr/>
                    <a:lstStyle/>
                    <a:p>
                      <a:r>
                        <a:rPr lang="en-US" dirty="0" smtClean="0">
                          <a:effectLst/>
                        </a:rPr>
                        <a:t>    </a:t>
                      </a:r>
                      <a:r>
                        <a:rPr lang="en-US" baseline="0" dirty="0" smtClean="0">
                          <a:effectLst/>
                        </a:rPr>
                        <a:t> </a:t>
                      </a:r>
                      <a:r>
                        <a:rPr lang="en-US" dirty="0" smtClean="0">
                          <a:effectLst/>
                        </a:rPr>
                        <a:t>Yes</a:t>
                      </a:r>
                      <a:endParaRPr lang="en-US" dirty="0">
                        <a:effectLst/>
                      </a:endParaRPr>
                    </a:p>
                  </a:txBody>
                  <a:tcPr marL="95250" marR="95250" marT="28575" marB="28575" anchor="ctr">
                    <a:lnL>
                      <a:noFill/>
                    </a:lnL>
                    <a:lnR>
                      <a:noFill/>
                    </a:lnR>
                    <a:lnT>
                      <a:noFill/>
                    </a:lnT>
                    <a:lnB>
                      <a:noFill/>
                    </a:lnB>
                    <a:solidFill>
                      <a:srgbClr val="F9F9F9"/>
                    </a:solidFill>
                  </a:tcPr>
                </a:tc>
                <a:extLst>
                  <a:ext uri="{0D108BD9-81ED-4DB2-BD59-A6C34878D82A}">
                    <a16:rowId xmlns:a16="http://schemas.microsoft.com/office/drawing/2014/main" val="10000"/>
                  </a:ext>
                </a:extLst>
              </a:tr>
            </a:tbl>
          </a:graphicData>
        </a:graphic>
      </p:graphicFrame>
      <p:sp>
        <p:nvSpPr>
          <p:cNvPr id="7" name="TextBox 6"/>
          <p:cNvSpPr txBox="1"/>
          <p:nvPr/>
        </p:nvSpPr>
        <p:spPr>
          <a:xfrm>
            <a:off x="1981200" y="3810000"/>
            <a:ext cx="4343400" cy="2246769"/>
          </a:xfrm>
          <a:prstGeom prst="rect">
            <a:avLst/>
          </a:prstGeom>
          <a:noFill/>
        </p:spPr>
        <p:txBody>
          <a:bodyPr wrap="square" rtlCol="0">
            <a:spAutoFit/>
          </a:bodyPr>
          <a:lstStyle/>
          <a:p>
            <a:r>
              <a:rPr lang="en-US" sz="2800" b="1" dirty="0" smtClean="0">
                <a:solidFill>
                  <a:srgbClr val="FF0000"/>
                </a:solidFill>
              </a:rPr>
              <a:t>IG (</a:t>
            </a:r>
            <a:r>
              <a:rPr lang="en-US" sz="2800" b="1" i="1" dirty="0" smtClean="0">
                <a:solidFill>
                  <a:srgbClr val="FF0000"/>
                </a:solidFill>
              </a:rPr>
              <a:t>S</a:t>
            </a:r>
            <a:r>
              <a:rPr lang="en-US" sz="2800" b="1" dirty="0" smtClean="0">
                <a:solidFill>
                  <a:srgbClr val="FF0000"/>
                </a:solidFill>
              </a:rPr>
              <a:t>rain,  Humidity) =</a:t>
            </a:r>
          </a:p>
          <a:p>
            <a:endParaRPr lang="en-US" sz="2800" b="1" dirty="0" smtClean="0">
              <a:solidFill>
                <a:srgbClr val="FF0000"/>
              </a:solidFill>
            </a:endParaRPr>
          </a:p>
          <a:p>
            <a:r>
              <a:rPr lang="en-US" sz="2800" b="1" dirty="0" smtClean="0">
                <a:solidFill>
                  <a:srgbClr val="FF0000"/>
                </a:solidFill>
              </a:rPr>
              <a:t>IG (</a:t>
            </a:r>
            <a:r>
              <a:rPr lang="en-US" sz="2800" b="1" i="1" dirty="0" smtClean="0">
                <a:solidFill>
                  <a:srgbClr val="FF0000"/>
                </a:solidFill>
              </a:rPr>
              <a:t>S</a:t>
            </a:r>
            <a:r>
              <a:rPr lang="en-US" sz="2800" b="1" dirty="0" smtClean="0">
                <a:solidFill>
                  <a:srgbClr val="FF0000"/>
                </a:solidFill>
              </a:rPr>
              <a:t>rain, Wind)= </a:t>
            </a:r>
          </a:p>
          <a:p>
            <a:endParaRPr lang="en-US" sz="2800" b="1" dirty="0" smtClean="0">
              <a:solidFill>
                <a:srgbClr val="FF0000"/>
              </a:solidFill>
            </a:endParaRPr>
          </a:p>
          <a:p>
            <a:r>
              <a:rPr lang="en-US" sz="2800" b="1" dirty="0" smtClean="0">
                <a:solidFill>
                  <a:srgbClr val="FF0000"/>
                </a:solidFill>
              </a:rPr>
              <a:t>IG (</a:t>
            </a:r>
            <a:r>
              <a:rPr lang="en-US" sz="2800" b="1" i="1" dirty="0" smtClean="0">
                <a:solidFill>
                  <a:srgbClr val="FF0000"/>
                </a:solidFill>
              </a:rPr>
              <a:t>S</a:t>
            </a:r>
            <a:r>
              <a:rPr lang="en-US" sz="2800" b="1" dirty="0" smtClean="0">
                <a:solidFill>
                  <a:srgbClr val="FF0000"/>
                </a:solidFill>
              </a:rPr>
              <a:t>rain, Temperature)=</a:t>
            </a:r>
            <a:endParaRPr lang="en-US" sz="2800" b="1" dirty="0">
              <a:solidFill>
                <a:srgbClr val="FF0000"/>
              </a:solidFill>
            </a:endParaRPr>
          </a:p>
        </p:txBody>
      </p:sp>
    </p:spTree>
    <p:extLst>
      <p:ext uri="{BB962C8B-B14F-4D97-AF65-F5344CB8AC3E}">
        <p14:creationId xmlns:p14="http://schemas.microsoft.com/office/powerpoint/2010/main" val="28435849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endParaRPr lang="en-US"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447800" y="2667000"/>
            <a:ext cx="6450937" cy="3418997"/>
          </a:xfrm>
          <a:prstGeom prst="rect">
            <a:avLst/>
          </a:prstGeom>
        </p:spPr>
      </p:pic>
      <p:sp>
        <p:nvSpPr>
          <p:cNvPr id="5" name="Rectangle 4"/>
          <p:cNvSpPr/>
          <p:nvPr/>
        </p:nvSpPr>
        <p:spPr>
          <a:xfrm>
            <a:off x="1066800" y="1447800"/>
            <a:ext cx="7543800" cy="830997"/>
          </a:xfrm>
          <a:prstGeom prst="rect">
            <a:avLst/>
          </a:prstGeom>
        </p:spPr>
        <p:txBody>
          <a:bodyPr wrap="square">
            <a:spAutoFit/>
          </a:bodyPr>
          <a:lstStyle/>
          <a:p>
            <a:r>
              <a:rPr lang="en-US" sz="2400" b="1" dirty="0">
                <a:solidFill>
                  <a:srgbClr val="00B050"/>
                </a:solidFill>
              </a:rPr>
              <a:t>will give us Wind as the one with highest information gain</a:t>
            </a:r>
            <a:r>
              <a:rPr lang="en-US" sz="2400" b="1" dirty="0"/>
              <a:t>. The final Decision Tree looks something like this.</a:t>
            </a:r>
          </a:p>
        </p:txBody>
      </p:sp>
    </p:spTree>
    <p:extLst>
      <p:ext uri="{BB962C8B-B14F-4D97-AF65-F5344CB8AC3E}">
        <p14:creationId xmlns:p14="http://schemas.microsoft.com/office/powerpoint/2010/main" val="3143788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p:spPr>
        <p:txBody>
          <a:bodyPr>
            <a:normAutofit fontScale="90000"/>
          </a:bodyPr>
          <a:lstStyle/>
          <a:p>
            <a:r>
              <a:rPr lang="en-US" b="1" u="sng" dirty="0" smtClean="0"/>
              <a:t>Decision </a:t>
            </a:r>
            <a:r>
              <a:rPr lang="en-US" b="1" u="sng" dirty="0"/>
              <a:t>Tree</a:t>
            </a:r>
            <a:endParaRPr lang="en-US" dirty="0"/>
          </a:p>
        </p:txBody>
      </p:sp>
      <p:sp>
        <p:nvSpPr>
          <p:cNvPr id="3" name="Content Placeholder 2"/>
          <p:cNvSpPr>
            <a:spLocks noGrp="1"/>
          </p:cNvSpPr>
          <p:nvPr>
            <p:ph sz="quarter" idx="1"/>
          </p:nvPr>
        </p:nvSpPr>
        <p:spPr>
          <a:xfrm>
            <a:off x="914400" y="838200"/>
            <a:ext cx="7772400" cy="5715000"/>
          </a:xfrm>
        </p:spPr>
        <p:txBody>
          <a:bodyPr/>
          <a:lstStyle/>
          <a:p>
            <a:r>
              <a:rPr lang="en-US" dirty="0"/>
              <a:t>The tree can be explained by two entities, namely </a:t>
            </a:r>
            <a:r>
              <a:rPr lang="en-US" b="1" dirty="0">
                <a:solidFill>
                  <a:srgbClr val="FF0000"/>
                </a:solidFill>
              </a:rPr>
              <a:t>decision nodes and </a:t>
            </a:r>
            <a:r>
              <a:rPr lang="en-US" b="1" dirty="0" smtClean="0">
                <a:solidFill>
                  <a:srgbClr val="FF0000"/>
                </a:solidFill>
              </a:rPr>
              <a:t>leaves.</a:t>
            </a:r>
          </a:p>
          <a:p>
            <a:endParaRPr lang="en-US" dirty="0" smtClean="0"/>
          </a:p>
          <a:p>
            <a:r>
              <a:rPr lang="en-US" dirty="0" smtClean="0"/>
              <a:t>The </a:t>
            </a:r>
            <a:r>
              <a:rPr lang="en-US" b="1" u="sng" dirty="0">
                <a:solidFill>
                  <a:srgbClr val="FF0000"/>
                </a:solidFill>
              </a:rPr>
              <a:t>leaves</a:t>
            </a:r>
            <a:r>
              <a:rPr lang="en-US" dirty="0"/>
              <a:t> are the </a:t>
            </a:r>
            <a:r>
              <a:rPr lang="en-US" b="1" u="sng" dirty="0">
                <a:solidFill>
                  <a:srgbClr val="FF0000"/>
                </a:solidFill>
              </a:rPr>
              <a:t>decisions or the final outcomes</a:t>
            </a:r>
            <a:r>
              <a:rPr lang="en-US" dirty="0"/>
              <a:t>. And the </a:t>
            </a:r>
            <a:r>
              <a:rPr lang="en-US" b="1" dirty="0">
                <a:solidFill>
                  <a:srgbClr val="00B050"/>
                </a:solidFill>
              </a:rPr>
              <a:t>decision nodes </a:t>
            </a:r>
            <a:r>
              <a:rPr lang="en-US" dirty="0"/>
              <a:t>are where the </a:t>
            </a:r>
            <a:r>
              <a:rPr lang="en-US" b="1" dirty="0">
                <a:solidFill>
                  <a:srgbClr val="00B050"/>
                </a:solidFill>
              </a:rPr>
              <a:t>data is split</a:t>
            </a:r>
            <a:r>
              <a:rPr lang="en-US" dirty="0" smtClean="0"/>
              <a:t>.</a:t>
            </a:r>
          </a:p>
          <a:p>
            <a:endParaRPr lang="en-US"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429000"/>
            <a:ext cx="3907863" cy="24400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53818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7848600" cy="563562"/>
          </a:xfrm>
        </p:spPr>
        <p:txBody>
          <a:bodyPr>
            <a:normAutofit fontScale="90000"/>
          </a:bodyPr>
          <a:lstStyle/>
          <a:p>
            <a:r>
              <a:rPr lang="en-US" b="1" u="sng" dirty="0"/>
              <a:t>Decision Tree</a:t>
            </a:r>
            <a:endParaRPr lang="en-US" dirty="0"/>
          </a:p>
        </p:txBody>
      </p:sp>
      <p:sp>
        <p:nvSpPr>
          <p:cNvPr id="3" name="Content Placeholder 2"/>
          <p:cNvSpPr>
            <a:spLocks noGrp="1"/>
          </p:cNvSpPr>
          <p:nvPr>
            <p:ph sz="quarter" idx="1"/>
          </p:nvPr>
        </p:nvSpPr>
        <p:spPr>
          <a:xfrm>
            <a:off x="914400" y="762000"/>
            <a:ext cx="7772400" cy="5257800"/>
          </a:xfrm>
        </p:spPr>
        <p:txBody>
          <a:bodyPr/>
          <a:lstStyle/>
          <a:p>
            <a:endParaRPr lang="en-US" dirty="0" smtClean="0"/>
          </a:p>
          <a:p>
            <a:r>
              <a:rPr lang="en-US" dirty="0" smtClean="0"/>
              <a:t>A </a:t>
            </a:r>
            <a:r>
              <a:rPr lang="en-US" dirty="0"/>
              <a:t>decision tree is a flowchart-like structure in which each </a:t>
            </a:r>
            <a:r>
              <a:rPr lang="en-US" b="1" dirty="0">
                <a:solidFill>
                  <a:srgbClr val="00B050"/>
                </a:solidFill>
              </a:rPr>
              <a:t>internal node</a:t>
            </a:r>
            <a:r>
              <a:rPr lang="en-US" dirty="0">
                <a:solidFill>
                  <a:srgbClr val="00B050"/>
                </a:solidFill>
              </a:rPr>
              <a:t> </a:t>
            </a:r>
            <a:r>
              <a:rPr lang="en-US" dirty="0"/>
              <a:t>represents a </a:t>
            </a:r>
            <a:r>
              <a:rPr lang="en-US" b="1" dirty="0">
                <a:solidFill>
                  <a:srgbClr val="00B050"/>
                </a:solidFill>
              </a:rPr>
              <a:t>test on a feature </a:t>
            </a:r>
            <a:r>
              <a:rPr lang="en-US" dirty="0"/>
              <a:t>(e.g. whether a coin flip comes up heads or </a:t>
            </a:r>
            <a:r>
              <a:rPr lang="en-US" dirty="0" smtClean="0"/>
              <a:t>tails).</a:t>
            </a:r>
          </a:p>
          <a:p>
            <a:endParaRPr lang="en-US" dirty="0" smtClean="0"/>
          </a:p>
          <a:p>
            <a:r>
              <a:rPr lang="en-US" dirty="0" smtClean="0"/>
              <a:t>Each </a:t>
            </a:r>
            <a:r>
              <a:rPr lang="en-US" b="1" dirty="0">
                <a:solidFill>
                  <a:srgbClr val="00B050"/>
                </a:solidFill>
              </a:rPr>
              <a:t>leaf node </a:t>
            </a:r>
            <a:r>
              <a:rPr lang="en-US" dirty="0"/>
              <a:t>represents a </a:t>
            </a:r>
            <a:r>
              <a:rPr lang="en-US" b="1" dirty="0">
                <a:solidFill>
                  <a:srgbClr val="00B050"/>
                </a:solidFill>
              </a:rPr>
              <a:t>class label</a:t>
            </a:r>
            <a:r>
              <a:rPr lang="en-US" dirty="0"/>
              <a:t> (decision taken after computing all features) and </a:t>
            </a:r>
            <a:r>
              <a:rPr lang="en-US" b="1" dirty="0">
                <a:solidFill>
                  <a:srgbClr val="00B0F0"/>
                </a:solidFill>
              </a:rPr>
              <a:t>branches</a:t>
            </a:r>
            <a:r>
              <a:rPr lang="en-US" dirty="0"/>
              <a:t> represent </a:t>
            </a:r>
            <a:r>
              <a:rPr lang="en-US" b="1" dirty="0">
                <a:solidFill>
                  <a:srgbClr val="00B0F0"/>
                </a:solidFill>
              </a:rPr>
              <a:t>conjunctions of features </a:t>
            </a:r>
            <a:r>
              <a:rPr lang="en-US" dirty="0"/>
              <a:t>that lead to those class labels</a:t>
            </a:r>
            <a:r>
              <a:rPr lang="en-US" dirty="0" smtClean="0"/>
              <a:t>.</a:t>
            </a:r>
          </a:p>
          <a:p>
            <a:pPr marL="0" indent="0">
              <a:buNone/>
            </a:pPr>
            <a:r>
              <a:rPr lang="en-US" dirty="0" smtClean="0"/>
              <a:t> </a:t>
            </a:r>
          </a:p>
          <a:p>
            <a:r>
              <a:rPr lang="en-US" b="1" u="sng" dirty="0" smtClean="0">
                <a:solidFill>
                  <a:srgbClr val="FF0000"/>
                </a:solidFill>
              </a:rPr>
              <a:t>The </a:t>
            </a:r>
            <a:r>
              <a:rPr lang="en-US" b="1" u="sng" dirty="0">
                <a:solidFill>
                  <a:srgbClr val="FF0000"/>
                </a:solidFill>
              </a:rPr>
              <a:t>paths from root to leaf represent classification rules</a:t>
            </a:r>
          </a:p>
        </p:txBody>
      </p:sp>
    </p:spTree>
    <p:extLst>
      <p:ext uri="{BB962C8B-B14F-4D97-AF65-F5344CB8AC3E}">
        <p14:creationId xmlns:p14="http://schemas.microsoft.com/office/powerpoint/2010/main" val="3329897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u="sng" dirty="0" smtClean="0"/>
              <a:t>Types of Decision Tree</a:t>
            </a:r>
            <a:r>
              <a:rPr lang="en-US" dirty="0" smtClean="0"/>
              <a:t>.</a:t>
            </a:r>
            <a:endParaRPr lang="en-US" dirty="0"/>
          </a:p>
        </p:txBody>
      </p:sp>
    </p:spTree>
    <p:extLst>
      <p:ext uri="{BB962C8B-B14F-4D97-AF65-F5344CB8AC3E}">
        <p14:creationId xmlns:p14="http://schemas.microsoft.com/office/powerpoint/2010/main" val="9978488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638"/>
            <a:ext cx="7848600" cy="868362"/>
          </a:xfrm>
        </p:spPr>
        <p:txBody>
          <a:bodyPr>
            <a:normAutofit/>
          </a:bodyPr>
          <a:lstStyle/>
          <a:p>
            <a:r>
              <a:rPr lang="en-US" b="1" u="sng" dirty="0"/>
              <a:t>Decision </a:t>
            </a:r>
            <a:r>
              <a:rPr lang="en-US" b="1" u="sng" dirty="0" smtClean="0"/>
              <a:t>Tree Types</a:t>
            </a:r>
            <a:endParaRPr lang="en-US" dirty="0"/>
          </a:p>
        </p:txBody>
      </p:sp>
      <p:sp>
        <p:nvSpPr>
          <p:cNvPr id="3" name="Content Placeholder 2"/>
          <p:cNvSpPr>
            <a:spLocks noGrp="1"/>
          </p:cNvSpPr>
          <p:nvPr>
            <p:ph sz="quarter" idx="1"/>
          </p:nvPr>
        </p:nvSpPr>
        <p:spPr>
          <a:xfrm>
            <a:off x="914400" y="1066800"/>
            <a:ext cx="7772400" cy="4953000"/>
          </a:xfrm>
        </p:spPr>
        <p:txBody>
          <a:bodyPr/>
          <a:lstStyle/>
          <a:p>
            <a:r>
              <a:rPr lang="en-US" dirty="0" smtClean="0"/>
              <a:t>Types </a:t>
            </a:r>
            <a:r>
              <a:rPr lang="en-US" dirty="0"/>
              <a:t>of decision trees are based on the type of target variable we have. </a:t>
            </a:r>
            <a:r>
              <a:rPr lang="en-US" b="1" dirty="0">
                <a:solidFill>
                  <a:srgbClr val="FF0000"/>
                </a:solidFill>
              </a:rPr>
              <a:t>It can be of two types</a:t>
            </a:r>
            <a:r>
              <a:rPr lang="en-US" b="1" dirty="0" smtClean="0">
                <a:solidFill>
                  <a:srgbClr val="FF0000"/>
                </a:solidFill>
              </a:rPr>
              <a:t>:</a:t>
            </a:r>
          </a:p>
          <a:p>
            <a:endParaRPr lang="en-US" b="1" dirty="0" smtClean="0"/>
          </a:p>
          <a:p>
            <a:r>
              <a:rPr lang="en-US" b="1" u="sng" dirty="0" smtClean="0">
                <a:solidFill>
                  <a:srgbClr val="00B050"/>
                </a:solidFill>
              </a:rPr>
              <a:t>Categorical </a:t>
            </a:r>
            <a:r>
              <a:rPr lang="en-US" b="1" u="sng" dirty="0">
                <a:solidFill>
                  <a:srgbClr val="00B050"/>
                </a:solidFill>
              </a:rPr>
              <a:t>Variable Decision </a:t>
            </a:r>
            <a:r>
              <a:rPr lang="en-US" b="1" u="sng" dirty="0" smtClean="0">
                <a:solidFill>
                  <a:srgbClr val="00B050"/>
                </a:solidFill>
              </a:rPr>
              <a:t>Tree</a:t>
            </a:r>
          </a:p>
          <a:p>
            <a:pPr lvl="1"/>
            <a:r>
              <a:rPr lang="en-US" dirty="0"/>
              <a:t>Decision Tree which has a categorical target </a:t>
            </a:r>
            <a:r>
              <a:rPr lang="en-US" dirty="0" smtClean="0"/>
              <a:t>variable.</a:t>
            </a:r>
            <a:endParaRPr lang="en-US" b="1" dirty="0" smtClean="0"/>
          </a:p>
          <a:p>
            <a:endParaRPr lang="en-US" b="1" dirty="0" smtClean="0"/>
          </a:p>
          <a:p>
            <a:r>
              <a:rPr lang="en-US" b="1" u="sng" dirty="0" smtClean="0">
                <a:solidFill>
                  <a:srgbClr val="00B050"/>
                </a:solidFill>
              </a:rPr>
              <a:t>Continuous </a:t>
            </a:r>
            <a:r>
              <a:rPr lang="en-US" b="1" u="sng" dirty="0">
                <a:solidFill>
                  <a:srgbClr val="00B050"/>
                </a:solidFill>
              </a:rPr>
              <a:t>Variable Decision </a:t>
            </a:r>
            <a:r>
              <a:rPr lang="en-US" b="1" u="sng" dirty="0" smtClean="0">
                <a:solidFill>
                  <a:srgbClr val="00B050"/>
                </a:solidFill>
              </a:rPr>
              <a:t>Tree</a:t>
            </a:r>
          </a:p>
          <a:p>
            <a:pPr lvl="1"/>
            <a:r>
              <a:rPr lang="en-US" dirty="0"/>
              <a:t>Decision Tree has a continuous target </a:t>
            </a:r>
            <a:r>
              <a:rPr lang="en-US" dirty="0" smtClean="0"/>
              <a:t>variable.</a:t>
            </a:r>
            <a:endParaRPr lang="en-US" b="1" dirty="0" smtClean="0">
              <a:solidFill>
                <a:srgbClr val="FF0000"/>
              </a:solidFill>
            </a:endParaRPr>
          </a:p>
        </p:txBody>
      </p:sp>
    </p:spTree>
    <p:extLst>
      <p:ext uri="{BB962C8B-B14F-4D97-AF65-F5344CB8AC3E}">
        <p14:creationId xmlns:p14="http://schemas.microsoft.com/office/powerpoint/2010/main" val="4161114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b="1" u="sng" dirty="0" smtClean="0"/>
              <a:t>Important Terminology</a:t>
            </a:r>
            <a:endParaRPr lang="en-US" b="1" u="sng" dirty="0"/>
          </a:p>
        </p:txBody>
      </p:sp>
    </p:spTree>
    <p:extLst>
      <p:ext uri="{BB962C8B-B14F-4D97-AF65-F5344CB8AC3E}">
        <p14:creationId xmlns:p14="http://schemas.microsoft.com/office/powerpoint/2010/main" val="2411551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15962"/>
          </a:xfrm>
        </p:spPr>
        <p:txBody>
          <a:bodyPr>
            <a:normAutofit fontScale="90000"/>
          </a:bodyPr>
          <a:lstStyle/>
          <a:p>
            <a:r>
              <a:rPr lang="en-US" b="1" dirty="0" smtClean="0"/>
              <a:t>Terminology</a:t>
            </a:r>
            <a:endParaRPr lang="en-US" b="1" dirty="0"/>
          </a:p>
        </p:txBody>
      </p:sp>
      <p:sp>
        <p:nvSpPr>
          <p:cNvPr id="3" name="Content Placeholder 2"/>
          <p:cNvSpPr>
            <a:spLocks noGrp="1"/>
          </p:cNvSpPr>
          <p:nvPr>
            <p:ph sz="quarter" idx="1"/>
          </p:nvPr>
        </p:nvSpPr>
        <p:spPr>
          <a:xfrm>
            <a:off x="914400" y="838200"/>
            <a:ext cx="7772400" cy="5791200"/>
          </a:xfrm>
        </p:spPr>
        <p:txBody>
          <a:bodyPr/>
          <a:lstStyle/>
          <a:p>
            <a:r>
              <a:rPr lang="en-US" b="1" dirty="0" smtClean="0">
                <a:solidFill>
                  <a:srgbClr val="FF0000"/>
                </a:solidFill>
              </a:rPr>
              <a:t>Root </a:t>
            </a:r>
            <a:r>
              <a:rPr lang="en-US" b="1" dirty="0">
                <a:solidFill>
                  <a:srgbClr val="FF0000"/>
                </a:solidFill>
              </a:rPr>
              <a:t>Node</a:t>
            </a:r>
            <a:r>
              <a:rPr lang="en-US" b="1" dirty="0">
                <a:solidFill>
                  <a:srgbClr val="00B050"/>
                </a:solidFill>
              </a:rPr>
              <a:t>:</a:t>
            </a:r>
            <a:r>
              <a:rPr lang="en-US" b="1" dirty="0"/>
              <a:t> </a:t>
            </a:r>
            <a:r>
              <a:rPr lang="en-US" dirty="0"/>
              <a:t>It represents the entire population or sample and this further gets divided into two or more homogeneous sets</a:t>
            </a:r>
            <a:r>
              <a:rPr lang="en-US" dirty="0" smtClean="0"/>
              <a:t>.</a:t>
            </a:r>
          </a:p>
          <a:p>
            <a:endParaRPr lang="en-US" dirty="0"/>
          </a:p>
          <a:p>
            <a:r>
              <a:rPr lang="en-US" b="1" dirty="0">
                <a:solidFill>
                  <a:srgbClr val="FF0000"/>
                </a:solidFill>
              </a:rPr>
              <a:t>Splitting</a:t>
            </a:r>
            <a:r>
              <a:rPr lang="en-US" b="1" dirty="0"/>
              <a:t>: </a:t>
            </a:r>
            <a:r>
              <a:rPr lang="en-US" dirty="0"/>
              <a:t>It is a process of dividing a node into two or more sub-nodes.</a:t>
            </a:r>
          </a:p>
          <a:p>
            <a:endParaRPr lang="en-US" b="1" dirty="0" smtClean="0"/>
          </a:p>
          <a:p>
            <a:r>
              <a:rPr lang="en-US" b="1" dirty="0" smtClean="0">
                <a:solidFill>
                  <a:srgbClr val="FF0000"/>
                </a:solidFill>
              </a:rPr>
              <a:t>Decision </a:t>
            </a:r>
            <a:r>
              <a:rPr lang="en-US" b="1" dirty="0">
                <a:solidFill>
                  <a:srgbClr val="FF0000"/>
                </a:solidFill>
              </a:rPr>
              <a:t>Node</a:t>
            </a:r>
            <a:r>
              <a:rPr lang="en-US" b="1" dirty="0"/>
              <a:t>: </a:t>
            </a:r>
            <a:r>
              <a:rPr lang="en-US" dirty="0"/>
              <a:t>When a sub-node splits into further sub-nodes, then it is called the decision </a:t>
            </a:r>
            <a:r>
              <a:rPr lang="en-US" dirty="0" smtClean="0"/>
              <a:t>node.</a:t>
            </a:r>
          </a:p>
          <a:p>
            <a:endParaRPr lang="en-US" b="1" dirty="0" smtClean="0"/>
          </a:p>
          <a:p>
            <a:r>
              <a:rPr lang="en-US" b="1" dirty="0" smtClean="0">
                <a:solidFill>
                  <a:srgbClr val="FF0000"/>
                </a:solidFill>
              </a:rPr>
              <a:t>Leaf </a:t>
            </a:r>
            <a:r>
              <a:rPr lang="en-US" b="1" dirty="0">
                <a:solidFill>
                  <a:srgbClr val="FF0000"/>
                </a:solidFill>
              </a:rPr>
              <a:t>/ Terminal Node</a:t>
            </a:r>
            <a:r>
              <a:rPr lang="en-US" b="1" dirty="0"/>
              <a:t>: </a:t>
            </a:r>
            <a:r>
              <a:rPr lang="en-US" dirty="0"/>
              <a:t>Nodes do not split is called Leaf or Terminal node.</a:t>
            </a:r>
          </a:p>
          <a:p>
            <a:endParaRPr lang="en-US" dirty="0" smtClean="0"/>
          </a:p>
        </p:txBody>
      </p:sp>
    </p:spTree>
    <p:extLst>
      <p:ext uri="{BB962C8B-B14F-4D97-AF65-F5344CB8AC3E}">
        <p14:creationId xmlns:p14="http://schemas.microsoft.com/office/powerpoint/2010/main" val="26475188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17733</TotalTime>
  <Words>933</Words>
  <Application>Microsoft Office PowerPoint</Application>
  <PresentationFormat>On-screen Show (4:3)</PresentationFormat>
  <Paragraphs>222</Paragraphs>
  <Slides>31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Calibri</vt:lpstr>
      <vt:lpstr>Franklin Gothic Book</vt:lpstr>
      <vt:lpstr>Perpetua</vt:lpstr>
      <vt:lpstr>Wingdings 2</vt:lpstr>
      <vt:lpstr>Equity</vt:lpstr>
      <vt:lpstr>Introduction to Machine Learning</vt:lpstr>
      <vt:lpstr>Decision Tree </vt:lpstr>
      <vt:lpstr>Decision Tree </vt:lpstr>
      <vt:lpstr>Decision Tree</vt:lpstr>
      <vt:lpstr>Decision Tree</vt:lpstr>
      <vt:lpstr>Types of Decision Tree.</vt:lpstr>
      <vt:lpstr>Decision Tree Types</vt:lpstr>
      <vt:lpstr>Important Terminology</vt:lpstr>
      <vt:lpstr>Terminology</vt:lpstr>
      <vt:lpstr>Terminology</vt:lpstr>
      <vt:lpstr>Terminology</vt:lpstr>
      <vt:lpstr>Working</vt:lpstr>
      <vt:lpstr>Working</vt:lpstr>
      <vt:lpstr>Working</vt:lpstr>
      <vt:lpstr>Working</vt:lpstr>
      <vt:lpstr>Working (Example)</vt:lpstr>
      <vt:lpstr>Working (Example)</vt:lpstr>
      <vt:lpstr>Steps (ID3)</vt:lpstr>
      <vt:lpstr>Steps (ID3)</vt:lpstr>
      <vt:lpstr>Example</vt:lpstr>
      <vt:lpstr>Example</vt:lpstr>
      <vt:lpstr>Example</vt:lpstr>
      <vt:lpstr>Example</vt:lpstr>
      <vt:lpstr>Example</vt:lpstr>
      <vt:lpstr>Example</vt:lpstr>
      <vt:lpstr>Example</vt:lpstr>
      <vt:lpstr>Example</vt:lpstr>
      <vt:lpstr>Example</vt:lpstr>
      <vt:lpstr>Example</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DELL</dc:creator>
  <cp:lastModifiedBy>DELL</cp:lastModifiedBy>
  <cp:revision>205</cp:revision>
  <dcterms:created xsi:type="dcterms:W3CDTF">2020-10-02T01:52:50Z</dcterms:created>
  <dcterms:modified xsi:type="dcterms:W3CDTF">2021-12-28T06:03:37Z</dcterms:modified>
</cp:coreProperties>
</file>