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5" r:id="rId20"/>
    <p:sldId id="277" r:id="rId21"/>
    <p:sldId id="278" r:id="rId22"/>
    <p:sldId id="273" r:id="rId23"/>
    <p:sldId id="274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5827-F8DB-4D17-9B9C-662440649709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9CE0F34-B0BD-44C6-B387-27149323686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5827-F8DB-4D17-9B9C-662440649709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0F34-B0BD-44C6-B387-2714932368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5827-F8DB-4D17-9B9C-662440649709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0F34-B0BD-44C6-B387-2714932368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5827-F8DB-4D17-9B9C-662440649709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0F34-B0BD-44C6-B387-27149323686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5827-F8DB-4D17-9B9C-662440649709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9CE0F34-B0BD-44C6-B387-271493236861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5827-F8DB-4D17-9B9C-662440649709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0F34-B0BD-44C6-B387-27149323686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5827-F8DB-4D17-9B9C-662440649709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0F34-B0BD-44C6-B387-27149323686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5827-F8DB-4D17-9B9C-662440649709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0F34-B0BD-44C6-B387-2714932368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5827-F8DB-4D17-9B9C-662440649709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0F34-B0BD-44C6-B387-2714932368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5827-F8DB-4D17-9B9C-662440649709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E0F34-B0BD-44C6-B387-27149323686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5827-F8DB-4D17-9B9C-662440649709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9CE0F34-B0BD-44C6-B387-27149323686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DF35827-F8DB-4D17-9B9C-662440649709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9CE0F34-B0BD-44C6-B387-27149323686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Shahbaz Hassan</a:t>
            </a:r>
          </a:p>
          <a:p>
            <a:r>
              <a:rPr lang="en-US" dirty="0" smtClean="0"/>
              <a:t>Lecturer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5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KNN- 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2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KNN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Step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 − For implementing any algorithm, we need dataset. So during the first step of KNN, we must load the training as well as test data</a:t>
            </a:r>
            <a:r>
              <a:rPr lang="en-US" dirty="0" smtClean="0"/>
              <a:t>.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Step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 − Next, we need to choose the value of K i.e. the nearest data points. K can be any </a:t>
            </a:r>
            <a:r>
              <a:rPr lang="en-US" dirty="0" smtClean="0"/>
              <a:t>integer.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Step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dirty="0"/>
              <a:t> − For each point in the test data do the following</a:t>
            </a:r>
          </a:p>
        </p:txBody>
      </p:sp>
    </p:spTree>
    <p:extLst>
      <p:ext uri="{BB962C8B-B14F-4D97-AF65-F5344CB8AC3E}">
        <p14:creationId xmlns:p14="http://schemas.microsoft.com/office/powerpoint/2010/main" val="224194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KNN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762000"/>
            <a:ext cx="7772400" cy="59436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3.1</a:t>
            </a:r>
            <a:r>
              <a:rPr lang="en-US" dirty="0"/>
              <a:t> − Calculate the distance between test data and each row of training data with the help of any of the method namely: Euclidean, Manhattan or Hamming distance. </a:t>
            </a:r>
            <a:r>
              <a:rPr lang="en-US" dirty="0">
                <a:solidFill>
                  <a:srgbClr val="FF0000"/>
                </a:solidFill>
              </a:rPr>
              <a:t>The most commonly used method to calculate distance is Euclidean.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3.2</a:t>
            </a:r>
            <a:r>
              <a:rPr lang="en-US" dirty="0"/>
              <a:t> − Now, based on the distance value, </a:t>
            </a:r>
            <a:r>
              <a:rPr lang="en-US" dirty="0">
                <a:solidFill>
                  <a:srgbClr val="FF0000"/>
                </a:solidFill>
              </a:rPr>
              <a:t>sort them in ascending order.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3.3</a:t>
            </a:r>
            <a:r>
              <a:rPr lang="en-US" dirty="0"/>
              <a:t> − Next, it will choose the top K rows from the sorted array.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3.4</a:t>
            </a:r>
            <a:r>
              <a:rPr lang="en-US" dirty="0"/>
              <a:t> − Now, it will assign a class to the test point based on most frequent class of these rows.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16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KNN- Example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67718072"/>
              </p:ext>
            </p:extLst>
          </p:nvPr>
        </p:nvGraphicFramePr>
        <p:xfrm>
          <a:off x="779974" y="2667000"/>
          <a:ext cx="7772400" cy="3810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428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Matric 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FSC 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University</a:t>
                      </a:r>
                      <a:r>
                        <a:rPr lang="en-US" b="1" baseline="0" dirty="0" smtClean="0"/>
                        <a:t> Entry Test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28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55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PASS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28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60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FAIL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28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70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PASS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28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55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FAIL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28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87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PASS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428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66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FAIL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894695"/>
            <a:ext cx="79255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Task : Classify the given instance according to the classes of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Training data using KNN- Algorithm . The value of K = 3</a:t>
            </a:r>
          </a:p>
          <a:p>
            <a:pPr algn="ctr"/>
            <a:endParaRPr lang="en-US" sz="2400" b="1" dirty="0" smtClean="0">
              <a:solidFill>
                <a:srgbClr val="00B0F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Query = X= (Matric= 51, FSC = 69) </a:t>
            </a:r>
            <a:endParaRPr 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88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b="1" dirty="0"/>
              <a:t>KNN-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14400"/>
            <a:ext cx="7772400" cy="5410200"/>
          </a:xfrm>
        </p:spPr>
        <p:txBody>
          <a:bodyPr/>
          <a:lstStyle/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Euclidean </a:t>
            </a:r>
            <a:r>
              <a:rPr lang="en-US" b="1" dirty="0">
                <a:solidFill>
                  <a:srgbClr val="FF0000"/>
                </a:solidFill>
              </a:rPr>
              <a:t>distance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58076"/>
            <a:ext cx="779410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9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r>
              <a:rPr lang="en-US" b="1" dirty="0"/>
              <a:t>KNN-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772400" cy="4953000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D1</a:t>
            </a:r>
            <a:r>
              <a:rPr lang="en-US" dirty="0" smtClean="0"/>
              <a:t> = |51- 55|^2 + |69 – 60 |^2 =  </a:t>
            </a:r>
            <a:r>
              <a:rPr lang="en-US" b="1" dirty="0" smtClean="0"/>
              <a:t>97^1/2 = </a:t>
            </a:r>
            <a:r>
              <a:rPr lang="en-US" b="1" dirty="0" smtClean="0">
                <a:solidFill>
                  <a:srgbClr val="FF0000"/>
                </a:solidFill>
              </a:rPr>
              <a:t>9.84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D2</a:t>
            </a:r>
            <a:r>
              <a:rPr lang="en-US" b="1" dirty="0" smtClean="0"/>
              <a:t> = |</a:t>
            </a:r>
            <a:r>
              <a:rPr lang="en-US" dirty="0" smtClean="0"/>
              <a:t>51-60|^2 + |69- 52|^2 </a:t>
            </a:r>
            <a:r>
              <a:rPr lang="en-US" b="1" dirty="0" smtClean="0"/>
              <a:t>= 370 ^1/2 = </a:t>
            </a:r>
            <a:r>
              <a:rPr lang="en-US" b="1" dirty="0" smtClean="0">
                <a:solidFill>
                  <a:srgbClr val="FF0000"/>
                </a:solidFill>
              </a:rPr>
              <a:t>19.23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D3</a:t>
            </a:r>
            <a:r>
              <a:rPr lang="en-US" dirty="0" smtClean="0"/>
              <a:t>=  |51- 70|^2 + |69- 68|^2= </a:t>
            </a:r>
            <a:r>
              <a:rPr lang="en-US" b="1" dirty="0" smtClean="0"/>
              <a:t>362 ^1/2 = </a:t>
            </a:r>
            <a:r>
              <a:rPr lang="en-US" b="1" dirty="0" smtClean="0">
                <a:solidFill>
                  <a:srgbClr val="FF0000"/>
                </a:solidFill>
              </a:rPr>
              <a:t>19.02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D4</a:t>
            </a:r>
            <a:r>
              <a:rPr lang="en-US" dirty="0" smtClean="0"/>
              <a:t>= |51- 55|^2 + |69- 85|^2 = </a:t>
            </a:r>
            <a:r>
              <a:rPr lang="en-US" b="1" dirty="0" smtClean="0"/>
              <a:t>272^1/2 = </a:t>
            </a:r>
            <a:r>
              <a:rPr lang="en-US" b="1" dirty="0" smtClean="0">
                <a:solidFill>
                  <a:srgbClr val="FF0000"/>
                </a:solidFill>
              </a:rPr>
              <a:t>16.49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D5</a:t>
            </a:r>
            <a:r>
              <a:rPr lang="en-US" dirty="0" smtClean="0"/>
              <a:t>= |51- 87|^2 + |69-56|^2 = </a:t>
            </a:r>
            <a:r>
              <a:rPr lang="en-US" b="1" dirty="0" smtClean="0"/>
              <a:t>1465^1/2= </a:t>
            </a:r>
            <a:r>
              <a:rPr lang="en-US" b="1" dirty="0" smtClean="0">
                <a:solidFill>
                  <a:srgbClr val="FF0000"/>
                </a:solidFill>
              </a:rPr>
              <a:t>38.27</a:t>
            </a:r>
          </a:p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D6</a:t>
            </a:r>
            <a:r>
              <a:rPr lang="en-US" dirty="0" smtClean="0"/>
              <a:t> = |51- 66|^2 + |69 – 70|^2 = </a:t>
            </a:r>
            <a:r>
              <a:rPr lang="en-US" b="1" dirty="0" smtClean="0"/>
              <a:t>226 ^1/2 = </a:t>
            </a:r>
            <a:r>
              <a:rPr lang="en-US" b="1" dirty="0" smtClean="0">
                <a:solidFill>
                  <a:srgbClr val="FF0000"/>
                </a:solidFill>
              </a:rPr>
              <a:t>15.03</a:t>
            </a:r>
          </a:p>
          <a:p>
            <a:pPr>
              <a:lnSpc>
                <a:spcPct val="200000"/>
              </a:lnSpc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69739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KNN-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Now, based on the distance value, </a:t>
            </a:r>
            <a:r>
              <a:rPr lang="en-US" dirty="0">
                <a:solidFill>
                  <a:srgbClr val="FF0000"/>
                </a:solidFill>
              </a:rPr>
              <a:t>sort them in ascending </a:t>
            </a:r>
            <a:r>
              <a:rPr lang="en-US" dirty="0" smtClean="0">
                <a:solidFill>
                  <a:srgbClr val="FF0000"/>
                </a:solidFill>
              </a:rPr>
              <a:t>order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D1, D6, D4, D3, D2, D5</a:t>
            </a:r>
          </a:p>
          <a:p>
            <a:endParaRPr lang="en-US" b="1" dirty="0" smtClean="0">
              <a:solidFill>
                <a:srgbClr val="00B0F0"/>
              </a:solidFill>
            </a:endParaRPr>
          </a:p>
          <a:p>
            <a:r>
              <a:rPr lang="en-US" b="1" dirty="0" smtClean="0">
                <a:solidFill>
                  <a:srgbClr val="00B0F0"/>
                </a:solidFill>
              </a:rPr>
              <a:t>9.84, 15.03, 16.49, 19.02, 19.23, 38.27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Next</a:t>
            </a:r>
            <a:r>
              <a:rPr lang="en-US" b="1" u="sng" dirty="0"/>
              <a:t>, it will choose the top K rows from the sorted array</a:t>
            </a:r>
            <a:r>
              <a:rPr lang="en-US" b="1" u="sng" dirty="0" smtClean="0"/>
              <a:t>.</a:t>
            </a:r>
          </a:p>
          <a:p>
            <a:endParaRPr lang="en-US" b="1" dirty="0" smtClean="0">
              <a:solidFill>
                <a:srgbClr val="00B0F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9.84</a:t>
            </a:r>
            <a:r>
              <a:rPr lang="en-US" b="1" dirty="0">
                <a:solidFill>
                  <a:srgbClr val="00B050"/>
                </a:solidFill>
              </a:rPr>
              <a:t>, 15.03, </a:t>
            </a:r>
            <a:r>
              <a:rPr lang="en-US" b="1" dirty="0" smtClean="0">
                <a:solidFill>
                  <a:srgbClr val="00B050"/>
                </a:solidFill>
              </a:rPr>
              <a:t>16.49 (D1, D6, D4)</a:t>
            </a:r>
            <a:endParaRPr lang="en-US" b="1" u="sng" dirty="0" smtClean="0">
              <a:solidFill>
                <a:srgbClr val="00B050"/>
              </a:solidFill>
            </a:endParaRPr>
          </a:p>
          <a:p>
            <a:endParaRPr lang="en-US" b="1" u="sng" dirty="0" smtClean="0">
              <a:solidFill>
                <a:srgbClr val="00B0F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1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KNN-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− Now, </a:t>
            </a:r>
            <a:r>
              <a:rPr lang="en-US" b="1" dirty="0"/>
              <a:t>it will assign a class </a:t>
            </a:r>
            <a:r>
              <a:rPr lang="en-US" dirty="0"/>
              <a:t>to the test point based on most frequent class of these rows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D1 = Pass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D6= Fail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D4= Fail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00B0F0"/>
                </a:solidFill>
              </a:rPr>
              <a:t>Query = X= (Matric= 51, FSC = 69</a:t>
            </a:r>
            <a:r>
              <a:rPr lang="en-US" sz="2800" b="1" dirty="0" smtClean="0">
                <a:solidFill>
                  <a:srgbClr val="00B0F0"/>
                </a:solidFill>
              </a:rPr>
              <a:t>) = </a:t>
            </a:r>
            <a:r>
              <a:rPr lang="en-US" sz="2800" b="1" dirty="0" smtClean="0">
                <a:solidFill>
                  <a:srgbClr val="FF0000"/>
                </a:solidFill>
              </a:rPr>
              <a:t>Fail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KNN-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6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KNN-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is “K” in KNN algorithm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dirty="0"/>
              <a:t>K = Number of nearest neighbors you want to select to predict the class of a given </a:t>
            </a:r>
            <a:r>
              <a:rPr lang="en-US" dirty="0" smtClean="0"/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394285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/>
              <a:t>k-Nearest Neighbors</a:t>
            </a:r>
          </a:p>
        </p:txBody>
      </p:sp>
    </p:spTree>
    <p:extLst>
      <p:ext uri="{BB962C8B-B14F-4D97-AF65-F5344CB8AC3E}">
        <p14:creationId xmlns:p14="http://schemas.microsoft.com/office/powerpoint/2010/main" val="249785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How to Choose K in KNN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K is small, then results might not be reliable because noise will have a higher influence on the result.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K is large, then there will be a lot of processing which may adversely impact the performance of the algorithm. So, following is must be considered while choosing the value of K: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a.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K should be the </a:t>
            </a:r>
            <a:r>
              <a:rPr lang="en-US" b="1" dirty="0">
                <a:solidFill>
                  <a:srgbClr val="FF0000"/>
                </a:solidFill>
              </a:rPr>
              <a:t>square root</a:t>
            </a:r>
            <a:r>
              <a:rPr lang="en-US" dirty="0">
                <a:solidFill>
                  <a:srgbClr val="FF0000"/>
                </a:solidFill>
              </a:rPr>
              <a:t> of n (number of data points in training dataset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b="1" dirty="0" smtClean="0">
                <a:solidFill>
                  <a:srgbClr val="FF0000"/>
                </a:solidFill>
              </a:rPr>
              <a:t>b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 K should be </a:t>
            </a:r>
            <a:r>
              <a:rPr lang="en-US" b="1" dirty="0">
                <a:solidFill>
                  <a:srgbClr val="FF0000"/>
                </a:solidFill>
              </a:rPr>
              <a:t>odd </a:t>
            </a:r>
            <a:r>
              <a:rPr lang="en-US" dirty="0">
                <a:solidFill>
                  <a:srgbClr val="FF0000"/>
                </a:solidFill>
              </a:rPr>
              <a:t>so that there are no ties. If square root is </a:t>
            </a:r>
            <a:r>
              <a:rPr lang="en-US" dirty="0" smtClean="0">
                <a:solidFill>
                  <a:srgbClr val="FF0000"/>
                </a:solidFill>
              </a:rPr>
              <a:t>   	even</a:t>
            </a:r>
            <a:r>
              <a:rPr lang="en-US" dirty="0">
                <a:solidFill>
                  <a:srgbClr val="FF0000"/>
                </a:solidFill>
              </a:rPr>
              <a:t>, then add or subtract 1 to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7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Why KNN- Lazy Learner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81600"/>
          </a:xfrm>
        </p:spPr>
        <p:txBody>
          <a:bodyPr>
            <a:normAutofit/>
          </a:bodyPr>
          <a:lstStyle/>
          <a:p>
            <a:r>
              <a:rPr lang="en-US" dirty="0"/>
              <a:t>When it gets the training data, </a:t>
            </a:r>
            <a:r>
              <a:rPr lang="en-US" b="1" u="sng" dirty="0">
                <a:solidFill>
                  <a:srgbClr val="FF0000"/>
                </a:solidFill>
              </a:rPr>
              <a:t>it does not learn and make a model, it just stores the </a:t>
            </a:r>
            <a:r>
              <a:rPr lang="en-US" b="1" u="sng" dirty="0" smtClean="0">
                <a:solidFill>
                  <a:srgbClr val="FF0000"/>
                </a:solidFill>
              </a:rPr>
              <a:t>data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does not derive any discriminative function from the training </a:t>
            </a:r>
            <a:r>
              <a:rPr lang="en-US" dirty="0" smtClean="0"/>
              <a:t>data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uses the training data when it actually needs to do some prediction. So, </a:t>
            </a:r>
            <a:r>
              <a:rPr lang="en-US" b="1" u="sng" dirty="0">
                <a:solidFill>
                  <a:srgbClr val="FF0000"/>
                </a:solidFill>
              </a:rPr>
              <a:t>KNN does not immediately learn a model, </a:t>
            </a:r>
            <a:r>
              <a:rPr lang="en-US" b="1" i="1" u="sng" dirty="0">
                <a:solidFill>
                  <a:srgbClr val="FF0000"/>
                </a:solidFill>
              </a:rPr>
              <a:t>but delays the learning, that is why it is called lazy learner</a:t>
            </a:r>
          </a:p>
        </p:txBody>
      </p:sp>
    </p:spTree>
    <p:extLst>
      <p:ext uri="{BB962C8B-B14F-4D97-AF65-F5344CB8AC3E}">
        <p14:creationId xmlns:p14="http://schemas.microsoft.com/office/powerpoint/2010/main" val="305009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 smtClean="0"/>
              <a:t>K-NN Implementation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15166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K-NN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Let’s assume that a hobby botanist is </a:t>
            </a:r>
            <a:r>
              <a:rPr lang="en-US" b="1" dirty="0"/>
              <a:t>interested in distinguishing the species of some iris flowers</a:t>
            </a:r>
            <a:r>
              <a:rPr lang="en-US" dirty="0"/>
              <a:t> that she has found. She has collected some measurements associated with each iris: the </a:t>
            </a:r>
            <a:r>
              <a:rPr lang="en-US" b="1" dirty="0"/>
              <a:t>length and width of the petals and the length and width of the sepals</a:t>
            </a:r>
            <a:r>
              <a:rPr lang="en-US" dirty="0"/>
              <a:t>, all measured in </a:t>
            </a:r>
            <a:r>
              <a:rPr lang="en-US" dirty="0" smtClean="0"/>
              <a:t>centimeters</a:t>
            </a:r>
          </a:p>
          <a:p>
            <a:endParaRPr lang="en-US" dirty="0" smtClean="0"/>
          </a:p>
          <a:p>
            <a:r>
              <a:rPr lang="en-US" dirty="0" smtClean="0"/>
              <a:t>She </a:t>
            </a:r>
            <a:r>
              <a:rPr lang="en-US" dirty="0"/>
              <a:t>also has the measurements of some irises that have been previously identified by an expert botanist as belonging to the species </a:t>
            </a:r>
            <a:r>
              <a:rPr lang="en-US" b="1" dirty="0" err="1">
                <a:solidFill>
                  <a:srgbClr val="FF0000"/>
                </a:solidFill>
              </a:rPr>
              <a:t>setosa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versicolor</a:t>
            </a:r>
            <a:r>
              <a:rPr lang="en-US" b="1" dirty="0">
                <a:solidFill>
                  <a:srgbClr val="FF0000"/>
                </a:solidFill>
              </a:rPr>
              <a:t>, or </a:t>
            </a:r>
            <a:r>
              <a:rPr lang="en-US" b="1" dirty="0" err="1">
                <a:solidFill>
                  <a:srgbClr val="FF0000"/>
                </a:solidFill>
              </a:rPr>
              <a:t>virginica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71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K-NN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Our goal is to </a:t>
            </a:r>
            <a:r>
              <a:rPr lang="en-US" b="1" dirty="0">
                <a:solidFill>
                  <a:srgbClr val="FF0000"/>
                </a:solidFill>
              </a:rPr>
              <a:t>build a machine learning model </a:t>
            </a:r>
            <a:r>
              <a:rPr lang="en-US" dirty="0"/>
              <a:t>that can learn from the measurements of these irises whose species is known, so that we can predict the species for a new iris</a:t>
            </a:r>
            <a:r>
              <a:rPr lang="en-US" dirty="0" smtClean="0"/>
              <a:t>.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23" y="2895600"/>
            <a:ext cx="4867954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K-NN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458200" cy="4572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Load the dataset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sklearn.datasets</a:t>
            </a:r>
            <a:r>
              <a:rPr lang="en-US" dirty="0"/>
              <a:t> import </a:t>
            </a:r>
            <a:r>
              <a:rPr lang="en-US" dirty="0" err="1" smtClean="0"/>
              <a:t>load_iris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iris_dataset</a:t>
            </a:r>
            <a:r>
              <a:rPr lang="en-US" dirty="0"/>
              <a:t> = </a:t>
            </a:r>
            <a:r>
              <a:rPr lang="en-US" dirty="0" err="1"/>
              <a:t>load_iris</a:t>
            </a:r>
            <a:r>
              <a:rPr lang="en-US" dirty="0"/>
              <a:t>() </a:t>
            </a: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Check target names</a:t>
            </a:r>
          </a:p>
          <a:p>
            <a:pPr marL="0" indent="0">
              <a:buNone/>
            </a:pPr>
            <a:r>
              <a:rPr lang="en-US" dirty="0"/>
              <a:t>print("Target names</a:t>
            </a:r>
            <a:r>
              <a:rPr lang="en-US" dirty="0" smtClean="0"/>
              <a:t>: {}".</a:t>
            </a:r>
            <a:r>
              <a:rPr lang="en-US" dirty="0"/>
              <a:t>format(</a:t>
            </a:r>
            <a:r>
              <a:rPr lang="en-US" dirty="0" err="1"/>
              <a:t>iris_dataset</a:t>
            </a:r>
            <a:r>
              <a:rPr lang="en-US" dirty="0"/>
              <a:t>['</a:t>
            </a:r>
            <a:r>
              <a:rPr lang="en-US" dirty="0" err="1"/>
              <a:t>target_names</a:t>
            </a:r>
            <a:r>
              <a:rPr lang="en-US" dirty="0" smtClean="0"/>
              <a:t>']))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Check the Features Name</a:t>
            </a:r>
          </a:p>
          <a:p>
            <a:pPr marL="0" indent="0">
              <a:buNone/>
            </a:pPr>
            <a:r>
              <a:rPr lang="en-US" dirty="0"/>
              <a:t>print("Feature names: \n{}".format(</a:t>
            </a:r>
            <a:r>
              <a:rPr lang="en-US" dirty="0" err="1"/>
              <a:t>iris_dataset</a:t>
            </a:r>
            <a:r>
              <a:rPr lang="en-US" dirty="0"/>
              <a:t>[</a:t>
            </a:r>
            <a:r>
              <a:rPr lang="en-US" dirty="0" smtClean="0"/>
              <a:t>'</a:t>
            </a:r>
            <a:r>
              <a:rPr lang="en-US" dirty="0" err="1" smtClean="0"/>
              <a:t>feature_names</a:t>
            </a:r>
            <a:r>
              <a:rPr lang="en-US" dirty="0" smtClean="0"/>
              <a:t>']))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Check the shape  of the data</a:t>
            </a:r>
          </a:p>
          <a:p>
            <a:pPr marL="0" indent="0">
              <a:buNone/>
            </a:pPr>
            <a:r>
              <a:rPr lang="en-US" dirty="0"/>
              <a:t>print("Shape of data: {}".format(</a:t>
            </a:r>
            <a:r>
              <a:rPr lang="en-US" dirty="0" err="1"/>
              <a:t>iris_dataset</a:t>
            </a:r>
            <a:r>
              <a:rPr lang="en-US" dirty="0"/>
              <a:t>['data'].shape))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60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K-NN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458200" cy="45720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Split the data into training and test set.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</a:t>
            </a:r>
            <a:r>
              <a:rPr lang="en-US" b="1" dirty="0"/>
              <a:t>import </a:t>
            </a:r>
            <a:r>
              <a:rPr lang="en-US" b="1" dirty="0" err="1"/>
              <a:t>train_test_split</a:t>
            </a:r>
            <a:r>
              <a:rPr lang="en-US" b="1" dirty="0"/>
              <a:t> </a:t>
            </a:r>
            <a:r>
              <a:rPr lang="en-US" b="1" dirty="0" err="1"/>
              <a:t>X_train</a:t>
            </a:r>
            <a:r>
              <a:rPr lang="en-US" b="1" dirty="0"/>
              <a:t>, </a:t>
            </a:r>
            <a:endParaRPr lang="en-US" b="1" dirty="0" smtClean="0"/>
          </a:p>
          <a:p>
            <a:pPr marL="0" indent="0">
              <a:buNone/>
            </a:pPr>
            <a:r>
              <a:rPr lang="en-US" dirty="0" err="1" smtClean="0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 </a:t>
            </a:r>
            <a:r>
              <a:rPr lang="en-US" dirty="0" err="1"/>
              <a:t>iris_dataset</a:t>
            </a:r>
            <a:r>
              <a:rPr lang="en-US" dirty="0"/>
              <a:t>['data'], </a:t>
            </a:r>
            <a:r>
              <a:rPr lang="en-US" dirty="0" err="1"/>
              <a:t>iris_dataset</a:t>
            </a:r>
            <a:r>
              <a:rPr lang="en-US" dirty="0"/>
              <a:t>['target'], </a:t>
            </a:r>
            <a:r>
              <a:rPr lang="en-US" dirty="0" err="1"/>
              <a:t>random_state</a:t>
            </a:r>
            <a:r>
              <a:rPr lang="en-US" dirty="0"/>
              <a:t>=0</a:t>
            </a:r>
            <a:r>
              <a:rPr lang="en-US" dirty="0" smtClean="0"/>
              <a:t>)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Check the training data size</a:t>
            </a:r>
          </a:p>
          <a:p>
            <a:pPr marL="0" indent="0">
              <a:buNone/>
            </a:pPr>
            <a:r>
              <a:rPr lang="en-US" dirty="0"/>
              <a:t>print("</a:t>
            </a:r>
            <a:r>
              <a:rPr lang="en-US" dirty="0" err="1"/>
              <a:t>X_train</a:t>
            </a:r>
            <a:r>
              <a:rPr lang="en-US" dirty="0"/>
              <a:t> shape: {}".format(</a:t>
            </a:r>
            <a:r>
              <a:rPr lang="en-US" dirty="0" err="1"/>
              <a:t>X_train.shape</a:t>
            </a:r>
            <a:r>
              <a:rPr lang="en-US" dirty="0" smtClean="0"/>
              <a:t>))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Check the test data size</a:t>
            </a:r>
          </a:p>
          <a:p>
            <a:pPr marL="0" indent="0">
              <a:buNone/>
            </a:pPr>
            <a:r>
              <a:rPr lang="en-US" dirty="0"/>
              <a:t>print("</a:t>
            </a:r>
            <a:r>
              <a:rPr lang="en-US" dirty="0" err="1"/>
              <a:t>X_test</a:t>
            </a:r>
            <a:r>
              <a:rPr lang="en-US" dirty="0"/>
              <a:t> shape: {}".format(</a:t>
            </a:r>
            <a:r>
              <a:rPr lang="en-US" dirty="0" err="1"/>
              <a:t>X_test.shape</a:t>
            </a:r>
            <a:r>
              <a:rPr lang="en-US" dirty="0"/>
              <a:t>)) 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46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K-NN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458200" cy="4572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Build the model.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sklearn.neighbors</a:t>
            </a:r>
            <a:r>
              <a:rPr lang="en-US" dirty="0"/>
              <a:t> import </a:t>
            </a:r>
            <a:r>
              <a:rPr lang="en-US" dirty="0" err="1" smtClean="0"/>
              <a:t>KNeighborsClassifier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knn</a:t>
            </a:r>
            <a:r>
              <a:rPr lang="en-US" dirty="0"/>
              <a:t> = </a:t>
            </a:r>
            <a:r>
              <a:rPr lang="en-US" dirty="0" err="1"/>
              <a:t>KNeighborsClassifier</a:t>
            </a:r>
            <a:r>
              <a:rPr lang="en-US" dirty="0"/>
              <a:t>(</a:t>
            </a:r>
            <a:r>
              <a:rPr lang="en-US" dirty="0" err="1"/>
              <a:t>n_neighbors</a:t>
            </a:r>
            <a:r>
              <a:rPr lang="en-US" dirty="0"/>
              <a:t>=1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b="1" dirty="0" err="1" smtClean="0"/>
              <a:t>knn.fit</a:t>
            </a:r>
            <a:r>
              <a:rPr lang="en-US" b="1" dirty="0" smtClean="0"/>
              <a:t>(</a:t>
            </a:r>
            <a:r>
              <a:rPr lang="en-US" b="1" dirty="0" err="1" smtClean="0"/>
              <a:t>X_train</a:t>
            </a:r>
            <a:r>
              <a:rPr lang="en-US" b="1" dirty="0"/>
              <a:t>, </a:t>
            </a:r>
            <a:r>
              <a:rPr lang="en-US" b="1" dirty="0" err="1"/>
              <a:t>y_train</a:t>
            </a:r>
            <a:r>
              <a:rPr lang="en-US" b="1" dirty="0" smtClean="0"/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Making Prediction</a:t>
            </a:r>
          </a:p>
          <a:p>
            <a:pPr marL="0" indent="0">
              <a:buNone/>
            </a:pPr>
            <a:r>
              <a:rPr lang="en-US" dirty="0" err="1"/>
              <a:t>X_new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([[5, 2.9, 1, 0.2</a:t>
            </a:r>
            <a:r>
              <a:rPr lang="en-US" dirty="0" smtClean="0"/>
              <a:t>]])</a:t>
            </a:r>
          </a:p>
          <a:p>
            <a:pPr marL="0" indent="0">
              <a:buNone/>
            </a:pPr>
            <a:r>
              <a:rPr lang="en-US" dirty="0"/>
              <a:t>prediction = </a:t>
            </a:r>
            <a:r>
              <a:rPr lang="en-US" dirty="0" err="1"/>
              <a:t>knn.predict</a:t>
            </a:r>
            <a:r>
              <a:rPr lang="en-US" dirty="0"/>
              <a:t>(</a:t>
            </a:r>
            <a:r>
              <a:rPr lang="en-US" dirty="0" err="1"/>
              <a:t>X_new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print("Predicted target name: {}".</a:t>
            </a:r>
            <a:r>
              <a:rPr lang="en-US" dirty="0" smtClean="0"/>
              <a:t>format( </a:t>
            </a:r>
            <a:r>
              <a:rPr lang="en-US" dirty="0" err="1" smtClean="0"/>
              <a:t>iris_dataset</a:t>
            </a:r>
            <a:r>
              <a:rPr lang="en-US" dirty="0"/>
              <a:t>['</a:t>
            </a:r>
            <a:r>
              <a:rPr lang="en-US" dirty="0" err="1"/>
              <a:t>target_names</a:t>
            </a:r>
            <a:r>
              <a:rPr lang="en-US" dirty="0"/>
              <a:t>'][prediction]))</a:t>
            </a:r>
            <a:endParaRPr lang="en-US" dirty="0" smtClean="0"/>
          </a:p>
          <a:p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15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K-NN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458200" cy="4572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Model Evaluation.</a:t>
            </a:r>
          </a:p>
          <a:p>
            <a:r>
              <a:rPr lang="en-US" dirty="0"/>
              <a:t>print("Test set score: {:.2f}".format(</a:t>
            </a:r>
            <a:r>
              <a:rPr lang="en-US" dirty="0" err="1"/>
              <a:t>knn.score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))</a:t>
            </a:r>
            <a:endParaRPr lang="en-US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03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k-Nearest Neighbors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14400"/>
            <a:ext cx="7772400" cy="57150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k-NN algorithm </a:t>
            </a:r>
            <a:r>
              <a:rPr lang="en-US" dirty="0" smtClean="0"/>
              <a:t>is the </a:t>
            </a:r>
            <a:r>
              <a:rPr lang="en-US" dirty="0"/>
              <a:t>simplest machine learning algorithm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Building </a:t>
            </a:r>
            <a:r>
              <a:rPr lang="en-US" dirty="0"/>
              <a:t>the model consists only of </a:t>
            </a:r>
            <a:r>
              <a:rPr lang="en-US" b="1" dirty="0">
                <a:solidFill>
                  <a:srgbClr val="FF0000"/>
                </a:solidFill>
              </a:rPr>
              <a:t>storing the training </a:t>
            </a:r>
            <a:r>
              <a:rPr lang="en-US" b="1" dirty="0" smtClean="0">
                <a:solidFill>
                  <a:srgbClr val="FF0000"/>
                </a:solidFill>
              </a:rPr>
              <a:t>dataset.</a:t>
            </a:r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make a prediction for a new data point, </a:t>
            </a:r>
            <a:r>
              <a:rPr lang="en-US" b="1" dirty="0">
                <a:solidFill>
                  <a:srgbClr val="00B0F0"/>
                </a:solidFill>
              </a:rPr>
              <a:t>the algorithm finds the closest data points in the training </a:t>
            </a:r>
            <a:r>
              <a:rPr lang="en-US" b="1" dirty="0" smtClean="0">
                <a:solidFill>
                  <a:srgbClr val="00B0F0"/>
                </a:solidFill>
              </a:rPr>
              <a:t>dataset</a:t>
            </a:r>
            <a:r>
              <a:rPr lang="en-US" dirty="0" smtClean="0"/>
              <a:t>. Its </a:t>
            </a:r>
            <a:r>
              <a:rPr lang="en-US" b="1" u="sng" dirty="0">
                <a:solidFill>
                  <a:srgbClr val="FF0000"/>
                </a:solidFill>
              </a:rPr>
              <a:t>“nearest neighbors.”</a:t>
            </a:r>
          </a:p>
        </p:txBody>
      </p:sp>
    </p:spTree>
    <p:extLst>
      <p:ext uri="{BB962C8B-B14F-4D97-AF65-F5344CB8AC3E}">
        <p14:creationId xmlns:p14="http://schemas.microsoft.com/office/powerpoint/2010/main" val="387988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k- Neighbors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14400"/>
            <a:ext cx="7772400" cy="57150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its </a:t>
            </a:r>
            <a:r>
              <a:rPr lang="en-US" b="1" u="sng" dirty="0">
                <a:solidFill>
                  <a:srgbClr val="00B0F0"/>
                </a:solidFill>
              </a:rPr>
              <a:t>simplest version</a:t>
            </a:r>
            <a:r>
              <a:rPr lang="en-US" dirty="0"/>
              <a:t>, the k-NN algorithm only considers exactly </a:t>
            </a:r>
            <a:r>
              <a:rPr lang="en-US" b="1" u="sng" dirty="0">
                <a:solidFill>
                  <a:srgbClr val="FF0000"/>
                </a:solidFill>
              </a:rPr>
              <a:t>one nearest </a:t>
            </a:r>
            <a:r>
              <a:rPr lang="en-US" b="1" u="sng" dirty="0" smtClean="0">
                <a:solidFill>
                  <a:srgbClr val="FF0000"/>
                </a:solidFill>
              </a:rPr>
              <a:t>neighbor</a:t>
            </a:r>
            <a:r>
              <a:rPr lang="en-US" dirty="0"/>
              <a:t>, which is the closest training data point to the point we want to make a prediction </a:t>
            </a:r>
            <a:r>
              <a:rPr lang="en-US" dirty="0" smtClean="0"/>
              <a:t>for.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prediction is then simply the known output for this training point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594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k- Neighbors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14400"/>
            <a:ext cx="7772400" cy="5715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mglearn.plots.plot_knn_classification(</a:t>
            </a:r>
            <a:r>
              <a:rPr lang="en-US" dirty="0" err="1">
                <a:solidFill>
                  <a:srgbClr val="FF0000"/>
                </a:solidFill>
              </a:rPr>
              <a:t>n_neighbors</a:t>
            </a:r>
            <a:r>
              <a:rPr lang="en-US" dirty="0">
                <a:solidFill>
                  <a:srgbClr val="FF0000"/>
                </a:solidFill>
              </a:rPr>
              <a:t>=1)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37467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5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k- Neighbors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14400"/>
            <a:ext cx="7772400" cy="57150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Here, three new data points have been added, </a:t>
            </a:r>
            <a:r>
              <a:rPr lang="en-US" dirty="0" smtClean="0">
                <a:solidFill>
                  <a:srgbClr val="FF0000"/>
                </a:solidFill>
              </a:rPr>
              <a:t>marked as Star.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each of them, </a:t>
            </a:r>
            <a:r>
              <a:rPr lang="en-US" dirty="0" smtClean="0"/>
              <a:t>I </a:t>
            </a:r>
            <a:r>
              <a:rPr lang="en-US" dirty="0"/>
              <a:t>marked the closest point in the training set. </a:t>
            </a:r>
            <a:r>
              <a:rPr lang="en-US" b="1" u="sng" dirty="0">
                <a:solidFill>
                  <a:srgbClr val="FF0000"/>
                </a:solidFill>
              </a:rPr>
              <a:t>The prediction of the one-nearest-neighbor </a:t>
            </a:r>
            <a:r>
              <a:rPr lang="en-US" b="1" u="sng" dirty="0" smtClean="0">
                <a:solidFill>
                  <a:srgbClr val="FF0000"/>
                </a:solidFill>
              </a:rPr>
              <a:t>algorithm </a:t>
            </a:r>
            <a:r>
              <a:rPr lang="en-US" b="1" u="sng" dirty="0">
                <a:solidFill>
                  <a:srgbClr val="FF0000"/>
                </a:solidFill>
              </a:rPr>
              <a:t>is the label of that </a:t>
            </a:r>
            <a:r>
              <a:rPr lang="en-US" b="1" u="sng" dirty="0" smtClean="0">
                <a:solidFill>
                  <a:srgbClr val="FF0000"/>
                </a:solidFill>
              </a:rPr>
              <a:t>point.</a:t>
            </a:r>
          </a:p>
          <a:p>
            <a:endParaRPr lang="en-US" dirty="0" smtClean="0"/>
          </a:p>
          <a:p>
            <a:r>
              <a:rPr lang="en-US" dirty="0" smtClean="0"/>
              <a:t>Instead </a:t>
            </a:r>
            <a:r>
              <a:rPr lang="en-US" dirty="0"/>
              <a:t>of considering only the closest neighbor, </a:t>
            </a:r>
            <a:r>
              <a:rPr lang="en-US" b="1" u="sng" dirty="0">
                <a:solidFill>
                  <a:srgbClr val="00B0F0"/>
                </a:solidFill>
              </a:rPr>
              <a:t>we can also consider an arbitrary number, k, of neighbors</a:t>
            </a:r>
            <a:r>
              <a:rPr lang="en-US" dirty="0"/>
              <a:t>. This is where the name of the k-nearest neighbors algorithm comes from</a:t>
            </a:r>
            <a:endParaRPr lang="en-US" b="1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84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k- Neighbors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14400"/>
            <a:ext cx="7772400" cy="57150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When considering more </a:t>
            </a:r>
            <a:r>
              <a:rPr lang="en-US" b="1" dirty="0"/>
              <a:t>than one neighbor</a:t>
            </a:r>
            <a:r>
              <a:rPr lang="en-US" dirty="0"/>
              <a:t>, we use </a:t>
            </a:r>
            <a:r>
              <a:rPr lang="en-US" b="1" u="sng" dirty="0">
                <a:solidFill>
                  <a:srgbClr val="00B0F0"/>
                </a:solidFill>
              </a:rPr>
              <a:t>voting to assign a label</a:t>
            </a:r>
            <a:r>
              <a:rPr lang="en-US" dirty="0"/>
              <a:t>. This means that for each test point, we count how many neighbors belong to </a:t>
            </a:r>
            <a:r>
              <a:rPr lang="en-US" dirty="0">
                <a:solidFill>
                  <a:srgbClr val="FF0000"/>
                </a:solidFill>
              </a:rPr>
              <a:t>class 0</a:t>
            </a:r>
            <a:r>
              <a:rPr lang="en-US" dirty="0"/>
              <a:t> and how many neighbors belong </a:t>
            </a:r>
            <a:r>
              <a:rPr lang="en-US" dirty="0">
                <a:solidFill>
                  <a:srgbClr val="FF0000"/>
                </a:solidFill>
              </a:rPr>
              <a:t>to class </a:t>
            </a:r>
            <a:r>
              <a:rPr lang="en-US" dirty="0" smtClean="0">
                <a:solidFill>
                  <a:srgbClr val="FF0000"/>
                </a:solidFill>
              </a:rPr>
              <a:t>1.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then </a:t>
            </a:r>
            <a:r>
              <a:rPr lang="en-US" b="1" u="sng" dirty="0"/>
              <a:t>assign the class </a:t>
            </a:r>
            <a:r>
              <a:rPr lang="en-US" dirty="0"/>
              <a:t>that is more frequent: in other words, the majority class among the k-nearest </a:t>
            </a:r>
            <a:r>
              <a:rPr lang="en-US" dirty="0" smtClean="0"/>
              <a:t>neighbors</a:t>
            </a:r>
            <a:endParaRPr lang="en-US" b="1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10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k- Neighbors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14400"/>
            <a:ext cx="7772400" cy="5715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mglearn.plots.plot_knn_classification(</a:t>
            </a:r>
            <a:r>
              <a:rPr lang="en-US" dirty="0" err="1">
                <a:solidFill>
                  <a:srgbClr val="FF0000"/>
                </a:solidFill>
              </a:rPr>
              <a:t>n_neighbors</a:t>
            </a:r>
            <a:r>
              <a:rPr lang="en-US" dirty="0">
                <a:solidFill>
                  <a:srgbClr val="FF0000"/>
                </a:solidFill>
              </a:rPr>
              <a:t>=3</a:t>
            </a:r>
            <a:r>
              <a:rPr lang="en-US" dirty="0"/>
              <a:t>)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1600"/>
            <a:ext cx="7848600" cy="522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5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k- Neighbors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14400"/>
            <a:ext cx="7772400" cy="57150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see that the </a:t>
            </a:r>
            <a:r>
              <a:rPr lang="en-US" dirty="0" smtClean="0"/>
              <a:t>prediction </a:t>
            </a:r>
            <a:r>
              <a:rPr lang="en-US" dirty="0"/>
              <a:t>for the </a:t>
            </a:r>
            <a:r>
              <a:rPr lang="en-US" b="1" dirty="0"/>
              <a:t>new data point </a:t>
            </a:r>
            <a:r>
              <a:rPr lang="en-US" dirty="0"/>
              <a:t>at </a:t>
            </a:r>
            <a:r>
              <a:rPr lang="en-US" b="1" u="sng" dirty="0">
                <a:solidFill>
                  <a:srgbClr val="FF0000"/>
                </a:solidFill>
              </a:rPr>
              <a:t>the top left is not the same as the prediction when we used only one neighbor</a:t>
            </a:r>
            <a:r>
              <a:rPr lang="en-US" b="1" u="sng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 smtClean="0"/>
          </a:p>
          <a:p>
            <a:r>
              <a:rPr lang="en-US" dirty="0" smtClean="0"/>
              <a:t>While </a:t>
            </a:r>
            <a:r>
              <a:rPr lang="en-US" dirty="0"/>
              <a:t>this illustration is for a </a:t>
            </a:r>
            <a:r>
              <a:rPr lang="en-US" b="1" u="sng" dirty="0">
                <a:solidFill>
                  <a:srgbClr val="FF0000"/>
                </a:solidFill>
              </a:rPr>
              <a:t>binary classification </a:t>
            </a:r>
            <a:r>
              <a:rPr lang="en-US" dirty="0"/>
              <a:t>problem, </a:t>
            </a:r>
            <a:r>
              <a:rPr lang="en-US" b="1" dirty="0">
                <a:solidFill>
                  <a:srgbClr val="00B0F0"/>
                </a:solidFill>
              </a:rPr>
              <a:t>this method can be applied to datasets with any number of classes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b="1" u="sng" dirty="0" smtClean="0">
                <a:solidFill>
                  <a:srgbClr val="00B0F0"/>
                </a:solidFill>
              </a:rPr>
              <a:t>For </a:t>
            </a:r>
            <a:r>
              <a:rPr lang="en-US" b="1" u="sng" dirty="0">
                <a:solidFill>
                  <a:srgbClr val="00B0F0"/>
                </a:solidFill>
              </a:rPr>
              <a:t>more classes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we count how many neighbors belong to each class and again predict the most common class</a:t>
            </a:r>
            <a:r>
              <a:rPr lang="en-US" dirty="0"/>
              <a:t>.</a:t>
            </a:r>
            <a:endParaRPr lang="en-US" b="1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13817</TotalTime>
  <Words>1065</Words>
  <Application>Microsoft Office PowerPoint</Application>
  <PresentationFormat>On-screen Show (4:3)</PresentationFormat>
  <Paragraphs>162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Franklin Gothic Book</vt:lpstr>
      <vt:lpstr>Perpetua</vt:lpstr>
      <vt:lpstr>Wingdings 2</vt:lpstr>
      <vt:lpstr>Equity</vt:lpstr>
      <vt:lpstr>Introduction to Machine Learning</vt:lpstr>
      <vt:lpstr>k-Nearest Neighbors</vt:lpstr>
      <vt:lpstr>k-Nearest Neighbors</vt:lpstr>
      <vt:lpstr>k- Neighbors Classification</vt:lpstr>
      <vt:lpstr>k- Neighbors Classification</vt:lpstr>
      <vt:lpstr>k- Neighbors Classification</vt:lpstr>
      <vt:lpstr>k- Neighbors Classification</vt:lpstr>
      <vt:lpstr>k- Neighbors Classification</vt:lpstr>
      <vt:lpstr>k- Neighbors Classification</vt:lpstr>
      <vt:lpstr>KNN- Working</vt:lpstr>
      <vt:lpstr>KNN</vt:lpstr>
      <vt:lpstr>KNN</vt:lpstr>
      <vt:lpstr>KNN- Example</vt:lpstr>
      <vt:lpstr>KNN- Example</vt:lpstr>
      <vt:lpstr>KNN- Example</vt:lpstr>
      <vt:lpstr>KNN- Example</vt:lpstr>
      <vt:lpstr>KNN- Example</vt:lpstr>
      <vt:lpstr>KNN- Summary</vt:lpstr>
      <vt:lpstr>KNN- Summary</vt:lpstr>
      <vt:lpstr>How to Choose K in KNN</vt:lpstr>
      <vt:lpstr>Why KNN- Lazy Learner</vt:lpstr>
      <vt:lpstr>K-NN Implementation</vt:lpstr>
      <vt:lpstr>K-NN Implementation</vt:lpstr>
      <vt:lpstr>K-NN Implementation</vt:lpstr>
      <vt:lpstr>K-NN Implementation</vt:lpstr>
      <vt:lpstr>K-NN Implementation</vt:lpstr>
      <vt:lpstr>K-NN Implementation</vt:lpstr>
      <vt:lpstr>K-NN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DELL</dc:creator>
  <cp:lastModifiedBy>DELL</cp:lastModifiedBy>
  <cp:revision>119</cp:revision>
  <dcterms:created xsi:type="dcterms:W3CDTF">2020-10-02T01:52:50Z</dcterms:created>
  <dcterms:modified xsi:type="dcterms:W3CDTF">2021-12-14T06:00:32Z</dcterms:modified>
</cp:coreProperties>
</file>