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0"/>
  </p:notesMasterIdLst>
  <p:sldIdLst>
    <p:sldId id="256" r:id="rId2"/>
    <p:sldId id="268" r:id="rId3"/>
    <p:sldId id="263" r:id="rId4"/>
    <p:sldId id="269" r:id="rId5"/>
    <p:sldId id="266" r:id="rId6"/>
    <p:sldId id="267" r:id="rId7"/>
    <p:sldId id="261" r:id="rId8"/>
    <p:sldId id="260" r:id="rId9"/>
    <p:sldId id="264" r:id="rId10"/>
    <p:sldId id="265" r:id="rId11"/>
    <p:sldId id="270" r:id="rId12"/>
    <p:sldId id="277" r:id="rId13"/>
    <p:sldId id="279" r:id="rId14"/>
    <p:sldId id="280" r:id="rId15"/>
    <p:sldId id="271" r:id="rId16"/>
    <p:sldId id="281" r:id="rId17"/>
    <p:sldId id="282"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5" autoAdjust="0"/>
  </p:normalViewPr>
  <p:slideViewPr>
    <p:cSldViewPr snapToGrid="0">
      <p:cViewPr varScale="1">
        <p:scale>
          <a:sx n="113" d="100"/>
          <a:sy n="113" d="100"/>
        </p:scale>
        <p:origin x="510" y="108"/>
      </p:cViewPr>
      <p:guideLst/>
    </p:cSldViewPr>
  </p:slideViewPr>
  <p:outlineViewPr>
    <p:cViewPr>
      <p:scale>
        <a:sx n="33" d="100"/>
        <a:sy n="33" d="100"/>
      </p:scale>
      <p:origin x="0" y="-82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3C93-8CDC-454D-A790-63A3E7E87290}" type="datetimeFigureOut">
              <a:rPr lang="en-US" smtClean="0"/>
              <a:t>2018-01-03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D0BC-341E-4884-8712-9D9DE84DAC90}" type="slidenum">
              <a:rPr lang="en-US" smtClean="0"/>
              <a:t>‹#›</a:t>
            </a:fld>
            <a:endParaRPr lang="en-US"/>
          </a:p>
        </p:txBody>
      </p:sp>
    </p:spTree>
    <p:extLst>
      <p:ext uri="{BB962C8B-B14F-4D97-AF65-F5344CB8AC3E}">
        <p14:creationId xmlns:p14="http://schemas.microsoft.com/office/powerpoint/2010/main" val="283453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faribooksonline.com/search/?query=author:%22Aleksey%20Gurtovoy%22&amp;sort=relevance&amp;highlight=tru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afaribooksonline.com/search/?query=author:%22David%20Abrahams%22&amp;sort=relevance&amp;highlight=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a:t>
            </a:fld>
            <a:endParaRPr lang="en-US"/>
          </a:p>
        </p:txBody>
      </p:sp>
    </p:spTree>
    <p:extLst>
      <p:ext uri="{BB962C8B-B14F-4D97-AF65-F5344CB8AC3E}">
        <p14:creationId xmlns:p14="http://schemas.microsoft.com/office/powerpoint/2010/main" val="39292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11</a:t>
            </a:fld>
            <a:endParaRPr lang="en-US"/>
          </a:p>
        </p:txBody>
      </p:sp>
    </p:spTree>
    <p:extLst>
      <p:ext uri="{BB962C8B-B14F-4D97-AF65-F5344CB8AC3E}">
        <p14:creationId xmlns:p14="http://schemas.microsoft.com/office/powerpoint/2010/main" val="640319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 very poor attempt at using the concepts “Vehicle” and “Screw.” However, the author hasn’t told the compiler about the concepts, and for all it knows, these two methods have the same name and signature, and are part of the same namespace</a:t>
            </a:r>
          </a:p>
        </p:txBody>
      </p:sp>
      <p:sp>
        <p:nvSpPr>
          <p:cNvPr id="4" name="Slide Number Placeholder 3"/>
          <p:cNvSpPr>
            <a:spLocks noGrp="1"/>
          </p:cNvSpPr>
          <p:nvPr>
            <p:ph type="sldNum" sz="quarter" idx="10"/>
          </p:nvPr>
        </p:nvSpPr>
        <p:spPr/>
        <p:txBody>
          <a:bodyPr/>
          <a:lstStyle/>
          <a:p>
            <a:fld id="{07CFD0BC-341E-4884-8712-9D9DE84DAC90}" type="slidenum">
              <a:rPr lang="en-US" smtClean="0"/>
              <a:t>12</a:t>
            </a:fld>
            <a:endParaRPr lang="en-US"/>
          </a:p>
        </p:txBody>
      </p:sp>
    </p:spTree>
    <p:extLst>
      <p:ext uri="{BB962C8B-B14F-4D97-AF65-F5344CB8AC3E}">
        <p14:creationId xmlns:p14="http://schemas.microsoft.com/office/powerpoint/2010/main" val="385943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CRTP to differentiate our function signatures without actually tying our child classes to a particular interface—as long as they satisfy the concept the method expects</a:t>
            </a:r>
          </a:p>
        </p:txBody>
      </p:sp>
      <p:sp>
        <p:nvSpPr>
          <p:cNvPr id="4" name="Slide Number Placeholder 3"/>
          <p:cNvSpPr>
            <a:spLocks noGrp="1"/>
          </p:cNvSpPr>
          <p:nvPr>
            <p:ph type="sldNum" sz="quarter" idx="10"/>
          </p:nvPr>
        </p:nvSpPr>
        <p:spPr/>
        <p:txBody>
          <a:bodyPr/>
          <a:lstStyle/>
          <a:p>
            <a:fld id="{07CFD0BC-341E-4884-8712-9D9DE84DAC90}" type="slidenum">
              <a:rPr lang="en-US" smtClean="0"/>
              <a:t>13</a:t>
            </a:fld>
            <a:endParaRPr lang="en-US"/>
          </a:p>
        </p:txBody>
      </p:sp>
    </p:spTree>
    <p:extLst>
      <p:ext uri="{BB962C8B-B14F-4D97-AF65-F5344CB8AC3E}">
        <p14:creationId xmlns:p14="http://schemas.microsoft.com/office/powerpoint/2010/main" val="316098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disables value semantics; worse, it *forces* us to use reference semantics. Attempting to use value semantics here would lead to object slicing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14</a:t>
            </a:fld>
            <a:endParaRPr lang="en-US"/>
          </a:p>
        </p:txBody>
      </p:sp>
    </p:spTree>
    <p:extLst>
      <p:ext uri="{BB962C8B-B14F-4D97-AF65-F5344CB8AC3E}">
        <p14:creationId xmlns:p14="http://schemas.microsoft.com/office/powerpoint/2010/main" val="193708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15</a:t>
            </a:fld>
            <a:endParaRPr lang="en-US"/>
          </a:p>
        </p:txBody>
      </p:sp>
    </p:spTree>
    <p:extLst>
      <p:ext uri="{BB962C8B-B14F-4D97-AF65-F5344CB8AC3E}">
        <p14:creationId xmlns:p14="http://schemas.microsoft.com/office/powerpoint/2010/main" val="125217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16</a:t>
            </a:fld>
            <a:endParaRPr lang="en-US"/>
          </a:p>
        </p:txBody>
      </p:sp>
    </p:spTree>
    <p:extLst>
      <p:ext uri="{BB962C8B-B14F-4D97-AF65-F5344CB8AC3E}">
        <p14:creationId xmlns:p14="http://schemas.microsoft.com/office/powerpoint/2010/main" val="2276481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17</a:t>
            </a:fld>
            <a:endParaRPr lang="en-US"/>
          </a:p>
        </p:txBody>
      </p:sp>
    </p:spTree>
    <p:extLst>
      <p:ext uri="{BB962C8B-B14F-4D97-AF65-F5344CB8AC3E}">
        <p14:creationId xmlns:p14="http://schemas.microsoft.com/office/powerpoint/2010/main" val="273455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18</a:t>
            </a:fld>
            <a:endParaRPr lang="en-US"/>
          </a:p>
        </p:txBody>
      </p:sp>
    </p:spTree>
    <p:extLst>
      <p:ext uri="{BB962C8B-B14F-4D97-AF65-F5344CB8AC3E}">
        <p14:creationId xmlns:p14="http://schemas.microsoft.com/office/powerpoint/2010/main" val="376419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Example pulled from “C++ Template Metaprogramming: Concepts, Tools, and Techniques from Boost and Beyond” chapter 9, section 8</a:t>
            </a:r>
            <a:endParaRPr lang="en-US" dirty="0">
              <a:effectLst/>
            </a:endParaRPr>
          </a:p>
          <a:p>
            <a:pPr rtl="0"/>
            <a:r>
              <a:rPr lang="en-US" sz="1200" b="0" i="0" u="sng" strike="noStrike" kern="1200" dirty="0">
                <a:solidFill>
                  <a:schemeClr val="tx1"/>
                </a:solidFill>
                <a:effectLst/>
                <a:latin typeface="+mn-lt"/>
                <a:ea typeface="+mn-ea"/>
                <a:cs typeface="+mn-cs"/>
                <a:hlinkClick r:id="rId3"/>
              </a:rPr>
              <a:t>Aleksey </a:t>
            </a:r>
            <a:r>
              <a:rPr lang="en-US" sz="1200" b="0" i="0" u="sng" strike="noStrike" kern="1200" dirty="0" err="1">
                <a:solidFill>
                  <a:schemeClr val="tx1"/>
                </a:solidFill>
                <a:effectLst/>
                <a:latin typeface="+mn-lt"/>
                <a:ea typeface="+mn-ea"/>
                <a:cs typeface="+mn-cs"/>
                <a:hlinkClick r:id="rId3"/>
              </a:rPr>
              <a:t>Gurtovoy</a:t>
            </a:r>
            <a:r>
              <a:rPr lang="en-US" sz="1200" b="0"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4"/>
              </a:rPr>
              <a:t> </a:t>
            </a:r>
            <a:r>
              <a:rPr lang="en-US" sz="1200" b="0" i="0" u="sng" strike="noStrike" kern="1200" dirty="0">
                <a:solidFill>
                  <a:schemeClr val="tx1"/>
                </a:solidFill>
                <a:effectLst/>
                <a:latin typeface="+mn-lt"/>
                <a:ea typeface="+mn-ea"/>
                <a:cs typeface="+mn-cs"/>
                <a:hlinkClick r:id="rId4"/>
              </a:rPr>
              <a:t>David Abrahams</a:t>
            </a:r>
            <a:br>
              <a:rPr lang="en-US" sz="1200" b="0" i="0" u="none" strike="noStrike" kern="1200" dirty="0">
                <a:solidFill>
                  <a:schemeClr val="tx1"/>
                </a:solidFill>
                <a:effectLst/>
                <a:latin typeface="+mn-lt"/>
                <a:ea typeface="+mn-ea"/>
                <a:cs typeface="+mn-cs"/>
                <a:hlinkClick r:id="rId4"/>
              </a:rPr>
            </a:br>
            <a:r>
              <a:rPr lang="en-US" sz="1200" b="0" i="0" u="none" strike="noStrike" kern="1200" dirty="0">
                <a:solidFill>
                  <a:schemeClr val="tx1"/>
                </a:solidFill>
                <a:effectLst/>
                <a:latin typeface="+mn-lt"/>
                <a:ea typeface="+mn-ea"/>
                <a:cs typeface="+mn-cs"/>
              </a:rPr>
              <a:t>https://www.safaribooksonline.com/library/view/c-template-metaprogramming/0321227255/</a:t>
            </a:r>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3</a:t>
            </a:fld>
            <a:endParaRPr lang="en-US"/>
          </a:p>
        </p:txBody>
      </p:sp>
    </p:spTree>
    <p:extLst>
      <p:ext uri="{BB962C8B-B14F-4D97-AF65-F5344CB8AC3E}">
        <p14:creationId xmlns:p14="http://schemas.microsoft.com/office/powerpoint/2010/main" val="321749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4</a:t>
            </a:fld>
            <a:endParaRPr lang="en-US"/>
          </a:p>
        </p:txBody>
      </p:sp>
    </p:spTree>
    <p:extLst>
      <p:ext uri="{BB962C8B-B14F-4D97-AF65-F5344CB8AC3E}">
        <p14:creationId xmlns:p14="http://schemas.microsoft.com/office/powerpoint/2010/main" val="424287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5</a:t>
            </a:fld>
            <a:endParaRPr lang="en-US"/>
          </a:p>
        </p:txBody>
      </p:sp>
    </p:spTree>
    <p:extLst>
      <p:ext uri="{BB962C8B-B14F-4D97-AF65-F5344CB8AC3E}">
        <p14:creationId xmlns:p14="http://schemas.microsoft.com/office/powerpoint/2010/main" val="15896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not_called</a:t>
            </a:r>
            <a:r>
              <a:rPr lang="en-US" dirty="0"/>
              <a:t> shows up in a </a:t>
            </a:r>
            <a:r>
              <a:rPr lang="en-US" dirty="0" err="1"/>
              <a:t>fieldlist</a:t>
            </a:r>
            <a:r>
              <a:rPr lang="en-US" dirty="0"/>
              <a:t> in the .</a:t>
            </a:r>
            <a:r>
              <a:rPr lang="en-US" dirty="0" err="1"/>
              <a:t>pdb</a:t>
            </a:r>
            <a:r>
              <a:rPr lang="en-US" dirty="0"/>
              <a:t> file in Windows in debug mode, but that’s it; whereas called shows up there, but also in the symbol list, the </a:t>
            </a:r>
            <a:r>
              <a:rPr lang="en-US" dirty="0" err="1"/>
              <a:t>globals</a:t>
            </a:r>
            <a:r>
              <a:rPr lang="en-US" dirty="0"/>
              <a:t> list, the IDs list, the publics list… essentially, </a:t>
            </a:r>
            <a:r>
              <a:rPr lang="en-US" dirty="0" err="1"/>
              <a:t>not_called</a:t>
            </a:r>
            <a:r>
              <a:rPr lang="en-US" dirty="0"/>
              <a:t> was not compiled in any way, because it was not called</a:t>
            </a:r>
          </a:p>
        </p:txBody>
      </p:sp>
      <p:sp>
        <p:nvSpPr>
          <p:cNvPr id="4" name="Slide Number Placeholder 3"/>
          <p:cNvSpPr>
            <a:spLocks noGrp="1"/>
          </p:cNvSpPr>
          <p:nvPr>
            <p:ph type="sldNum" sz="quarter" idx="10"/>
          </p:nvPr>
        </p:nvSpPr>
        <p:spPr/>
        <p:txBody>
          <a:bodyPr/>
          <a:lstStyle/>
          <a:p>
            <a:fld id="{07CFD0BC-341E-4884-8712-9D9DE84DAC90}" type="slidenum">
              <a:rPr lang="en-US" smtClean="0"/>
              <a:t>6</a:t>
            </a:fld>
            <a:endParaRPr lang="en-US"/>
          </a:p>
        </p:txBody>
      </p:sp>
    </p:spTree>
    <p:extLst>
      <p:ext uri="{BB962C8B-B14F-4D97-AF65-F5344CB8AC3E}">
        <p14:creationId xmlns:p14="http://schemas.microsoft.com/office/powerpoint/2010/main" val="118007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7</a:t>
            </a:fld>
            <a:endParaRPr lang="en-US"/>
          </a:p>
        </p:txBody>
      </p:sp>
    </p:spTree>
    <p:extLst>
      <p:ext uri="{BB962C8B-B14F-4D97-AF65-F5344CB8AC3E}">
        <p14:creationId xmlns:p14="http://schemas.microsoft.com/office/powerpoint/2010/main" val="351124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8</a:t>
            </a:fld>
            <a:endParaRPr lang="en-US"/>
          </a:p>
        </p:txBody>
      </p:sp>
    </p:spTree>
    <p:extLst>
      <p:ext uri="{BB962C8B-B14F-4D97-AF65-F5344CB8AC3E}">
        <p14:creationId xmlns:p14="http://schemas.microsoft.com/office/powerpoint/2010/main" val="28915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base::foo() and base:: bar() have still not been compiled yet, since methods of template classes are only compiled if they are called. this is what allows </a:t>
            </a:r>
            <a:r>
              <a:rPr lang="en-US" dirty="0" err="1"/>
              <a:t>some_derived</a:t>
            </a:r>
            <a:r>
              <a:rPr lang="en-US" dirty="0"/>
              <a:t> to inherit from base&lt;</a:t>
            </a:r>
            <a:r>
              <a:rPr lang="en-US" dirty="0" err="1"/>
              <a:t>some_dervied</a:t>
            </a:r>
            <a:r>
              <a:rPr lang="en-US" dirty="0"/>
              <a:t>&gt;. base&lt;</a:t>
            </a:r>
            <a:r>
              <a:rPr lang="en-US" dirty="0" err="1"/>
              <a:t>some_derived</a:t>
            </a:r>
            <a:r>
              <a:rPr lang="en-US" dirty="0"/>
              <a:t>&gt; doesn't need to know the definition of </a:t>
            </a:r>
            <a:r>
              <a:rPr lang="en-US" dirty="0" err="1"/>
              <a:t>some_derived</a:t>
            </a:r>
            <a:r>
              <a:rPr lang="en-US" dirty="0"/>
              <a:t> until one of its methods is called, and that code is not compiled until after however, as a method of a concrete type, </a:t>
            </a:r>
            <a:r>
              <a:rPr lang="en-US" dirty="0" err="1"/>
              <a:t>baz</a:t>
            </a:r>
            <a:r>
              <a:rPr lang="en-US" dirty="0"/>
              <a:t>() has been compiled</a:t>
            </a:r>
          </a:p>
        </p:txBody>
      </p:sp>
      <p:sp>
        <p:nvSpPr>
          <p:cNvPr id="4" name="Slide Number Placeholder 3"/>
          <p:cNvSpPr>
            <a:spLocks noGrp="1"/>
          </p:cNvSpPr>
          <p:nvPr>
            <p:ph type="sldNum" sz="quarter" idx="10"/>
          </p:nvPr>
        </p:nvSpPr>
        <p:spPr/>
        <p:txBody>
          <a:bodyPr/>
          <a:lstStyle/>
          <a:p>
            <a:fld id="{07CFD0BC-341E-4884-8712-9D9DE84DAC90}" type="slidenum">
              <a:rPr lang="en-US" smtClean="0"/>
              <a:t>9</a:t>
            </a:fld>
            <a:endParaRPr lang="en-US"/>
          </a:p>
        </p:txBody>
      </p:sp>
    </p:spTree>
    <p:extLst>
      <p:ext uri="{BB962C8B-B14F-4D97-AF65-F5344CB8AC3E}">
        <p14:creationId xmlns:p14="http://schemas.microsoft.com/office/powerpoint/2010/main" val="2718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base&lt;derived&gt;::bar() being called, it gets compiled, but the compiler still chooses not to compile base&lt;derived&gt;::foo(), since it is not called in the program</a:t>
            </a:r>
          </a:p>
        </p:txBody>
      </p:sp>
      <p:sp>
        <p:nvSpPr>
          <p:cNvPr id="4" name="Slide Number Placeholder 3"/>
          <p:cNvSpPr>
            <a:spLocks noGrp="1"/>
          </p:cNvSpPr>
          <p:nvPr>
            <p:ph type="sldNum" sz="quarter" idx="10"/>
          </p:nvPr>
        </p:nvSpPr>
        <p:spPr/>
        <p:txBody>
          <a:bodyPr/>
          <a:lstStyle/>
          <a:p>
            <a:fld id="{07CFD0BC-341E-4884-8712-9D9DE84DAC90}" type="slidenum">
              <a:rPr lang="en-US" smtClean="0"/>
              <a:t>10</a:t>
            </a:fld>
            <a:endParaRPr lang="en-US"/>
          </a:p>
        </p:txBody>
      </p:sp>
    </p:spTree>
    <p:extLst>
      <p:ext uri="{BB962C8B-B14F-4D97-AF65-F5344CB8AC3E}">
        <p14:creationId xmlns:p14="http://schemas.microsoft.com/office/powerpoint/2010/main" val="171303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3583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426037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86920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988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232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103077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11608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670499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08993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07539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6895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601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55B34-6B92-4141-8D57-72949004145A}" type="datetimeFigureOut">
              <a:rPr lang="en-US" smtClean="0"/>
              <a:t>2018-01-03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6749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580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55B34-6B92-4141-8D57-72949004145A}" type="datetimeFigureOut">
              <a:rPr lang="en-US" smtClean="0"/>
              <a:t>2018-01-03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28271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83642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91156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755B34-6B92-4141-8D57-72949004145A}" type="datetimeFigureOut">
              <a:rPr lang="en-US" smtClean="0"/>
              <a:t>2018-01-03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351408-8A67-44EC-B952-139247FB77F6}" type="slidenum">
              <a:rPr lang="en-US" smtClean="0"/>
              <a:t>‹#›</a:t>
            </a:fld>
            <a:endParaRPr lang="en-US"/>
          </a:p>
        </p:txBody>
      </p:sp>
    </p:spTree>
    <p:extLst>
      <p:ext uri="{BB962C8B-B14F-4D97-AF65-F5344CB8AC3E}">
        <p14:creationId xmlns:p14="http://schemas.microsoft.com/office/powerpoint/2010/main" val="19312202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CRTP</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p:txBody>
          <a:bodyPr/>
          <a:lstStyle/>
          <a:p>
            <a:r>
              <a:rPr lang="en-US" dirty="0">
                <a:ln>
                  <a:noFill/>
                </a:ln>
                <a:effectLst/>
              </a:rPr>
              <a:t>(the Curiously Recurring Template pattern)</a:t>
            </a:r>
          </a:p>
          <a:p>
            <a:r>
              <a:rPr lang="en-US" dirty="0">
                <a:ln>
                  <a:noFill/>
                </a:ln>
                <a:effectLst/>
              </a:rPr>
              <a:t>github.com/capsocrates/crtp-meetup-talk</a:t>
            </a:r>
          </a:p>
        </p:txBody>
      </p:sp>
    </p:spTree>
    <p:extLst>
      <p:ext uri="{BB962C8B-B14F-4D97-AF65-F5344CB8AC3E}">
        <p14:creationId xmlns:p14="http://schemas.microsoft.com/office/powerpoint/2010/main" val="194616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auto d{ </a:t>
            </a:r>
            <a:r>
              <a:rPr lang="en-US" dirty="0" err="1"/>
              <a:t>some_derived</a:t>
            </a:r>
            <a:r>
              <a:rPr lang="en-US" dirty="0"/>
              <a:t>{} };</a:t>
            </a:r>
          </a:p>
          <a:p>
            <a:pPr marL="0" indent="0">
              <a:spcBef>
                <a:spcPts val="0"/>
              </a:spcBef>
              <a:spcAft>
                <a:spcPts val="0"/>
              </a:spcAft>
              <a:buNone/>
            </a:pPr>
            <a:r>
              <a:rPr lang="en-US" dirty="0"/>
              <a:t>  </a:t>
            </a:r>
            <a:r>
              <a:rPr lang="en-US" b="1" dirty="0" err="1"/>
              <a:t>d.baz</a:t>
            </a:r>
            <a:r>
              <a:rPr lang="en-US" b="1" dirty="0"/>
              <a:t>()</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  </a:t>
            </a:r>
            <a:r>
              <a:rPr lang="en-US" b="1" dirty="0" err="1"/>
              <a:t>d.bar</a:t>
            </a:r>
            <a:r>
              <a:rPr lang="en-US" b="1" dirty="0"/>
              <a:t>()</a:t>
            </a:r>
            <a:r>
              <a:rPr lang="en-US" dirty="0"/>
              <a:t>;  //compiler now instantiates base&lt;</a:t>
            </a:r>
            <a:r>
              <a:rPr lang="en-US" dirty="0" err="1"/>
              <a:t>some_derived</a:t>
            </a:r>
            <a:r>
              <a:rPr lang="en-US" dirty="0"/>
              <a:t>&gt;::bar()</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printf</a:t>
            </a:r>
            <a:r>
              <a:rPr lang="en-US" dirty="0"/>
              <a:t>("Hello, CRTP!\n");</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19392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To enforce concepts</a:t>
            </a:r>
            <a:br>
              <a:rPr lang="en-US" dirty="0"/>
            </a:br>
            <a:endParaRPr lang="en-US" dirty="0"/>
          </a:p>
          <a:p>
            <a:pPr indent="-342900">
              <a:spcBef>
                <a:spcPts val="0"/>
              </a:spcBef>
              <a:spcAft>
                <a:spcPts val="0"/>
              </a:spcAft>
            </a:pPr>
            <a:r>
              <a:rPr lang="en-US" dirty="0"/>
              <a:t>Class extension</a:t>
            </a:r>
            <a:br>
              <a:rPr lang="en-US" dirty="0"/>
            </a:br>
            <a:endParaRPr lang="en-US" dirty="0"/>
          </a:p>
          <a:p>
            <a:pPr indent="-342900">
              <a:spcBef>
                <a:spcPts val="0"/>
              </a:spcBef>
              <a:spcAft>
                <a:spcPts val="0"/>
              </a:spcAft>
            </a:pPr>
            <a:r>
              <a:rPr lang="en-US" dirty="0"/>
              <a:t>Performance improvement over virtual methods</a:t>
            </a:r>
          </a:p>
        </p:txBody>
      </p:sp>
    </p:spTree>
    <p:extLst>
      <p:ext uri="{BB962C8B-B14F-4D97-AF65-F5344CB8AC3E}">
        <p14:creationId xmlns:p14="http://schemas.microsoft.com/office/powerpoint/2010/main" val="98415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lstStyle/>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template &lt;class Vehicle&gt;</a:t>
            </a:r>
          </a:p>
          <a:p>
            <a:pPr marL="0" lvl="0" indent="0">
              <a:spcBef>
                <a:spcPts val="0"/>
              </a:spcBef>
              <a:spcAft>
                <a:spcPts val="0"/>
              </a:spcAft>
              <a:buClr>
                <a:srgbClr val="E3DED1"/>
              </a:buClr>
              <a:buNone/>
            </a:pP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void drive(Vehicle </a:t>
            </a:r>
            <a:r>
              <a:rPr lang="en-US" b="1"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const</a:t>
            </a: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&amp;</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v)</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}/*end 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//main.cpp</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“screw-</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compilation error!</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lstStyle/>
          <a:p>
            <a:pPr marL="0" indent="0">
              <a:spcBef>
                <a:spcPts val="0"/>
              </a:spcBef>
              <a:spcAft>
                <a:spcPts val="0"/>
              </a:spcAft>
              <a:buNone/>
            </a:pPr>
            <a:r>
              <a:rPr lang="en-US" dirty="0"/>
              <a:t>//screw-</a:t>
            </a:r>
            <a:r>
              <a:rPr lang="en-US" dirty="0" err="1"/>
              <a:t>utilities.h</a:t>
            </a:r>
            <a:endParaRPr lang="en-US" dirty="0"/>
          </a:p>
          <a:p>
            <a:pPr marL="0" indent="0">
              <a:spcBef>
                <a:spcPts val="0"/>
              </a:spcBef>
              <a:spcAft>
                <a:spcPts val="0"/>
              </a:spcAft>
              <a:buNone/>
            </a:pPr>
            <a:r>
              <a:rPr lang="en-US" dirty="0"/>
              <a:t>namespace </a:t>
            </a:r>
            <a:r>
              <a:rPr lang="en-US" dirty="0" err="1"/>
              <a:t>our_stuff</a:t>
            </a:r>
            <a:r>
              <a:rPr lang="en-US" dirty="0"/>
              <a:t> {</a:t>
            </a:r>
          </a:p>
          <a:p>
            <a:pPr marL="0" indent="0">
              <a:spcBef>
                <a:spcPts val="0"/>
              </a:spcBef>
              <a:spcAft>
                <a:spcPts val="0"/>
              </a:spcAft>
              <a:buNone/>
            </a:pPr>
            <a:r>
              <a:rPr lang="en-US" dirty="0"/>
              <a:t>template &lt;class Screw&gt;</a:t>
            </a:r>
          </a:p>
          <a:p>
            <a:pPr marL="0" indent="0">
              <a:spcBef>
                <a:spcPts val="0"/>
              </a:spcBef>
              <a:spcAft>
                <a:spcPts val="0"/>
              </a:spcAft>
              <a:buNone/>
            </a:pPr>
            <a:r>
              <a:rPr lang="en-US" b="1" dirty="0"/>
              <a:t>void drive(Screw </a:t>
            </a:r>
            <a:r>
              <a:rPr lang="en-US" b="1" dirty="0" err="1"/>
              <a:t>const</a:t>
            </a:r>
            <a:r>
              <a:rPr lang="en-US" b="1" dirty="0"/>
              <a:t>&amp;</a:t>
            </a:r>
            <a:r>
              <a:rPr lang="en-US" dirty="0"/>
              <a:t> s)</a:t>
            </a:r>
          </a:p>
          <a:p>
            <a:pPr marL="0" indent="0">
              <a:spcBef>
                <a:spcPts val="0"/>
              </a:spcBef>
              <a:spcAft>
                <a:spcPts val="0"/>
              </a:spcAft>
              <a:buNone/>
            </a:pPr>
            <a:r>
              <a:rPr lang="en-US" dirty="0"/>
              <a:t>{ ... }</a:t>
            </a:r>
          </a:p>
          <a:p>
            <a:pPr marL="0" indent="0">
              <a:spcBef>
                <a:spcPts val="0"/>
              </a:spcBef>
              <a:spcAft>
                <a:spcPts val="0"/>
              </a:spcAft>
              <a:buNone/>
            </a:pPr>
            <a:r>
              <a:rPr lang="en-US" dirty="0"/>
              <a:t>}/*end namespace </a:t>
            </a:r>
            <a:r>
              <a:rPr lang="en-US" dirty="0" err="1"/>
              <a:t>our_stuff</a:t>
            </a:r>
            <a:r>
              <a:rPr lang="en-US" dirty="0"/>
              <a:t>*/</a:t>
            </a:r>
          </a:p>
        </p:txBody>
      </p:sp>
    </p:spTree>
    <p:extLst>
      <p:ext uri="{BB962C8B-B14F-4D97-AF65-F5344CB8AC3E}">
        <p14:creationId xmlns:p14="http://schemas.microsoft.com/office/powerpoint/2010/main" val="253822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p>
          <a:p>
            <a:pPr marL="0" indent="0">
              <a:lnSpc>
                <a:spcPct val="120000"/>
              </a:lnSpc>
              <a:spcBef>
                <a:spcPts val="0"/>
              </a:spcBef>
              <a:spcAft>
                <a:spcPts val="0"/>
              </a:spcAft>
              <a:buNone/>
            </a:pPr>
            <a:r>
              <a:rPr lang="en-US" b="1" dirty="0">
                <a:effectLst/>
              </a:rPr>
              <a:t>struct vehicle {};</a:t>
            </a:r>
            <a:br>
              <a:rPr lang="en-US" dirty="0">
                <a:effectLst/>
              </a:rPr>
            </a:br>
            <a:r>
              <a:rPr lang="en-US" dirty="0">
                <a:effectLst/>
              </a:rPr>
              <a:t>struct car : </a:t>
            </a:r>
            <a:r>
              <a:rPr lang="en-US" b="1" dirty="0">
                <a:effectLst/>
              </a:rPr>
              <a:t>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drive(vehicle&lt;Vehicle&gt; </a:t>
            </a:r>
            <a:r>
              <a:rPr lang="en-US" dirty="0" err="1">
                <a:effectLst/>
              </a:rPr>
              <a:t>const</a:t>
            </a:r>
            <a:r>
              <a:rPr lang="en-US" dirty="0">
                <a:effectLst/>
              </a:rPr>
              <a:t>&amp;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Vehicle </a:t>
            </a:r>
            <a:r>
              <a:rPr lang="en-US" dirty="0" err="1">
                <a:effectLst/>
              </a:rPr>
              <a:t>const</a:t>
            </a:r>
            <a:r>
              <a:rPr lang="en-US" dirty="0">
                <a:effectLst/>
              </a:rPr>
              <a:t>&amp; v_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&lt;Vehicle </a:t>
            </a:r>
            <a:r>
              <a:rPr lang="en-US" dirty="0" err="1">
                <a:effectLst/>
              </a:rPr>
              <a:t>const</a:t>
            </a:r>
            <a:r>
              <a:rPr lang="en-US"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br>
              <a:rPr lang="en-US" b="1" dirty="0">
                <a:effectLst/>
              </a:rPr>
            </a:br>
            <a:r>
              <a:rPr lang="en-US" b="1" dirty="0">
                <a:effectLst/>
              </a:rPr>
              <a:t>struct screw {};</a:t>
            </a:r>
            <a:br>
              <a:rPr lang="en-US" dirty="0">
                <a:effectLst/>
              </a:rPr>
            </a:br>
            <a:r>
              <a:rPr lang="en-US" dirty="0">
                <a:effectLst/>
              </a:rPr>
              <a:t>struct </a:t>
            </a:r>
            <a:r>
              <a:rPr lang="en-US" dirty="0" err="1">
                <a:effectLst/>
              </a:rPr>
              <a:t>phillips</a:t>
            </a:r>
            <a:r>
              <a:rPr lang="en-US" dirty="0">
                <a:effectLst/>
              </a:rPr>
              <a:t> : </a:t>
            </a:r>
            <a:r>
              <a:rPr lang="en-US" b="1" dirty="0">
                <a:effectLst/>
              </a:rPr>
              <a:t>screw&lt;</a:t>
            </a:r>
            <a:r>
              <a:rPr lang="en-US" b="1" dirty="0" err="1">
                <a:effectLst/>
              </a:rPr>
              <a:t>phillips</a:t>
            </a:r>
            <a:r>
              <a:rPr lang="en-US" b="1"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drive(screw&lt;Screw&gt; </a:t>
            </a:r>
            <a:r>
              <a:rPr lang="en-US" dirty="0" err="1">
                <a:effectLst/>
              </a:rPr>
              <a:t>const</a:t>
            </a:r>
            <a:r>
              <a:rPr lang="en-US" dirty="0">
                <a:effectLst/>
              </a:rPr>
              <a:t>&amp;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Screw </a:t>
            </a:r>
            <a:r>
              <a:rPr lang="en-US" dirty="0" err="1">
                <a:effectLst/>
              </a:rPr>
              <a:t>const</a:t>
            </a:r>
            <a:r>
              <a:rPr lang="en-US" dirty="0">
                <a:effectLst/>
              </a:rPr>
              <a:t>&amp; s_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&lt;Screw </a:t>
            </a:r>
            <a:r>
              <a:rPr lang="en-US" dirty="0" err="1">
                <a:effectLst/>
              </a:rPr>
              <a:t>const</a:t>
            </a:r>
            <a:r>
              <a:rPr lang="en-US" dirty="0">
                <a:effectLst/>
              </a:rPr>
              <a:t>&amp;&gt;(s);</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72279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 maybe not</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p>
          <a:p>
            <a:pPr marL="0" indent="0">
              <a:lnSpc>
                <a:spcPct val="120000"/>
              </a:lnSpc>
              <a:spcBef>
                <a:spcPts val="0"/>
              </a:spcBef>
              <a:spcAft>
                <a:spcPts val="0"/>
              </a:spcAft>
              <a:buNone/>
            </a:pPr>
            <a:r>
              <a:rPr lang="en-US" dirty="0">
                <a:effectLst/>
              </a:rPr>
              <a:t>struct vehicle {};</a:t>
            </a:r>
            <a:br>
              <a:rPr lang="en-US" dirty="0">
                <a:effectLst/>
              </a:rPr>
            </a:br>
            <a:r>
              <a:rPr lang="en-US" dirty="0">
                <a:effectLst/>
              </a:rPr>
              <a:t>struct car : 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a:t>
            </a:r>
            <a:r>
              <a:rPr lang="en-US" b="1" dirty="0">
                <a:effectLst/>
              </a:rPr>
              <a:t>vehicle&lt;Vehicle&gt; </a:t>
            </a:r>
            <a:r>
              <a:rPr lang="en-US" b="1" dirty="0" err="1">
                <a:effectLst/>
              </a:rPr>
              <a:t>const</a:t>
            </a:r>
            <a:r>
              <a:rPr lang="en-US" b="1" dirty="0">
                <a:effectLst/>
              </a:rPr>
              <a:t>&amp;</a:t>
            </a:r>
            <a:r>
              <a:rPr lang="en-US" dirty="0">
                <a:effectLst/>
              </a:rPr>
              <a:t>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t>
            </a:r>
            <a:r>
              <a:rPr lang="en-US" b="1" dirty="0">
                <a:effectLst/>
              </a:rPr>
              <a:t>Vehicle </a:t>
            </a:r>
            <a:r>
              <a:rPr lang="en-US" b="1" dirty="0" err="1">
                <a:effectLst/>
              </a:rPr>
              <a:t>const</a:t>
            </a:r>
            <a:r>
              <a:rPr lang="en-US" b="1" dirty="0">
                <a:effectLst/>
              </a:rPr>
              <a:t>&amp; v_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&lt;Vehicle </a:t>
            </a:r>
            <a:r>
              <a:rPr lang="en-US" b="1" dirty="0" err="1">
                <a:effectLst/>
              </a:rPr>
              <a:t>const</a:t>
            </a:r>
            <a:r>
              <a:rPr lang="en-US" b="1"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br>
              <a:rPr lang="en-US" dirty="0">
                <a:effectLst/>
              </a:rPr>
            </a:br>
            <a:r>
              <a:rPr lang="en-US" dirty="0">
                <a:effectLst/>
              </a:rPr>
              <a:t>struct screw {};</a:t>
            </a:r>
            <a:br>
              <a:rPr lang="en-US" dirty="0">
                <a:effectLst/>
              </a:rPr>
            </a:br>
            <a:r>
              <a:rPr lang="en-US" dirty="0">
                <a:effectLst/>
              </a:rPr>
              <a:t>struct </a:t>
            </a:r>
            <a:r>
              <a:rPr lang="en-US" dirty="0" err="1">
                <a:effectLst/>
              </a:rPr>
              <a:t>phillips</a:t>
            </a:r>
            <a:r>
              <a:rPr lang="en-US" dirty="0">
                <a:effectLst/>
              </a:rPr>
              <a:t> : screw&lt;</a:t>
            </a:r>
            <a:r>
              <a:rPr lang="en-US" dirty="0" err="1">
                <a:effectLst/>
              </a:rPr>
              <a:t>phillips</a:t>
            </a:r>
            <a:r>
              <a:rPr lang="en-US"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a:t>
            </a:r>
            <a:r>
              <a:rPr lang="en-US" b="1" dirty="0">
                <a:effectLst/>
              </a:rPr>
              <a:t>screw&lt;Screw&gt; </a:t>
            </a:r>
            <a:r>
              <a:rPr lang="en-US" b="1" dirty="0" err="1">
                <a:effectLst/>
              </a:rPr>
              <a:t>const</a:t>
            </a:r>
            <a:r>
              <a:rPr lang="en-US" b="1" dirty="0">
                <a:effectLst/>
              </a:rPr>
              <a:t>&amp;</a:t>
            </a:r>
            <a:r>
              <a:rPr lang="en-US" dirty="0">
                <a:effectLst/>
              </a:rPr>
              <a:t>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b="1" dirty="0">
                <a:effectLst/>
              </a:rPr>
              <a:t>	Screw </a:t>
            </a:r>
            <a:r>
              <a:rPr lang="en-US" b="1" dirty="0" err="1">
                <a:effectLst/>
              </a:rPr>
              <a:t>const</a:t>
            </a:r>
            <a:r>
              <a:rPr lang="en-US" b="1" dirty="0">
                <a:effectLst/>
              </a:rPr>
              <a:t>&amp; s_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&lt;Screw </a:t>
            </a:r>
            <a:r>
              <a:rPr lang="en-US" b="1" dirty="0" err="1">
                <a:effectLst/>
              </a:rPr>
              <a:t>const</a:t>
            </a:r>
            <a:r>
              <a:rPr lang="en-US" b="1" dirty="0">
                <a:effectLst/>
              </a:rPr>
              <a:t>&amp;&gt;(s)</a:t>
            </a:r>
            <a:r>
              <a:rPr lang="en-US" dirty="0">
                <a:effectLst/>
              </a:rPr>
              <a:t>;</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41399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p:txBody>
      </p:sp>
    </p:spTree>
    <p:extLst>
      <p:ext uri="{BB962C8B-B14F-4D97-AF65-F5344CB8AC3E}">
        <p14:creationId xmlns:p14="http://schemas.microsoft.com/office/powerpoint/2010/main" val="275032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endParaRPr lang="en-US" dirty="0"/>
          </a:p>
          <a:p>
            <a:pPr indent="-342900">
              <a:spcBef>
                <a:spcPts val="0"/>
              </a:spcBef>
              <a:spcAft>
                <a:spcPts val="0"/>
              </a:spcAft>
            </a:pPr>
            <a:r>
              <a:rPr lang="en-US" dirty="0"/>
              <a:t>Class extension or code re-use</a:t>
            </a:r>
            <a:endParaRPr lang="en-US" dirty="0">
              <a:effectLst/>
            </a:endParaRPr>
          </a:p>
        </p:txBody>
      </p:sp>
    </p:spTree>
    <p:extLst>
      <p:ext uri="{BB962C8B-B14F-4D97-AF65-F5344CB8AC3E}">
        <p14:creationId xmlns:p14="http://schemas.microsoft.com/office/powerpoint/2010/main" val="11425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92500" lnSpcReduction="10000"/>
          </a:bodyPr>
          <a:lstStyle/>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singleton</a:t>
            </a:r>
          </a:p>
          <a:p>
            <a:pPr marL="0" indent="0">
              <a:spcBef>
                <a:spcPts val="0"/>
              </a:spcBef>
              <a:spcAft>
                <a:spcPts val="0"/>
              </a:spcAft>
              <a:buNone/>
            </a:pPr>
            <a:r>
              <a:rPr lang="en-US" dirty="0"/>
              <a:t>{</a:t>
            </a:r>
          </a:p>
          <a:p>
            <a:pPr marL="0" indent="0">
              <a:spcBef>
                <a:spcPts val="0"/>
              </a:spcBef>
              <a:spcAft>
                <a:spcPts val="0"/>
              </a:spcAft>
              <a:buNone/>
            </a:pPr>
            <a:r>
              <a:rPr lang="en-US" dirty="0"/>
              <a:t>  singleton(</a:t>
            </a:r>
            <a:r>
              <a:rPr lang="en-US" dirty="0" err="1"/>
              <a:t>const</a:t>
            </a:r>
            <a:r>
              <a:rPr lang="en-US" dirty="0"/>
              <a:t> singleton&amp;) </a:t>
            </a:r>
            <a:r>
              <a:rPr lang="en-US" b="1" dirty="0"/>
              <a:t>= delete</a:t>
            </a:r>
            <a:r>
              <a:rPr lang="en-US" dirty="0"/>
              <a:t>;</a:t>
            </a:r>
          </a:p>
          <a:p>
            <a:pPr marL="0" indent="0">
              <a:spcBef>
                <a:spcPts val="0"/>
              </a:spcBef>
              <a:spcAft>
                <a:spcPts val="0"/>
              </a:spcAft>
              <a:buNone/>
            </a:pPr>
            <a:r>
              <a:rPr lang="en-US" dirty="0"/>
              <a:t>  auto operator=(</a:t>
            </a:r>
            <a:r>
              <a:rPr lang="en-US" dirty="0" err="1"/>
              <a:t>const</a:t>
            </a:r>
            <a:r>
              <a:rPr lang="en-US" dirty="0"/>
              <a:t> singleton&amp;) -&gt; singleton&amp; </a:t>
            </a:r>
            <a:r>
              <a:rPr lang="en-US" b="1" dirty="0"/>
              <a:t>= delete</a:t>
            </a:r>
            <a:r>
              <a:rPr lang="en-US" dirty="0"/>
              <a:t>;</a:t>
            </a:r>
          </a:p>
          <a:p>
            <a:pPr marL="0" indent="0">
              <a:spcBef>
                <a:spcPts val="0"/>
              </a:spcBef>
              <a:spcAft>
                <a:spcPts val="0"/>
              </a:spcAft>
              <a:buNone/>
            </a:pPr>
            <a:r>
              <a:rPr lang="en-US" dirty="0"/>
              <a:t>protected:</a:t>
            </a:r>
          </a:p>
          <a:p>
            <a:pPr marL="0" indent="0">
              <a:spcBef>
                <a:spcPts val="0"/>
              </a:spcBef>
              <a:spcAft>
                <a:spcPts val="0"/>
              </a:spcAft>
              <a:buNone/>
            </a:pPr>
            <a:r>
              <a:rPr lang="en-US" dirty="0"/>
              <a:t>  </a:t>
            </a:r>
            <a:r>
              <a:rPr lang="en-US" b="1" dirty="0"/>
              <a:t>static </a:t>
            </a:r>
            <a:r>
              <a:rPr lang="en-US" b="1" dirty="0" err="1"/>
              <a:t>std</a:t>
            </a:r>
            <a:r>
              <a:rPr lang="en-US" b="1" dirty="0"/>
              <a:t>::</a:t>
            </a:r>
            <a:r>
              <a:rPr lang="en-US" b="1" dirty="0" err="1"/>
              <a:t>unique_ptr</a:t>
            </a:r>
            <a:r>
              <a:rPr lang="en-US" b="1" dirty="0"/>
              <a:t>&lt;derived&gt; </a:t>
            </a:r>
            <a:r>
              <a:rPr lang="en-US" b="1" dirty="0" err="1"/>
              <a:t>obj</a:t>
            </a:r>
            <a:r>
              <a:rPr lang="en-US" dirty="0"/>
              <a:t>;</a:t>
            </a:r>
          </a:p>
          <a:p>
            <a:pPr marL="0" indent="0">
              <a:spcBef>
                <a:spcPts val="0"/>
              </a:spcBef>
              <a:spcAft>
                <a:spcPts val="0"/>
              </a:spcAft>
              <a:buNone/>
            </a:pPr>
            <a:r>
              <a:rPr lang="en-US" dirty="0"/>
              <a:t>  singleton() = default;</a:t>
            </a:r>
          </a:p>
          <a:p>
            <a:pPr marL="0" indent="0">
              <a:spcBef>
                <a:spcPts val="0"/>
              </a:spcBef>
              <a:spcAft>
                <a:spcPts val="0"/>
              </a:spcAft>
              <a:buNone/>
            </a:pPr>
            <a:r>
              <a:rPr lang="en-US" dirty="0"/>
              <a:t>public:</a:t>
            </a:r>
          </a:p>
          <a:p>
            <a:pPr marL="0" indent="0">
              <a:spcBef>
                <a:spcPts val="0"/>
              </a:spcBef>
              <a:spcAft>
                <a:spcPts val="0"/>
              </a:spcAft>
              <a:buNone/>
            </a:pPr>
            <a:r>
              <a:rPr lang="en-US" dirty="0"/>
              <a:t>  </a:t>
            </a:r>
            <a:r>
              <a:rPr lang="en-US" b="1" dirty="0"/>
              <a:t>static auto get() -&gt; derived&amp; </a:t>
            </a:r>
            <a:r>
              <a:rPr lang="en-US" dirty="0"/>
              <a:t>{</a:t>
            </a:r>
          </a:p>
          <a:p>
            <a:pPr marL="0" indent="0">
              <a:spcBef>
                <a:spcPts val="0"/>
              </a:spcBef>
              <a:spcAft>
                <a:spcPts val="0"/>
              </a:spcAft>
              <a:buNone/>
            </a:pPr>
            <a:r>
              <a:rPr lang="en-US" dirty="0"/>
              <a:t>    if(!</a:t>
            </a:r>
            <a:r>
              <a:rPr lang="en-US" dirty="0" err="1"/>
              <a:t>obj</a:t>
            </a:r>
            <a:r>
              <a:rPr lang="en-US" dirty="0"/>
              <a:t>) {</a:t>
            </a:r>
          </a:p>
          <a:p>
            <a:pPr marL="0" indent="0">
              <a:spcBef>
                <a:spcPts val="0"/>
              </a:spcBef>
              <a:spcAft>
                <a:spcPts val="0"/>
              </a:spcAft>
              <a:buNone/>
            </a:pPr>
            <a:r>
              <a:rPr lang="en-US" dirty="0"/>
              <a:t>      </a:t>
            </a:r>
            <a:r>
              <a:rPr lang="en-US" b="1" dirty="0" err="1"/>
              <a:t>obj</a:t>
            </a:r>
            <a:r>
              <a:rPr lang="en-US" b="1" dirty="0"/>
              <a:t> = </a:t>
            </a:r>
            <a:r>
              <a:rPr lang="en-US" b="1" dirty="0" err="1"/>
              <a:t>std</a:t>
            </a:r>
            <a:r>
              <a:rPr lang="en-US" b="1" dirty="0"/>
              <a:t>::</a:t>
            </a:r>
            <a:r>
              <a:rPr lang="en-US" b="1" dirty="0" err="1"/>
              <a:t>unique_ptr</a:t>
            </a:r>
            <a:r>
              <a:rPr lang="en-US" b="1" dirty="0"/>
              <a:t>&lt;derived&gt;(new derived{});</a:t>
            </a:r>
          </a:p>
          <a:p>
            <a:pPr marL="0" indent="0">
              <a:spcBef>
                <a:spcPts val="0"/>
              </a:spcBef>
              <a:spcAft>
                <a:spcPts val="0"/>
              </a:spcAft>
              <a:buNone/>
            </a:pPr>
            <a:r>
              <a:rPr lang="en-US" dirty="0"/>
              <a:t>    }</a:t>
            </a:r>
          </a:p>
          <a:p>
            <a:pPr marL="0" indent="0">
              <a:spcBef>
                <a:spcPts val="0"/>
              </a:spcBef>
              <a:spcAft>
                <a:spcPts val="0"/>
              </a:spcAft>
              <a:buNone/>
            </a:pPr>
            <a:r>
              <a:rPr lang="en-US" dirty="0"/>
              <a:t>    return *</a:t>
            </a:r>
            <a:r>
              <a:rPr lang="en-US" dirty="0" err="1"/>
              <a:t>obj</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r>
              <a:rPr lang="en-US" dirty="0"/>
              <a:t>template&lt;</a:t>
            </a:r>
            <a:r>
              <a:rPr lang="en-US" dirty="0" err="1"/>
              <a:t>typename</a:t>
            </a:r>
            <a:r>
              <a:rPr lang="en-US" dirty="0"/>
              <a:t> derived&gt;</a:t>
            </a:r>
          </a:p>
          <a:p>
            <a:pPr marL="0" indent="0">
              <a:spcBef>
                <a:spcPts val="0"/>
              </a:spcBef>
              <a:spcAft>
                <a:spcPts val="0"/>
              </a:spcAft>
              <a:buNone/>
            </a:pPr>
            <a:r>
              <a:rPr lang="en-US" dirty="0" err="1"/>
              <a:t>std</a:t>
            </a:r>
            <a:r>
              <a:rPr lang="en-US" dirty="0"/>
              <a:t>::</a:t>
            </a:r>
            <a:r>
              <a:rPr lang="en-US" dirty="0" err="1"/>
              <a:t>unique_ptr</a:t>
            </a:r>
            <a:r>
              <a:rPr lang="en-US" dirty="0"/>
              <a:t>&lt;derived&gt; singleton&lt;derived&gt;::</a:t>
            </a:r>
            <a:r>
              <a:rPr lang="en-US" dirty="0" err="1"/>
              <a:t>obj</a:t>
            </a:r>
            <a:r>
              <a:rPr lang="en-US" dirty="0"/>
              <a:t> = </a:t>
            </a:r>
            <a:r>
              <a:rPr lang="en-US" dirty="0" err="1"/>
              <a:t>nullptr</a:t>
            </a:r>
            <a:r>
              <a:rPr lang="en-US" dirty="0"/>
              <a:t>;</a:t>
            </a:r>
          </a:p>
        </p:txBody>
      </p:sp>
    </p:spTree>
    <p:extLst>
      <p:ext uri="{BB962C8B-B14F-4D97-AF65-F5344CB8AC3E}">
        <p14:creationId xmlns:p14="http://schemas.microsoft.com/office/powerpoint/2010/main" val="404384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br>
              <a:rPr lang="en-US" dirty="0">
                <a:effectLst/>
              </a:rPr>
            </a:br>
            <a:endParaRPr lang="en-US" dirty="0">
              <a:effectLst/>
            </a:endParaRPr>
          </a:p>
          <a:p>
            <a:pPr indent="-342900">
              <a:spcBef>
                <a:spcPts val="0"/>
              </a:spcBef>
              <a:spcAft>
                <a:spcPts val="0"/>
              </a:spcAft>
            </a:pPr>
            <a:r>
              <a:rPr lang="en-US" dirty="0">
                <a:effectLst/>
              </a:rPr>
              <a:t>Performance improvement over virtual methods</a:t>
            </a:r>
          </a:p>
          <a:p>
            <a:pPr lvl="1" indent="-342900">
              <a:spcBef>
                <a:spcPts val="0"/>
              </a:spcBef>
              <a:spcAft>
                <a:spcPts val="0"/>
              </a:spcAft>
            </a:pPr>
            <a:r>
              <a:rPr lang="en-US" dirty="0">
                <a:effectLst/>
              </a:rPr>
              <a:t>Maybe… profile it</a:t>
            </a:r>
          </a:p>
        </p:txBody>
      </p:sp>
    </p:spTree>
    <p:extLst>
      <p:ext uri="{BB962C8B-B14F-4D97-AF65-F5344CB8AC3E}">
        <p14:creationId xmlns:p14="http://schemas.microsoft.com/office/powerpoint/2010/main" val="407396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The Curiously Recurring Template Pattern (CRTP)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What is it?</a:t>
            </a:r>
            <a:br>
              <a:rPr lang="en-US" dirty="0"/>
            </a:br>
            <a:endParaRPr lang="en-US" dirty="0"/>
          </a:p>
          <a:p>
            <a:pPr indent="-342900">
              <a:spcBef>
                <a:spcPts val="0"/>
              </a:spcBef>
              <a:spcAft>
                <a:spcPts val="0"/>
              </a:spcAft>
            </a:pPr>
            <a:r>
              <a:rPr lang="en-US" dirty="0"/>
              <a:t>How does it work?</a:t>
            </a:r>
            <a:br>
              <a:rPr lang="en-US" dirty="0"/>
            </a:br>
            <a:endParaRPr lang="en-US" dirty="0"/>
          </a:p>
          <a:p>
            <a:pPr indent="-342900">
              <a:spcBef>
                <a:spcPts val="0"/>
              </a:spcBef>
              <a:spcAft>
                <a:spcPts val="0"/>
              </a:spcAft>
            </a:pPr>
            <a:r>
              <a:rPr lang="en-US" dirty="0"/>
              <a:t>Why use it?</a:t>
            </a:r>
          </a:p>
        </p:txBody>
      </p:sp>
    </p:spTree>
    <p:extLst>
      <p:ext uri="{BB962C8B-B14F-4D97-AF65-F5344CB8AC3E}">
        <p14:creationId xmlns:p14="http://schemas.microsoft.com/office/powerpoint/2010/main" val="5682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What is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A class X has, as a base class, a template specialization taking X itself as an argument:</a:t>
            </a:r>
          </a:p>
          <a:p>
            <a:pPr marL="0" indent="0">
              <a:spcBef>
                <a:spcPts val="0"/>
              </a:spcBef>
              <a:spcAft>
                <a:spcPts val="0"/>
              </a:spcAft>
              <a:buNone/>
            </a:pPr>
            <a:endParaRPr lang="en-US" dirty="0"/>
          </a:p>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a:t>
            </a:r>
            <a:r>
              <a:rPr lang="en-US" b="1" dirty="0"/>
              <a:t>base</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class </a:t>
            </a:r>
            <a:r>
              <a:rPr lang="en-US" b="1" dirty="0"/>
              <a:t>X</a:t>
            </a:r>
            <a:r>
              <a:rPr lang="en-US" dirty="0"/>
              <a:t> : public </a:t>
            </a:r>
            <a:r>
              <a:rPr lang="en-US" b="1" dirty="0"/>
              <a:t>base&lt;X&gt;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48081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How does it work?</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Review template instantiation in C++</a:t>
            </a:r>
            <a:br>
              <a:rPr lang="en-US" dirty="0"/>
            </a:br>
            <a:endParaRPr lang="en-US" dirty="0"/>
          </a:p>
          <a:p>
            <a:pPr indent="-342900">
              <a:spcBef>
                <a:spcPts val="0"/>
              </a:spcBef>
              <a:spcAft>
                <a:spcPts val="0"/>
              </a:spcAft>
            </a:pPr>
            <a:r>
              <a:rPr lang="en-US" dirty="0"/>
              <a:t>Discuss CRTP and template instantiation</a:t>
            </a:r>
          </a:p>
        </p:txBody>
      </p:sp>
    </p:spTree>
    <p:extLst>
      <p:ext uri="{BB962C8B-B14F-4D97-AF65-F5344CB8AC3E}">
        <p14:creationId xmlns:p14="http://schemas.microsoft.com/office/powerpoint/2010/main" val="32882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a:t>
            </a:r>
            <a:r>
              <a:rPr lang="en-US" dirty="0" err="1">
                <a:effectLst/>
              </a:rPr>
              <a:t>template.h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r>
              <a:rPr lang="en-US" dirty="0"/>
              <a:t>template&lt;</a:t>
            </a:r>
            <a:r>
              <a:rPr lang="en-US" dirty="0" err="1"/>
              <a:t>typename</a:t>
            </a:r>
            <a:r>
              <a:rPr lang="en-US" dirty="0"/>
              <a:t> </a:t>
            </a:r>
            <a:r>
              <a:rPr lang="en-US" dirty="0" err="1"/>
              <a:t>template_arg</a:t>
            </a:r>
            <a:r>
              <a:rPr lang="en-US" dirty="0"/>
              <a:t>&gt;</a:t>
            </a:r>
          </a:p>
          <a:p>
            <a:pPr marL="0" indent="0">
              <a:lnSpc>
                <a:spcPct val="110000"/>
              </a:lnSpc>
              <a:spcBef>
                <a:spcPts val="0"/>
              </a:spcBef>
              <a:spcAft>
                <a:spcPts val="0"/>
              </a:spcAft>
              <a:buNone/>
            </a:pPr>
            <a:r>
              <a:rPr lang="en-US" dirty="0"/>
              <a:t>class </a:t>
            </a:r>
            <a:r>
              <a:rPr lang="en-US" dirty="0" err="1"/>
              <a:t>template_class</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dirty="0"/>
              <a:t>  </a:t>
            </a:r>
            <a:r>
              <a:rPr lang="en-US" b="1" dirty="0"/>
              <a:t>auto called()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&lt;&gt;::called()\n");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  </a:t>
            </a:r>
            <a:r>
              <a:rPr lang="en-US" b="1" dirty="0"/>
              <a:t>auto </a:t>
            </a:r>
            <a:r>
              <a:rPr lang="en-US" b="1" dirty="0" err="1"/>
              <a:t>not_called</a:t>
            </a:r>
            <a:r>
              <a:rPr lang="en-US" b="1" dirty="0"/>
              <a:t>()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a:t>
            </a:r>
            <a:r>
              <a:rPr lang="en-US" dirty="0" err="1"/>
              <a:t>not_called</a:t>
            </a:r>
            <a:r>
              <a:rPr lang="en-US" dirty="0"/>
              <a:t>()\n");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255246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#include "</a:t>
            </a:r>
            <a:r>
              <a:rPr lang="en-US" dirty="0" err="1"/>
              <a:t>template.h</a:t>
            </a:r>
            <a:r>
              <a:rPr lang="en-US" dirty="0"/>
              <a:t>"</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  auto </a:t>
            </a:r>
            <a:r>
              <a:rPr lang="en-US" dirty="0" err="1"/>
              <a:t>tc</a:t>
            </a:r>
            <a:r>
              <a:rPr lang="en-US" dirty="0"/>
              <a:t>{ </a:t>
            </a:r>
            <a:r>
              <a:rPr lang="en-US" dirty="0" err="1"/>
              <a:t>template_class</a:t>
            </a:r>
            <a:r>
              <a:rPr lang="en-US" dirty="0"/>
              <a:t>&lt;</a:t>
            </a:r>
            <a:r>
              <a:rPr lang="en-US" dirty="0" err="1"/>
              <a:t>int</a:t>
            </a:r>
            <a:r>
              <a:rPr lang="en-US" dirty="0"/>
              <a:t>&gt;{} };</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b="1" dirty="0" err="1"/>
              <a:t>tc.called</a:t>
            </a:r>
            <a:r>
              <a:rPr lang="en-US" b="1" dirty="0"/>
              <a:t>()</a:t>
            </a:r>
            <a:r>
              <a:rPr lang="en-US" dirty="0"/>
              <a:t>;</a:t>
            </a:r>
          </a:p>
          <a:p>
            <a:pPr marL="0" indent="0">
              <a:lnSpc>
                <a:spcPct val="110000"/>
              </a:lnSpc>
              <a:spcBef>
                <a:spcPts val="0"/>
              </a:spcBef>
              <a:spcAft>
                <a:spcPts val="0"/>
              </a:spcAft>
              <a:buNone/>
            </a:pPr>
            <a:r>
              <a:rPr lang="en-US" dirty="0"/>
              <a:t>  //</a:t>
            </a:r>
            <a:r>
              <a:rPr lang="en-US" dirty="0" err="1"/>
              <a:t>tc.not_called</a:t>
            </a:r>
            <a:r>
              <a:rPr lang="en-US" dirty="0"/>
              <a: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dirty="0" err="1"/>
              <a:t>printf</a:t>
            </a:r>
            <a:r>
              <a:rPr lang="en-US" dirty="0"/>
              <a:t>("Hello, templates!\n");</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return 0;</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326464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base.h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template&lt;</a:t>
            </a:r>
            <a:r>
              <a:rPr lang="en-US" dirty="0" err="1"/>
              <a:t>typename</a:t>
            </a:r>
            <a:r>
              <a:rPr lang="en-US" dirty="0"/>
              <a:t> derived&gt;</a:t>
            </a:r>
          </a:p>
          <a:p>
            <a:pPr marL="0" indent="0">
              <a:lnSpc>
                <a:spcPct val="110000"/>
              </a:lnSpc>
              <a:spcBef>
                <a:spcPts val="0"/>
              </a:spcBef>
              <a:spcAft>
                <a:spcPts val="0"/>
              </a:spcAft>
              <a:buNone/>
            </a:pPr>
            <a:r>
              <a:rPr lang="en-US" dirty="0"/>
              <a:t>class base</a:t>
            </a:r>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b="1" dirty="0"/>
              <a:t>  auto foo() -&gt; void { </a:t>
            </a:r>
            <a:r>
              <a:rPr lang="en-US" b="1" dirty="0" err="1"/>
              <a:t>printf</a:t>
            </a:r>
            <a:r>
              <a:rPr lang="en-US" b="1" dirty="0"/>
              <a:t>("foo()\n"); }</a:t>
            </a:r>
          </a:p>
          <a:p>
            <a:pPr marL="0" indent="0">
              <a:lnSpc>
                <a:spcPct val="110000"/>
              </a:lnSpc>
              <a:spcBef>
                <a:spcPts val="0"/>
              </a:spcBef>
              <a:spcAft>
                <a:spcPts val="0"/>
              </a:spcAft>
              <a:buNone/>
            </a:pPr>
            <a:r>
              <a:rPr lang="en-US" b="1" dirty="0"/>
              <a:t>  auto bar() -&gt; void { </a:t>
            </a:r>
            <a:r>
              <a:rPr lang="en-US" b="1" dirty="0" err="1"/>
              <a:t>printf</a:t>
            </a:r>
            <a:r>
              <a:rPr lang="en-US" b="1" dirty="0"/>
              <a:t>("bar()\n");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405969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some_derived.h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#pragma once</a:t>
            </a:r>
            <a:br>
              <a:rPr lang="en-US" dirty="0"/>
            </a:br>
            <a:br>
              <a:rPr lang="en-US" dirty="0"/>
            </a:br>
            <a:r>
              <a:rPr lang="en-US" dirty="0"/>
              <a:t>#include "</a:t>
            </a:r>
            <a:r>
              <a:rPr lang="en-US" dirty="0" err="1"/>
              <a:t>base.h</a:t>
            </a:r>
            <a:r>
              <a:rPr lang="en-US" dirty="0"/>
              <a:t>"</a:t>
            </a:r>
          </a:p>
          <a:p>
            <a:pPr marL="0" indent="0">
              <a:spcBef>
                <a:spcPts val="0"/>
              </a:spcBef>
              <a:spcAft>
                <a:spcPts val="0"/>
              </a:spcAft>
              <a:buNone/>
            </a:pPr>
            <a:br>
              <a:rPr lang="en-US" dirty="0"/>
            </a:br>
            <a:r>
              <a:rPr lang="en-US" dirty="0"/>
              <a:t>class </a:t>
            </a:r>
            <a:r>
              <a:rPr lang="en-US" b="1" dirty="0" err="1"/>
              <a:t>some_derived</a:t>
            </a:r>
            <a:r>
              <a:rPr lang="en-US" dirty="0"/>
              <a:t> : public </a:t>
            </a:r>
            <a:r>
              <a:rPr lang="en-US" b="1" dirty="0"/>
              <a:t>base&lt;</a:t>
            </a:r>
            <a:r>
              <a:rPr lang="en-US" b="1" dirty="0" err="1"/>
              <a:t>some_derived</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public:</a:t>
            </a:r>
          </a:p>
          <a:p>
            <a:pPr marL="0" indent="0">
              <a:spcBef>
                <a:spcPts val="0"/>
              </a:spcBef>
              <a:spcAft>
                <a:spcPts val="0"/>
              </a:spcAft>
              <a:buNone/>
            </a:pPr>
            <a:r>
              <a:rPr lang="en-US" dirty="0"/>
              <a:t>  auto </a:t>
            </a:r>
            <a:r>
              <a:rPr lang="en-US" dirty="0" err="1"/>
              <a:t>baz</a:t>
            </a:r>
            <a:r>
              <a:rPr lang="en-US" dirty="0"/>
              <a:t>() -&gt; void;</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49737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some_derived.cpp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b="1" dirty="0"/>
              <a:t>auto </a:t>
            </a:r>
            <a:r>
              <a:rPr lang="en-US" b="1" dirty="0" err="1"/>
              <a:t>some_derived</a:t>
            </a:r>
            <a:r>
              <a:rPr lang="en-US" b="1" dirty="0"/>
              <a:t>::</a:t>
            </a:r>
            <a:r>
              <a:rPr lang="en-US" b="1" dirty="0" err="1"/>
              <a:t>baz</a:t>
            </a:r>
            <a:r>
              <a:rPr lang="en-US" b="1" dirty="0"/>
              <a:t>() -&gt; void</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dirty="0" err="1"/>
              <a:t>printf</a:t>
            </a:r>
            <a:r>
              <a:rPr lang="en-US" dirty="0"/>
              <a:t>("</a:t>
            </a:r>
            <a:r>
              <a:rPr lang="en-US" dirty="0" err="1"/>
              <a:t>baz</a:t>
            </a:r>
            <a:r>
              <a:rPr lang="en-US" dirty="0"/>
              <a:t>()\n");</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528170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Hack">
      <a:majorFont>
        <a:latin typeface="Hack"/>
        <a:ea typeface=""/>
        <a:cs typeface=""/>
      </a:majorFont>
      <a:minorFont>
        <a:latin typeface="Hack"/>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12262</TotalTime>
  <Words>1125</Words>
  <Application>Microsoft Office PowerPoint</Application>
  <PresentationFormat>Widescreen</PresentationFormat>
  <Paragraphs>227</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Hack</vt:lpstr>
      <vt:lpstr>Trebuchet MS</vt:lpstr>
      <vt:lpstr>Wingdings</vt:lpstr>
      <vt:lpstr>Wingdings 2</vt:lpstr>
      <vt:lpstr>Slate</vt:lpstr>
      <vt:lpstr>CRTP</vt:lpstr>
      <vt:lpstr>The Curiously Recurring Template Pattern (CRTP)</vt:lpstr>
      <vt:lpstr>CRTP – What is it?</vt:lpstr>
      <vt:lpstr>CRTP – How does it work?</vt:lpstr>
      <vt:lpstr>CRTP – How does it work? Template Instantiation: template.h</vt:lpstr>
      <vt:lpstr>CRTP – How does it work? Template Instantiation: main.cpp</vt:lpstr>
      <vt:lpstr>CRTP – How does it work? CRTP Instantiation: base.h</vt:lpstr>
      <vt:lpstr>CRTP – How does it work? CRTP Instantiation: some_derived.h</vt:lpstr>
      <vt:lpstr>CRTP – How does it work? CRTP Instantiation: some_derived.cpp</vt:lpstr>
      <vt:lpstr>CRTP – How does it work? CRTP Instantiation: main.cpp</vt:lpstr>
      <vt:lpstr>CRTP – Why use it?</vt:lpstr>
      <vt:lpstr>CRTP – Why use it? To enforce concepts</vt:lpstr>
      <vt:lpstr>CRTP – Why use it? To enforce concepts</vt:lpstr>
      <vt:lpstr>CRTP – Why use it? To enforce concepts… maybe not</vt:lpstr>
      <vt:lpstr>CRTP – Why use it?</vt:lpstr>
      <vt:lpstr>CRTP – Why use it?</vt:lpstr>
      <vt:lpstr>CRTP – Why use it? Class extension: singleton</vt:lpstr>
      <vt:lpstr>CRTP – Why use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CRTP</dc:title>
  <dc:creator>Michael Chadwick</dc:creator>
  <cp:lastModifiedBy>Michael Chadwick</cp:lastModifiedBy>
  <cp:revision>143</cp:revision>
  <dcterms:created xsi:type="dcterms:W3CDTF">2017-12-25T21:06:12Z</dcterms:created>
  <dcterms:modified xsi:type="dcterms:W3CDTF">2018-01-04T18:56:12Z</dcterms:modified>
</cp:coreProperties>
</file>