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0"/>
  </p:notesMasterIdLst>
  <p:sldIdLst>
    <p:sldId id="256" r:id="rId2"/>
    <p:sldId id="268" r:id="rId3"/>
    <p:sldId id="263" r:id="rId4"/>
    <p:sldId id="269" r:id="rId5"/>
    <p:sldId id="266" r:id="rId6"/>
    <p:sldId id="267" r:id="rId7"/>
    <p:sldId id="261" r:id="rId8"/>
    <p:sldId id="260" r:id="rId9"/>
    <p:sldId id="264" r:id="rId10"/>
    <p:sldId id="265" r:id="rId11"/>
    <p:sldId id="270" r:id="rId12"/>
    <p:sldId id="277" r:id="rId13"/>
    <p:sldId id="279" r:id="rId14"/>
    <p:sldId id="280" r:id="rId15"/>
    <p:sldId id="271" r:id="rId16"/>
    <p:sldId id="281" r:id="rId17"/>
    <p:sldId id="282" r:id="rId18"/>
    <p:sldId id="283" r:id="rId19"/>
    <p:sldId id="284" r:id="rId20"/>
    <p:sldId id="285" r:id="rId21"/>
    <p:sldId id="286" r:id="rId22"/>
    <p:sldId id="287" r:id="rId23"/>
    <p:sldId id="288" r:id="rId24"/>
    <p:sldId id="290" r:id="rId25"/>
    <p:sldId id="291" r:id="rId26"/>
    <p:sldId id="292" r:id="rId27"/>
    <p:sldId id="278"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5" autoAdjust="0"/>
  </p:normalViewPr>
  <p:slideViewPr>
    <p:cSldViewPr snapToGrid="0">
      <p:cViewPr varScale="1">
        <p:scale>
          <a:sx n="113" d="100"/>
          <a:sy n="113" d="100"/>
        </p:scale>
        <p:origin x="510" y="108"/>
      </p:cViewPr>
      <p:guideLst/>
    </p:cSldViewPr>
  </p:slideViewPr>
  <p:outlineViewPr>
    <p:cViewPr>
      <p:scale>
        <a:sx n="33" d="100"/>
        <a:sy n="33" d="100"/>
      </p:scale>
      <p:origin x="0" y="-8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3C93-8CDC-454D-A790-63A3E7E87290}" type="datetimeFigureOut">
              <a:rPr lang="en-US" smtClean="0"/>
              <a:t>2018-01-03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D0BC-341E-4884-8712-9D9DE84DAC90}" type="slidenum">
              <a:rPr lang="en-US" smtClean="0"/>
              <a:t>‹#›</a:t>
            </a:fld>
            <a:endParaRPr lang="en-US"/>
          </a:p>
        </p:txBody>
      </p:sp>
    </p:spTree>
    <p:extLst>
      <p:ext uri="{BB962C8B-B14F-4D97-AF65-F5344CB8AC3E}">
        <p14:creationId xmlns:p14="http://schemas.microsoft.com/office/powerpoint/2010/main" val="283453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faribooksonline.com/search/?query=author:%22Aleksey%20Gurtovoy%22&amp;sort=relevance&amp;highlight=tru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faribooksonline.com/search/?query=author:%22David%20Abrahams%22&amp;sort=relevance&amp;highlight=tru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a:t>
            </a:fld>
            <a:endParaRPr lang="en-US"/>
          </a:p>
        </p:txBody>
      </p:sp>
    </p:spTree>
    <p:extLst>
      <p:ext uri="{BB962C8B-B14F-4D97-AF65-F5344CB8AC3E}">
        <p14:creationId xmlns:p14="http://schemas.microsoft.com/office/powerpoint/2010/main" val="39292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11</a:t>
            </a:fld>
            <a:endParaRPr lang="en-US"/>
          </a:p>
        </p:txBody>
      </p:sp>
    </p:spTree>
    <p:extLst>
      <p:ext uri="{BB962C8B-B14F-4D97-AF65-F5344CB8AC3E}">
        <p14:creationId xmlns:p14="http://schemas.microsoft.com/office/powerpoint/2010/main" val="64031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very poor attempt at using the concepts “Vehicle” and “Screw.” However, the author hasn’t told the compiler about the concepts, and for all it knows, these two methods have the same name and signature, and are part of the same namespace</a:t>
            </a:r>
          </a:p>
        </p:txBody>
      </p:sp>
      <p:sp>
        <p:nvSpPr>
          <p:cNvPr id="4" name="Slide Number Placeholder 3"/>
          <p:cNvSpPr>
            <a:spLocks noGrp="1"/>
          </p:cNvSpPr>
          <p:nvPr>
            <p:ph type="sldNum" sz="quarter" idx="10"/>
          </p:nvPr>
        </p:nvSpPr>
        <p:spPr/>
        <p:txBody>
          <a:bodyPr/>
          <a:lstStyle/>
          <a:p>
            <a:fld id="{07CFD0BC-341E-4884-8712-9D9DE84DAC90}" type="slidenum">
              <a:rPr lang="en-US" smtClean="0"/>
              <a:t>12</a:t>
            </a:fld>
            <a:endParaRPr lang="en-US"/>
          </a:p>
        </p:txBody>
      </p:sp>
    </p:spTree>
    <p:extLst>
      <p:ext uri="{BB962C8B-B14F-4D97-AF65-F5344CB8AC3E}">
        <p14:creationId xmlns:p14="http://schemas.microsoft.com/office/powerpoint/2010/main" val="3859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CRTP to differentiate our function signatures without actually tying our child classes to a particular interface—as long as they satisfy the concept the method expects</a:t>
            </a:r>
          </a:p>
        </p:txBody>
      </p:sp>
      <p:sp>
        <p:nvSpPr>
          <p:cNvPr id="4" name="Slide Number Placeholder 3"/>
          <p:cNvSpPr>
            <a:spLocks noGrp="1"/>
          </p:cNvSpPr>
          <p:nvPr>
            <p:ph type="sldNum" sz="quarter" idx="10"/>
          </p:nvPr>
        </p:nvSpPr>
        <p:spPr/>
        <p:txBody>
          <a:bodyPr/>
          <a:lstStyle/>
          <a:p>
            <a:fld id="{07CFD0BC-341E-4884-8712-9D9DE84DAC90}" type="slidenum">
              <a:rPr lang="en-US" smtClean="0"/>
              <a:t>13</a:t>
            </a:fld>
            <a:endParaRPr lang="en-US"/>
          </a:p>
        </p:txBody>
      </p:sp>
    </p:spTree>
    <p:extLst>
      <p:ext uri="{BB962C8B-B14F-4D97-AF65-F5344CB8AC3E}">
        <p14:creationId xmlns:p14="http://schemas.microsoft.com/office/powerpoint/2010/main" val="316098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disables value semantics; worse, it *forces* us to use reference semantics. Attempting to use value semantics here would lead to object slicing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14</a:t>
            </a:fld>
            <a:endParaRPr lang="en-US"/>
          </a:p>
        </p:txBody>
      </p:sp>
    </p:spTree>
    <p:extLst>
      <p:ext uri="{BB962C8B-B14F-4D97-AF65-F5344CB8AC3E}">
        <p14:creationId xmlns:p14="http://schemas.microsoft.com/office/powerpoint/2010/main" val="193708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15</a:t>
            </a:fld>
            <a:endParaRPr lang="en-US"/>
          </a:p>
        </p:txBody>
      </p:sp>
    </p:spTree>
    <p:extLst>
      <p:ext uri="{BB962C8B-B14F-4D97-AF65-F5344CB8AC3E}">
        <p14:creationId xmlns:p14="http://schemas.microsoft.com/office/powerpoint/2010/main" val="125217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16</a:t>
            </a:fld>
            <a:endParaRPr lang="en-US"/>
          </a:p>
        </p:txBody>
      </p:sp>
    </p:spTree>
    <p:extLst>
      <p:ext uri="{BB962C8B-B14F-4D97-AF65-F5344CB8AC3E}">
        <p14:creationId xmlns:p14="http://schemas.microsoft.com/office/powerpoint/2010/main" val="227648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17</a:t>
            </a:fld>
            <a:endParaRPr lang="en-US"/>
          </a:p>
        </p:txBody>
      </p:sp>
    </p:spTree>
    <p:extLst>
      <p:ext uri="{BB962C8B-B14F-4D97-AF65-F5344CB8AC3E}">
        <p14:creationId xmlns:p14="http://schemas.microsoft.com/office/powerpoint/2010/main" val="273455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18</a:t>
            </a:fld>
            <a:endParaRPr lang="en-US"/>
          </a:p>
        </p:txBody>
      </p:sp>
    </p:spTree>
    <p:extLst>
      <p:ext uri="{BB962C8B-B14F-4D97-AF65-F5344CB8AC3E}">
        <p14:creationId xmlns:p14="http://schemas.microsoft.com/office/powerpoint/2010/main" val="229791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19</a:t>
            </a:fld>
            <a:endParaRPr lang="en-US"/>
          </a:p>
        </p:txBody>
      </p:sp>
    </p:spTree>
    <p:extLst>
      <p:ext uri="{BB962C8B-B14F-4D97-AF65-F5344CB8AC3E}">
        <p14:creationId xmlns:p14="http://schemas.microsoft.com/office/powerpoint/2010/main" val="2031186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20</a:t>
            </a:fld>
            <a:endParaRPr lang="en-US"/>
          </a:p>
        </p:txBody>
      </p:sp>
    </p:spTree>
    <p:extLst>
      <p:ext uri="{BB962C8B-B14F-4D97-AF65-F5344CB8AC3E}">
        <p14:creationId xmlns:p14="http://schemas.microsoft.com/office/powerpoint/2010/main" val="279700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Example pulled from “C++ Template Metaprogramming: Concepts, Tools, and Techniques from Boost and Beyond” chapter 9, section 8</a:t>
            </a:r>
            <a:endParaRPr lang="en-US" dirty="0">
              <a:effectLst/>
            </a:endParaRPr>
          </a:p>
          <a:p>
            <a:pPr rtl="0"/>
            <a:r>
              <a:rPr lang="en-US" sz="1200" b="0" i="0" u="sng" strike="noStrike" kern="1200" dirty="0">
                <a:solidFill>
                  <a:schemeClr val="tx1"/>
                </a:solidFill>
                <a:effectLst/>
                <a:latin typeface="+mn-lt"/>
                <a:ea typeface="+mn-ea"/>
                <a:cs typeface="+mn-cs"/>
                <a:hlinkClick r:id="rId3"/>
              </a:rPr>
              <a:t>Aleksey </a:t>
            </a:r>
            <a:r>
              <a:rPr lang="en-US" sz="1200" b="0" i="0" u="sng" strike="noStrike" kern="1200" dirty="0" err="1">
                <a:solidFill>
                  <a:schemeClr val="tx1"/>
                </a:solidFill>
                <a:effectLst/>
                <a:latin typeface="+mn-lt"/>
                <a:ea typeface="+mn-ea"/>
                <a:cs typeface="+mn-cs"/>
                <a:hlinkClick r:id="rId3"/>
              </a:rPr>
              <a:t>Gurtovoy</a:t>
            </a:r>
            <a:r>
              <a:rPr 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a:rPr>
              <a:t> </a:t>
            </a:r>
            <a:r>
              <a:rPr lang="en-US" sz="1200" b="0" i="0" u="sng" strike="noStrike" kern="1200" dirty="0">
                <a:solidFill>
                  <a:schemeClr val="tx1"/>
                </a:solidFill>
                <a:effectLst/>
                <a:latin typeface="+mn-lt"/>
                <a:ea typeface="+mn-ea"/>
                <a:cs typeface="+mn-cs"/>
                <a:hlinkClick r:id="rId4"/>
              </a:rPr>
              <a:t>David Abrahams</a:t>
            </a:r>
            <a:br>
              <a:rPr lang="en-US" sz="1200" b="0" i="0" u="none" strike="noStrike" kern="1200" dirty="0">
                <a:solidFill>
                  <a:schemeClr val="tx1"/>
                </a:solidFill>
                <a:effectLst/>
                <a:latin typeface="+mn-lt"/>
                <a:ea typeface="+mn-ea"/>
                <a:cs typeface="+mn-cs"/>
                <a:hlinkClick r:id="rId4"/>
              </a:rPr>
            </a:br>
            <a:r>
              <a:rPr lang="en-US" sz="1200" b="0" i="0" u="none" strike="noStrike" kern="1200" dirty="0">
                <a:solidFill>
                  <a:schemeClr val="tx1"/>
                </a:solidFill>
                <a:effectLst/>
                <a:latin typeface="+mn-lt"/>
                <a:ea typeface="+mn-ea"/>
                <a:cs typeface="+mn-cs"/>
              </a:rPr>
              <a:t>https://www.safaribooksonline.com/library/view/c-template-metaprogramming/0321227255/</a:t>
            </a:r>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a:t>
            </a:fld>
            <a:endParaRPr lang="en-US"/>
          </a:p>
        </p:txBody>
      </p:sp>
    </p:spTree>
    <p:extLst>
      <p:ext uri="{BB962C8B-B14F-4D97-AF65-F5344CB8AC3E}">
        <p14:creationId xmlns:p14="http://schemas.microsoft.com/office/powerpoint/2010/main" val="3217492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21</a:t>
            </a:fld>
            <a:endParaRPr lang="en-US"/>
          </a:p>
        </p:txBody>
      </p:sp>
    </p:spTree>
    <p:extLst>
      <p:ext uri="{BB962C8B-B14F-4D97-AF65-F5344CB8AC3E}">
        <p14:creationId xmlns:p14="http://schemas.microsoft.com/office/powerpoint/2010/main" val="388355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22</a:t>
            </a:fld>
            <a:endParaRPr lang="en-US"/>
          </a:p>
        </p:txBody>
      </p:sp>
    </p:spTree>
    <p:extLst>
      <p:ext uri="{BB962C8B-B14F-4D97-AF65-F5344CB8AC3E}">
        <p14:creationId xmlns:p14="http://schemas.microsoft.com/office/powerpoint/2010/main" val="22974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23</a:t>
            </a:fld>
            <a:endParaRPr lang="en-US"/>
          </a:p>
        </p:txBody>
      </p:sp>
    </p:spTree>
    <p:extLst>
      <p:ext uri="{BB962C8B-B14F-4D97-AF65-F5344CB8AC3E}">
        <p14:creationId xmlns:p14="http://schemas.microsoft.com/office/powerpoint/2010/main" val="1336341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24</a:t>
            </a:fld>
            <a:endParaRPr lang="en-US"/>
          </a:p>
        </p:txBody>
      </p:sp>
    </p:spTree>
    <p:extLst>
      <p:ext uri="{BB962C8B-B14F-4D97-AF65-F5344CB8AC3E}">
        <p14:creationId xmlns:p14="http://schemas.microsoft.com/office/powerpoint/2010/main" val="1581677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25</a:t>
            </a:fld>
            <a:endParaRPr lang="en-US"/>
          </a:p>
        </p:txBody>
      </p:sp>
    </p:spTree>
    <p:extLst>
      <p:ext uri="{BB962C8B-B14F-4D97-AF65-F5344CB8AC3E}">
        <p14:creationId xmlns:p14="http://schemas.microsoft.com/office/powerpoint/2010/main" val="3439640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26</a:t>
            </a:fld>
            <a:endParaRPr lang="en-US"/>
          </a:p>
        </p:txBody>
      </p:sp>
    </p:spTree>
    <p:extLst>
      <p:ext uri="{BB962C8B-B14F-4D97-AF65-F5344CB8AC3E}">
        <p14:creationId xmlns:p14="http://schemas.microsoft.com/office/powerpoint/2010/main" val="486605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27</a:t>
            </a:fld>
            <a:endParaRPr lang="en-US"/>
          </a:p>
        </p:txBody>
      </p:sp>
    </p:spTree>
    <p:extLst>
      <p:ext uri="{BB962C8B-B14F-4D97-AF65-F5344CB8AC3E}">
        <p14:creationId xmlns:p14="http://schemas.microsoft.com/office/powerpoint/2010/main" val="37641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4</a:t>
            </a:fld>
            <a:endParaRPr lang="en-US"/>
          </a:p>
        </p:txBody>
      </p:sp>
    </p:spTree>
    <p:extLst>
      <p:ext uri="{BB962C8B-B14F-4D97-AF65-F5344CB8AC3E}">
        <p14:creationId xmlns:p14="http://schemas.microsoft.com/office/powerpoint/2010/main" val="424287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5</a:t>
            </a:fld>
            <a:endParaRPr lang="en-US"/>
          </a:p>
        </p:txBody>
      </p:sp>
    </p:spTree>
    <p:extLst>
      <p:ext uri="{BB962C8B-B14F-4D97-AF65-F5344CB8AC3E}">
        <p14:creationId xmlns:p14="http://schemas.microsoft.com/office/powerpoint/2010/main" val="1589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not_called</a:t>
            </a:r>
            <a:r>
              <a:rPr lang="en-US" dirty="0"/>
              <a:t> shows up in a </a:t>
            </a:r>
            <a:r>
              <a:rPr lang="en-US" dirty="0" err="1"/>
              <a:t>fieldlist</a:t>
            </a:r>
            <a:r>
              <a:rPr lang="en-US" dirty="0"/>
              <a:t> in the .</a:t>
            </a:r>
            <a:r>
              <a:rPr lang="en-US" dirty="0" err="1"/>
              <a:t>pdb</a:t>
            </a:r>
            <a:r>
              <a:rPr lang="en-US" dirty="0"/>
              <a:t> file in Windows in debug mode, but that’s it; whereas called shows up there, but also in the symbol list, the </a:t>
            </a:r>
            <a:r>
              <a:rPr lang="en-US" dirty="0" err="1"/>
              <a:t>globals</a:t>
            </a:r>
            <a:r>
              <a:rPr lang="en-US" dirty="0"/>
              <a:t> list, the IDs list, the publics list… essentially, </a:t>
            </a:r>
            <a:r>
              <a:rPr lang="en-US" dirty="0" err="1"/>
              <a:t>not_called</a:t>
            </a:r>
            <a:r>
              <a:rPr lang="en-US" dirty="0"/>
              <a:t> was not compiled in any way, because it was not called</a:t>
            </a:r>
          </a:p>
        </p:txBody>
      </p:sp>
      <p:sp>
        <p:nvSpPr>
          <p:cNvPr id="4" name="Slide Number Placeholder 3"/>
          <p:cNvSpPr>
            <a:spLocks noGrp="1"/>
          </p:cNvSpPr>
          <p:nvPr>
            <p:ph type="sldNum" sz="quarter" idx="10"/>
          </p:nvPr>
        </p:nvSpPr>
        <p:spPr/>
        <p:txBody>
          <a:bodyPr/>
          <a:lstStyle/>
          <a:p>
            <a:fld id="{07CFD0BC-341E-4884-8712-9D9DE84DAC90}" type="slidenum">
              <a:rPr lang="en-US" smtClean="0"/>
              <a:t>6</a:t>
            </a:fld>
            <a:endParaRPr lang="en-US"/>
          </a:p>
        </p:txBody>
      </p:sp>
    </p:spTree>
    <p:extLst>
      <p:ext uri="{BB962C8B-B14F-4D97-AF65-F5344CB8AC3E}">
        <p14:creationId xmlns:p14="http://schemas.microsoft.com/office/powerpoint/2010/main" val="118007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7</a:t>
            </a:fld>
            <a:endParaRPr lang="en-US"/>
          </a:p>
        </p:txBody>
      </p:sp>
    </p:spTree>
    <p:extLst>
      <p:ext uri="{BB962C8B-B14F-4D97-AF65-F5344CB8AC3E}">
        <p14:creationId xmlns:p14="http://schemas.microsoft.com/office/powerpoint/2010/main" val="35112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8</a:t>
            </a:fld>
            <a:endParaRPr lang="en-US"/>
          </a:p>
        </p:txBody>
      </p:sp>
    </p:spTree>
    <p:extLst>
      <p:ext uri="{BB962C8B-B14F-4D97-AF65-F5344CB8AC3E}">
        <p14:creationId xmlns:p14="http://schemas.microsoft.com/office/powerpoint/2010/main" val="28915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base::foo() and base:: bar() have still not been compiled yet, since methods of template classes are only compiled if they are called. this is what allows </a:t>
            </a:r>
            <a:r>
              <a:rPr lang="en-US" dirty="0" err="1"/>
              <a:t>some_derived</a:t>
            </a:r>
            <a:r>
              <a:rPr lang="en-US" dirty="0"/>
              <a:t> to inherit from base&lt;</a:t>
            </a:r>
            <a:r>
              <a:rPr lang="en-US" dirty="0" err="1"/>
              <a:t>some_dervied</a:t>
            </a:r>
            <a:r>
              <a:rPr lang="en-US" dirty="0"/>
              <a:t>&gt;. base&lt;</a:t>
            </a:r>
            <a:r>
              <a:rPr lang="en-US" dirty="0" err="1"/>
              <a:t>some_derived</a:t>
            </a:r>
            <a:r>
              <a:rPr lang="en-US" dirty="0"/>
              <a:t>&gt; doesn't need to know the definition of </a:t>
            </a:r>
            <a:r>
              <a:rPr lang="en-US" dirty="0" err="1"/>
              <a:t>some_derived</a:t>
            </a:r>
            <a:r>
              <a:rPr lang="en-US" dirty="0"/>
              <a:t> until one of its methods is called, and that code is not compiled until after however, as a method of a concrete type, </a:t>
            </a:r>
            <a:r>
              <a:rPr lang="en-US" dirty="0" err="1"/>
              <a:t>baz</a:t>
            </a:r>
            <a:r>
              <a:rPr lang="en-US" dirty="0"/>
              <a:t>() has been compiled</a:t>
            </a:r>
          </a:p>
        </p:txBody>
      </p:sp>
      <p:sp>
        <p:nvSpPr>
          <p:cNvPr id="4" name="Slide Number Placeholder 3"/>
          <p:cNvSpPr>
            <a:spLocks noGrp="1"/>
          </p:cNvSpPr>
          <p:nvPr>
            <p:ph type="sldNum" sz="quarter" idx="10"/>
          </p:nvPr>
        </p:nvSpPr>
        <p:spPr/>
        <p:txBody>
          <a:bodyPr/>
          <a:lstStyle/>
          <a:p>
            <a:fld id="{07CFD0BC-341E-4884-8712-9D9DE84DAC90}" type="slidenum">
              <a:rPr lang="en-US" smtClean="0"/>
              <a:t>9</a:t>
            </a:fld>
            <a:endParaRPr lang="en-US"/>
          </a:p>
        </p:txBody>
      </p:sp>
    </p:spTree>
    <p:extLst>
      <p:ext uri="{BB962C8B-B14F-4D97-AF65-F5344CB8AC3E}">
        <p14:creationId xmlns:p14="http://schemas.microsoft.com/office/powerpoint/2010/main" val="27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base&lt;derived&gt;::bar() being called, it gets compiled, but the compiler still chooses not to compile base&lt;derived&gt;::foo(), since it is not called in the program</a:t>
            </a:r>
          </a:p>
        </p:txBody>
      </p:sp>
      <p:sp>
        <p:nvSpPr>
          <p:cNvPr id="4" name="Slide Number Placeholder 3"/>
          <p:cNvSpPr>
            <a:spLocks noGrp="1"/>
          </p:cNvSpPr>
          <p:nvPr>
            <p:ph type="sldNum" sz="quarter" idx="10"/>
          </p:nvPr>
        </p:nvSpPr>
        <p:spPr/>
        <p:txBody>
          <a:bodyPr/>
          <a:lstStyle/>
          <a:p>
            <a:fld id="{07CFD0BC-341E-4884-8712-9D9DE84DAC90}" type="slidenum">
              <a:rPr lang="en-US" smtClean="0"/>
              <a:t>10</a:t>
            </a:fld>
            <a:endParaRPr lang="en-US"/>
          </a:p>
        </p:txBody>
      </p:sp>
    </p:spTree>
    <p:extLst>
      <p:ext uri="{BB962C8B-B14F-4D97-AF65-F5344CB8AC3E}">
        <p14:creationId xmlns:p14="http://schemas.microsoft.com/office/powerpoint/2010/main" val="171303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3583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426037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8692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988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232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10307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11608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67049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0899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075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689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60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5B34-6B92-4141-8D57-72949004145A}" type="datetimeFigureOut">
              <a:rPr lang="en-US" smtClean="0"/>
              <a:t>2018-01-03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674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58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5B34-6B92-4141-8D57-72949004145A}" type="datetimeFigureOut">
              <a:rPr lang="en-US" smtClean="0"/>
              <a:t>2018-01-03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282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8364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9115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755B34-6B92-4141-8D57-72949004145A}" type="datetimeFigureOut">
              <a:rPr lang="en-US" smtClean="0"/>
              <a:t>2018-01-03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351408-8A67-44EC-B952-139247FB77F6}" type="slidenum">
              <a:rPr lang="en-US" smtClean="0"/>
              <a:t>‹#›</a:t>
            </a:fld>
            <a:endParaRPr lang="en-US"/>
          </a:p>
        </p:txBody>
      </p:sp>
    </p:spTree>
    <p:extLst>
      <p:ext uri="{BB962C8B-B14F-4D97-AF65-F5344CB8AC3E}">
        <p14:creationId xmlns:p14="http://schemas.microsoft.com/office/powerpoint/2010/main" val="1931220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CRTP</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a:xfrm>
            <a:off x="1370693" y="3598339"/>
            <a:ext cx="9440034" cy="2777061"/>
          </a:xfrm>
        </p:spPr>
        <p:txBody>
          <a:bodyPr>
            <a:normAutofit/>
          </a:bodyPr>
          <a:lstStyle/>
          <a:p>
            <a:r>
              <a:rPr lang="en-US" dirty="0">
                <a:ln>
                  <a:noFill/>
                </a:ln>
                <a:effectLst/>
              </a:rPr>
              <a:t>(the Curiously Recurring Template pattern)</a:t>
            </a:r>
          </a:p>
          <a:p>
            <a:r>
              <a:rPr lang="en-US" dirty="0">
                <a:ln>
                  <a:noFill/>
                </a:ln>
                <a:effectLst/>
              </a:rPr>
              <a:t>github.com/capsocrates/</a:t>
            </a:r>
            <a:r>
              <a:rPr lang="en-US" dirty="0" err="1">
                <a:ln>
                  <a:noFill/>
                </a:ln>
                <a:effectLst/>
              </a:rPr>
              <a:t>crtp</a:t>
            </a:r>
            <a:r>
              <a:rPr lang="en-US" dirty="0">
                <a:ln>
                  <a:noFill/>
                </a:ln>
                <a:effectLst/>
              </a:rPr>
              <a:t>-meetup-talk</a:t>
            </a:r>
          </a:p>
          <a:p>
            <a:r>
              <a:rPr lang="en-US" dirty="0">
                <a:ln>
                  <a:noFill/>
                </a:ln>
                <a:effectLst/>
              </a:rPr>
              <a:t>joseph.michael.chadwick@gmail.com</a:t>
            </a:r>
          </a:p>
        </p:txBody>
      </p:sp>
    </p:spTree>
    <p:extLst>
      <p:ext uri="{BB962C8B-B14F-4D97-AF65-F5344CB8AC3E}">
        <p14:creationId xmlns:p14="http://schemas.microsoft.com/office/powerpoint/2010/main" val="194616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auto d{ </a:t>
            </a:r>
            <a:r>
              <a:rPr lang="en-US" dirty="0" err="1"/>
              <a:t>some_derived</a:t>
            </a:r>
            <a:r>
              <a:rPr lang="en-US" dirty="0"/>
              <a:t>{} };</a:t>
            </a:r>
          </a:p>
          <a:p>
            <a:pPr marL="0" indent="0">
              <a:spcBef>
                <a:spcPts val="0"/>
              </a:spcBef>
              <a:spcAft>
                <a:spcPts val="0"/>
              </a:spcAft>
              <a:buNone/>
            </a:pPr>
            <a:r>
              <a:rPr lang="en-US" dirty="0"/>
              <a:t>  </a:t>
            </a:r>
            <a:r>
              <a:rPr lang="en-US" b="1" dirty="0" err="1"/>
              <a:t>d.baz</a:t>
            </a:r>
            <a:r>
              <a:rPr lang="en-US" b="1" dirty="0"/>
              <a:t>()</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a:t>
            </a:r>
            <a:r>
              <a:rPr lang="en-US" b="1" dirty="0" err="1"/>
              <a:t>d.bar</a:t>
            </a:r>
            <a:r>
              <a:rPr lang="en-US" b="1" dirty="0"/>
              <a:t>()</a:t>
            </a:r>
            <a:r>
              <a:rPr lang="en-US" dirty="0"/>
              <a:t>;  //compiler now instantiates base&lt;</a:t>
            </a:r>
            <a:r>
              <a:rPr lang="en-US" dirty="0" err="1"/>
              <a:t>some_derived</a:t>
            </a:r>
            <a:r>
              <a:rPr lang="en-US" dirty="0"/>
              <a:t>&gt;::bar()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printf</a:t>
            </a:r>
            <a:r>
              <a:rPr lang="en-US" dirty="0"/>
              <a:t>("Hello, CRTP!\n");</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19392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To enforce concepts</a:t>
            </a:r>
            <a:br>
              <a:rPr lang="en-US" dirty="0"/>
            </a:br>
            <a:endParaRPr lang="en-US" dirty="0"/>
          </a:p>
          <a:p>
            <a:pPr indent="-342900">
              <a:spcBef>
                <a:spcPts val="0"/>
              </a:spcBef>
              <a:spcAft>
                <a:spcPts val="0"/>
              </a:spcAft>
            </a:pPr>
            <a:r>
              <a:rPr lang="en-US" dirty="0"/>
              <a:t>Class extension</a:t>
            </a:r>
            <a:br>
              <a:rPr lang="en-US" dirty="0"/>
            </a:br>
            <a:endParaRPr lang="en-US" dirty="0"/>
          </a:p>
          <a:p>
            <a:pPr indent="-342900">
              <a:spcBef>
                <a:spcPts val="0"/>
              </a:spcBef>
              <a:spcAft>
                <a:spcPts val="0"/>
              </a:spcAft>
            </a:pPr>
            <a:r>
              <a:rPr lang="en-US" dirty="0"/>
              <a:t>Performance improvement over virtual methods</a:t>
            </a:r>
          </a:p>
        </p:txBody>
      </p:sp>
    </p:spTree>
    <p:extLst>
      <p:ext uri="{BB962C8B-B14F-4D97-AF65-F5344CB8AC3E}">
        <p14:creationId xmlns:p14="http://schemas.microsoft.com/office/powerpoint/2010/main" val="9841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lstStyle/>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template &lt;class Vehicle&gt;</a:t>
            </a:r>
          </a:p>
          <a:p>
            <a:pPr marL="0" lvl="0" indent="0">
              <a:spcBef>
                <a:spcPts val="0"/>
              </a:spcBef>
              <a:spcAft>
                <a:spcPts val="0"/>
              </a:spcAft>
              <a:buClr>
                <a:srgbClr val="E3DED1"/>
              </a:buClr>
              <a:buNone/>
            </a:pP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void drive(Vehicle </a:t>
            </a:r>
            <a:r>
              <a:rPr lang="en-US" b="1"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const</a:t>
            </a: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&amp;</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v)</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}/*end 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//main.cpp</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“screw-</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compilation error!</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lstStyle/>
          <a:p>
            <a:pPr marL="0" indent="0">
              <a:spcBef>
                <a:spcPts val="0"/>
              </a:spcBef>
              <a:spcAft>
                <a:spcPts val="0"/>
              </a:spcAft>
              <a:buNone/>
            </a:pPr>
            <a:r>
              <a:rPr lang="en-US" dirty="0"/>
              <a:t>//screw-</a:t>
            </a:r>
            <a:r>
              <a:rPr lang="en-US" dirty="0" err="1"/>
              <a:t>utilities.h</a:t>
            </a:r>
            <a:endParaRPr lang="en-US" dirty="0"/>
          </a:p>
          <a:p>
            <a:pPr marL="0" indent="0">
              <a:spcBef>
                <a:spcPts val="0"/>
              </a:spcBef>
              <a:spcAft>
                <a:spcPts val="0"/>
              </a:spcAft>
              <a:buNone/>
            </a:pPr>
            <a:r>
              <a:rPr lang="en-US" dirty="0"/>
              <a:t>namespace </a:t>
            </a:r>
            <a:r>
              <a:rPr lang="en-US" dirty="0" err="1"/>
              <a:t>our_stuff</a:t>
            </a:r>
            <a:r>
              <a:rPr lang="en-US" dirty="0"/>
              <a:t> {</a:t>
            </a:r>
          </a:p>
          <a:p>
            <a:pPr marL="0" indent="0">
              <a:spcBef>
                <a:spcPts val="0"/>
              </a:spcBef>
              <a:spcAft>
                <a:spcPts val="0"/>
              </a:spcAft>
              <a:buNone/>
            </a:pPr>
            <a:r>
              <a:rPr lang="en-US" dirty="0"/>
              <a:t>template &lt;class Screw&gt;</a:t>
            </a:r>
          </a:p>
          <a:p>
            <a:pPr marL="0" indent="0">
              <a:spcBef>
                <a:spcPts val="0"/>
              </a:spcBef>
              <a:spcAft>
                <a:spcPts val="0"/>
              </a:spcAft>
              <a:buNone/>
            </a:pPr>
            <a:r>
              <a:rPr lang="en-US" b="1" dirty="0"/>
              <a:t>void drive(Screw </a:t>
            </a:r>
            <a:r>
              <a:rPr lang="en-US" b="1" dirty="0" err="1"/>
              <a:t>const</a:t>
            </a:r>
            <a:r>
              <a:rPr lang="en-US" b="1" dirty="0"/>
              <a:t>&amp;</a:t>
            </a:r>
            <a:r>
              <a:rPr lang="en-US" dirty="0"/>
              <a:t> s)</a:t>
            </a:r>
          </a:p>
          <a:p>
            <a:pPr marL="0" indent="0">
              <a:spcBef>
                <a:spcPts val="0"/>
              </a:spcBef>
              <a:spcAft>
                <a:spcPts val="0"/>
              </a:spcAft>
              <a:buNone/>
            </a:pPr>
            <a:r>
              <a:rPr lang="en-US" dirty="0"/>
              <a:t>{ ... }</a:t>
            </a:r>
          </a:p>
          <a:p>
            <a:pPr marL="0" indent="0">
              <a:spcBef>
                <a:spcPts val="0"/>
              </a:spcBef>
              <a:spcAft>
                <a:spcPts val="0"/>
              </a:spcAft>
              <a:buNone/>
            </a:pPr>
            <a:r>
              <a:rPr lang="en-US" dirty="0"/>
              <a:t>}/*end namespace </a:t>
            </a:r>
            <a:r>
              <a:rPr lang="en-US" dirty="0" err="1"/>
              <a:t>our_stuff</a:t>
            </a:r>
            <a:r>
              <a:rPr lang="en-US" dirty="0"/>
              <a:t>*/</a:t>
            </a:r>
          </a:p>
        </p:txBody>
      </p:sp>
    </p:spTree>
    <p:extLst>
      <p:ext uri="{BB962C8B-B14F-4D97-AF65-F5344CB8AC3E}">
        <p14:creationId xmlns:p14="http://schemas.microsoft.com/office/powerpoint/2010/main" val="25382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p>
          <a:p>
            <a:pPr marL="0" indent="0">
              <a:lnSpc>
                <a:spcPct val="120000"/>
              </a:lnSpc>
              <a:spcBef>
                <a:spcPts val="0"/>
              </a:spcBef>
              <a:spcAft>
                <a:spcPts val="0"/>
              </a:spcAft>
              <a:buNone/>
            </a:pPr>
            <a:r>
              <a:rPr lang="en-US" b="1" dirty="0">
                <a:effectLst/>
              </a:rPr>
              <a:t>struct vehicle {};</a:t>
            </a:r>
            <a:br>
              <a:rPr lang="en-US" dirty="0">
                <a:effectLst/>
              </a:rPr>
            </a:br>
            <a:r>
              <a:rPr lang="en-US" dirty="0">
                <a:effectLst/>
              </a:rPr>
              <a:t>struct car : </a:t>
            </a:r>
            <a:r>
              <a:rPr lang="en-US" b="1" dirty="0">
                <a:effectLst/>
              </a:rPr>
              <a:t>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drive(vehicle&lt;Vehicle&gt; </a:t>
            </a:r>
            <a:r>
              <a:rPr lang="en-US" dirty="0" err="1">
                <a:effectLst/>
              </a:rPr>
              <a:t>const</a:t>
            </a:r>
            <a:r>
              <a:rPr lang="en-US" dirty="0">
                <a:effectLst/>
              </a:rPr>
              <a:t>&amp;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Vehicle </a:t>
            </a:r>
            <a:r>
              <a:rPr lang="en-US" dirty="0" err="1">
                <a:effectLst/>
              </a:rPr>
              <a:t>const</a:t>
            </a:r>
            <a:r>
              <a:rPr lang="en-US" dirty="0">
                <a:effectLst/>
              </a:rPr>
              <a:t>&amp; v_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&lt;Vehicle </a:t>
            </a:r>
            <a:r>
              <a:rPr lang="en-US" dirty="0" err="1">
                <a:effectLst/>
              </a:rPr>
              <a:t>const</a:t>
            </a:r>
            <a:r>
              <a:rPr lang="en-US"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br>
              <a:rPr lang="en-US" b="1" dirty="0">
                <a:effectLst/>
              </a:rPr>
            </a:br>
            <a:r>
              <a:rPr lang="en-US" b="1" dirty="0">
                <a:effectLst/>
              </a:rPr>
              <a:t>struct screw {};</a:t>
            </a:r>
            <a:br>
              <a:rPr lang="en-US" dirty="0">
                <a:effectLst/>
              </a:rPr>
            </a:br>
            <a:r>
              <a:rPr lang="en-US" dirty="0">
                <a:effectLst/>
              </a:rPr>
              <a:t>struct </a:t>
            </a:r>
            <a:r>
              <a:rPr lang="en-US" dirty="0" err="1">
                <a:effectLst/>
              </a:rPr>
              <a:t>phillips</a:t>
            </a:r>
            <a:r>
              <a:rPr lang="en-US" dirty="0">
                <a:effectLst/>
              </a:rPr>
              <a:t> : </a:t>
            </a:r>
            <a:r>
              <a:rPr lang="en-US" b="1" dirty="0">
                <a:effectLst/>
              </a:rPr>
              <a:t>screw&lt;</a:t>
            </a:r>
            <a:r>
              <a:rPr lang="en-US" b="1" dirty="0" err="1">
                <a:effectLst/>
              </a:rPr>
              <a:t>phillips</a:t>
            </a:r>
            <a:r>
              <a:rPr lang="en-US" b="1"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drive(screw&lt;Screw&gt; </a:t>
            </a:r>
            <a:r>
              <a:rPr lang="en-US" dirty="0" err="1">
                <a:effectLst/>
              </a:rPr>
              <a:t>const</a:t>
            </a:r>
            <a:r>
              <a:rPr lang="en-US" dirty="0">
                <a:effectLst/>
              </a:rPr>
              <a:t>&amp;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Screw </a:t>
            </a:r>
            <a:r>
              <a:rPr lang="en-US" dirty="0" err="1">
                <a:effectLst/>
              </a:rPr>
              <a:t>const</a:t>
            </a:r>
            <a:r>
              <a:rPr lang="en-US" dirty="0">
                <a:effectLst/>
              </a:rPr>
              <a:t>&amp; s_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&lt;Screw </a:t>
            </a:r>
            <a:r>
              <a:rPr lang="en-US" dirty="0" err="1">
                <a:effectLst/>
              </a:rPr>
              <a:t>const</a:t>
            </a:r>
            <a:r>
              <a:rPr lang="en-US" dirty="0">
                <a:effectLst/>
              </a:rPr>
              <a:t>&amp;&gt;(s);</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72279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 maybe not</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p>
          <a:p>
            <a:pPr marL="0" indent="0">
              <a:lnSpc>
                <a:spcPct val="120000"/>
              </a:lnSpc>
              <a:spcBef>
                <a:spcPts val="0"/>
              </a:spcBef>
              <a:spcAft>
                <a:spcPts val="0"/>
              </a:spcAft>
              <a:buNone/>
            </a:pPr>
            <a:r>
              <a:rPr lang="en-US" dirty="0">
                <a:effectLst/>
              </a:rPr>
              <a:t>struct vehicle {};</a:t>
            </a:r>
            <a:br>
              <a:rPr lang="en-US" dirty="0">
                <a:effectLst/>
              </a:rPr>
            </a:br>
            <a:r>
              <a:rPr lang="en-US" dirty="0">
                <a:effectLst/>
              </a:rPr>
              <a:t>struct car : 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a:t>
            </a:r>
            <a:r>
              <a:rPr lang="en-US" b="1" dirty="0">
                <a:effectLst/>
              </a:rPr>
              <a:t>vehicle&lt;Vehicle&gt; </a:t>
            </a:r>
            <a:r>
              <a:rPr lang="en-US" b="1" dirty="0" err="1">
                <a:effectLst/>
              </a:rPr>
              <a:t>const</a:t>
            </a:r>
            <a:r>
              <a:rPr lang="en-US" b="1" dirty="0">
                <a:effectLst/>
              </a:rPr>
              <a:t>&amp;</a:t>
            </a:r>
            <a:r>
              <a:rPr lang="en-US" dirty="0">
                <a:effectLst/>
              </a:rPr>
              <a:t>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t>
            </a:r>
            <a:r>
              <a:rPr lang="en-US" b="1" dirty="0">
                <a:effectLst/>
              </a:rPr>
              <a:t>Vehicle </a:t>
            </a:r>
            <a:r>
              <a:rPr lang="en-US" b="1" dirty="0" err="1">
                <a:effectLst/>
              </a:rPr>
              <a:t>const</a:t>
            </a:r>
            <a:r>
              <a:rPr lang="en-US" b="1" dirty="0">
                <a:effectLst/>
              </a:rPr>
              <a:t>&amp; v_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&lt;Vehicle </a:t>
            </a:r>
            <a:r>
              <a:rPr lang="en-US" b="1" dirty="0" err="1">
                <a:effectLst/>
              </a:rPr>
              <a:t>const</a:t>
            </a:r>
            <a:r>
              <a:rPr lang="en-US" b="1"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br>
              <a:rPr lang="en-US" dirty="0">
                <a:effectLst/>
              </a:rPr>
            </a:br>
            <a:r>
              <a:rPr lang="en-US" dirty="0">
                <a:effectLst/>
              </a:rPr>
              <a:t>struct screw {};</a:t>
            </a:r>
            <a:br>
              <a:rPr lang="en-US" dirty="0">
                <a:effectLst/>
              </a:rPr>
            </a:br>
            <a:r>
              <a:rPr lang="en-US" dirty="0">
                <a:effectLst/>
              </a:rPr>
              <a:t>struct </a:t>
            </a:r>
            <a:r>
              <a:rPr lang="en-US" dirty="0" err="1">
                <a:effectLst/>
              </a:rPr>
              <a:t>phillips</a:t>
            </a:r>
            <a:r>
              <a:rPr lang="en-US" dirty="0">
                <a:effectLst/>
              </a:rPr>
              <a:t> : screw&lt;</a:t>
            </a:r>
            <a:r>
              <a:rPr lang="en-US" dirty="0" err="1">
                <a:effectLst/>
              </a:rPr>
              <a:t>phillips</a:t>
            </a:r>
            <a:r>
              <a:rPr lang="en-US"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a:t>
            </a:r>
            <a:r>
              <a:rPr lang="en-US" b="1" dirty="0">
                <a:effectLst/>
              </a:rPr>
              <a:t>screw&lt;Screw&gt; </a:t>
            </a:r>
            <a:r>
              <a:rPr lang="en-US" b="1" dirty="0" err="1">
                <a:effectLst/>
              </a:rPr>
              <a:t>const</a:t>
            </a:r>
            <a:r>
              <a:rPr lang="en-US" b="1" dirty="0">
                <a:effectLst/>
              </a:rPr>
              <a:t>&amp;</a:t>
            </a:r>
            <a:r>
              <a:rPr lang="en-US" dirty="0">
                <a:effectLst/>
              </a:rPr>
              <a:t>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b="1" dirty="0">
                <a:effectLst/>
              </a:rPr>
              <a:t>	Screw </a:t>
            </a:r>
            <a:r>
              <a:rPr lang="en-US" b="1" dirty="0" err="1">
                <a:effectLst/>
              </a:rPr>
              <a:t>const</a:t>
            </a:r>
            <a:r>
              <a:rPr lang="en-US" b="1" dirty="0">
                <a:effectLst/>
              </a:rPr>
              <a:t>&amp; s_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&lt;Screw </a:t>
            </a:r>
            <a:r>
              <a:rPr lang="en-US" b="1" dirty="0" err="1">
                <a:effectLst/>
              </a:rPr>
              <a:t>const</a:t>
            </a:r>
            <a:r>
              <a:rPr lang="en-US" b="1" dirty="0">
                <a:effectLst/>
              </a:rPr>
              <a:t>&amp;&gt;(s)</a:t>
            </a:r>
            <a:r>
              <a:rPr lang="en-US" dirty="0">
                <a:effectLst/>
              </a:rPr>
              <a:t>;</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41399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p:txBody>
      </p:sp>
    </p:spTree>
    <p:extLst>
      <p:ext uri="{BB962C8B-B14F-4D97-AF65-F5344CB8AC3E}">
        <p14:creationId xmlns:p14="http://schemas.microsoft.com/office/powerpoint/2010/main" val="27503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endParaRPr lang="en-US" dirty="0"/>
          </a:p>
          <a:p>
            <a:pPr indent="-342900">
              <a:spcBef>
                <a:spcPts val="0"/>
              </a:spcBef>
              <a:spcAft>
                <a:spcPts val="0"/>
              </a:spcAft>
            </a:pPr>
            <a:r>
              <a:rPr lang="en-US" dirty="0"/>
              <a:t>Class extension or code re-use</a:t>
            </a:r>
            <a:endParaRPr lang="en-US" dirty="0">
              <a:effectLst/>
            </a:endParaRPr>
          </a:p>
        </p:txBody>
      </p:sp>
    </p:spTree>
    <p:extLst>
      <p:ext uri="{BB962C8B-B14F-4D97-AF65-F5344CB8AC3E}">
        <p14:creationId xmlns:p14="http://schemas.microsoft.com/office/powerpoint/2010/main" val="1142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singleton</a:t>
            </a:r>
          </a:p>
          <a:p>
            <a:pPr marL="0" indent="0">
              <a:spcBef>
                <a:spcPts val="0"/>
              </a:spcBef>
              <a:spcAft>
                <a:spcPts val="0"/>
              </a:spcAft>
              <a:buNone/>
            </a:pPr>
            <a:r>
              <a:rPr lang="en-US" dirty="0"/>
              <a:t>{</a:t>
            </a:r>
          </a:p>
          <a:p>
            <a:pPr marL="0" indent="0">
              <a:spcBef>
                <a:spcPts val="0"/>
              </a:spcBef>
              <a:spcAft>
                <a:spcPts val="0"/>
              </a:spcAft>
              <a:buNone/>
            </a:pPr>
            <a:r>
              <a:rPr lang="en-US" dirty="0"/>
              <a:t>  singleton(</a:t>
            </a:r>
            <a:r>
              <a:rPr lang="en-US" dirty="0" err="1"/>
              <a:t>const</a:t>
            </a:r>
            <a:r>
              <a:rPr lang="en-US" dirty="0"/>
              <a:t> singleton&amp;) </a:t>
            </a:r>
            <a:r>
              <a:rPr lang="en-US" b="1" dirty="0"/>
              <a:t>= delete</a:t>
            </a:r>
            <a:r>
              <a:rPr lang="en-US" dirty="0"/>
              <a:t>;</a:t>
            </a:r>
          </a:p>
          <a:p>
            <a:pPr marL="0" indent="0">
              <a:spcBef>
                <a:spcPts val="0"/>
              </a:spcBef>
              <a:spcAft>
                <a:spcPts val="0"/>
              </a:spcAft>
              <a:buNone/>
            </a:pPr>
            <a:r>
              <a:rPr lang="en-US" dirty="0"/>
              <a:t>  auto operator=(</a:t>
            </a:r>
            <a:r>
              <a:rPr lang="en-US" dirty="0" err="1"/>
              <a:t>const</a:t>
            </a:r>
            <a:r>
              <a:rPr lang="en-US" dirty="0"/>
              <a:t> singleton&amp;) -&gt; singleton&amp; </a:t>
            </a:r>
            <a:r>
              <a:rPr lang="en-US" b="1" dirty="0"/>
              <a:t>= delete</a:t>
            </a:r>
            <a:r>
              <a:rPr lang="en-US" dirty="0"/>
              <a:t>;</a:t>
            </a:r>
          </a:p>
          <a:p>
            <a:pPr marL="0" indent="0">
              <a:spcBef>
                <a:spcPts val="0"/>
              </a:spcBef>
              <a:spcAft>
                <a:spcPts val="0"/>
              </a:spcAft>
              <a:buNone/>
            </a:pPr>
            <a:r>
              <a:rPr lang="en-US" dirty="0"/>
              <a:t>protected:</a:t>
            </a:r>
          </a:p>
          <a:p>
            <a:pPr marL="0" indent="0">
              <a:spcBef>
                <a:spcPts val="0"/>
              </a:spcBef>
              <a:spcAft>
                <a:spcPts val="0"/>
              </a:spcAft>
              <a:buNone/>
            </a:pPr>
            <a:r>
              <a:rPr lang="en-US" dirty="0"/>
              <a:t>  </a:t>
            </a:r>
            <a:r>
              <a:rPr lang="en-US" b="1" dirty="0"/>
              <a:t>static </a:t>
            </a:r>
            <a:r>
              <a:rPr lang="en-US" b="1" dirty="0" err="1"/>
              <a:t>std</a:t>
            </a:r>
            <a:r>
              <a:rPr lang="en-US" b="1" dirty="0"/>
              <a:t>::</a:t>
            </a:r>
            <a:r>
              <a:rPr lang="en-US" b="1" dirty="0" err="1"/>
              <a:t>unique_ptr</a:t>
            </a:r>
            <a:r>
              <a:rPr lang="en-US" b="1" dirty="0"/>
              <a:t>&lt;derived&gt; </a:t>
            </a:r>
            <a:r>
              <a:rPr lang="en-US" b="1" dirty="0" err="1"/>
              <a:t>obj</a:t>
            </a:r>
            <a:r>
              <a:rPr lang="en-US" dirty="0"/>
              <a:t>;</a:t>
            </a:r>
          </a:p>
          <a:p>
            <a:pPr marL="0" indent="0">
              <a:spcBef>
                <a:spcPts val="0"/>
              </a:spcBef>
              <a:spcAft>
                <a:spcPts val="0"/>
              </a:spcAft>
              <a:buNone/>
            </a:pPr>
            <a:r>
              <a:rPr lang="en-US" dirty="0"/>
              <a:t>  singleton() = default;</a:t>
            </a:r>
          </a:p>
          <a:p>
            <a:pPr marL="0" indent="0">
              <a:spcBef>
                <a:spcPts val="0"/>
              </a:spcBef>
              <a:spcAft>
                <a:spcPts val="0"/>
              </a:spcAft>
              <a:buNone/>
            </a:pPr>
            <a:r>
              <a:rPr lang="en-US" dirty="0"/>
              <a:t>public:</a:t>
            </a:r>
          </a:p>
          <a:p>
            <a:pPr marL="0" indent="0">
              <a:spcBef>
                <a:spcPts val="0"/>
              </a:spcBef>
              <a:spcAft>
                <a:spcPts val="0"/>
              </a:spcAft>
              <a:buNone/>
            </a:pPr>
            <a:r>
              <a:rPr lang="en-US" dirty="0"/>
              <a:t>  </a:t>
            </a:r>
            <a:r>
              <a:rPr lang="en-US" b="1" dirty="0"/>
              <a:t>static auto get() -&gt; derived&amp; </a:t>
            </a:r>
            <a:r>
              <a:rPr lang="en-US" dirty="0"/>
              <a:t>{</a:t>
            </a:r>
          </a:p>
          <a:p>
            <a:pPr marL="0" indent="0">
              <a:spcBef>
                <a:spcPts val="0"/>
              </a:spcBef>
              <a:spcAft>
                <a:spcPts val="0"/>
              </a:spcAft>
              <a:buNone/>
            </a:pPr>
            <a:r>
              <a:rPr lang="en-US" dirty="0"/>
              <a:t>    if(!</a:t>
            </a:r>
            <a:r>
              <a:rPr lang="en-US" dirty="0" err="1"/>
              <a:t>obj</a:t>
            </a:r>
            <a:r>
              <a:rPr lang="en-US" dirty="0"/>
              <a:t>) {</a:t>
            </a:r>
          </a:p>
          <a:p>
            <a:pPr marL="0" indent="0">
              <a:spcBef>
                <a:spcPts val="0"/>
              </a:spcBef>
              <a:spcAft>
                <a:spcPts val="0"/>
              </a:spcAft>
              <a:buNone/>
            </a:pPr>
            <a:r>
              <a:rPr lang="en-US" dirty="0"/>
              <a:t>      </a:t>
            </a:r>
            <a:r>
              <a:rPr lang="en-US" b="1" dirty="0" err="1"/>
              <a:t>obj</a:t>
            </a:r>
            <a:r>
              <a:rPr lang="en-US" b="1" dirty="0"/>
              <a:t> = </a:t>
            </a:r>
            <a:r>
              <a:rPr lang="en-US" b="1" dirty="0" err="1"/>
              <a:t>std</a:t>
            </a:r>
            <a:r>
              <a:rPr lang="en-US" b="1" dirty="0"/>
              <a:t>::</a:t>
            </a:r>
            <a:r>
              <a:rPr lang="en-US" b="1" dirty="0" err="1"/>
              <a:t>unique_ptr</a:t>
            </a:r>
            <a:r>
              <a:rPr lang="en-US" b="1" dirty="0"/>
              <a:t>&lt;derived&gt;(new derived{});</a:t>
            </a:r>
          </a:p>
          <a:p>
            <a:pPr marL="0" indent="0">
              <a:spcBef>
                <a:spcPts val="0"/>
              </a:spcBef>
              <a:spcAft>
                <a:spcPts val="0"/>
              </a:spcAft>
              <a:buNone/>
            </a:pPr>
            <a:r>
              <a:rPr lang="en-US" dirty="0"/>
              <a:t>    }</a:t>
            </a:r>
          </a:p>
          <a:p>
            <a:pPr marL="0" indent="0">
              <a:spcBef>
                <a:spcPts val="0"/>
              </a:spcBef>
              <a:spcAft>
                <a:spcPts val="0"/>
              </a:spcAft>
              <a:buNone/>
            </a:pPr>
            <a:r>
              <a:rPr lang="en-US" dirty="0"/>
              <a:t>    return *</a:t>
            </a:r>
            <a:r>
              <a:rPr lang="en-US" dirty="0" err="1"/>
              <a:t>obj</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r>
              <a:rPr lang="en-US" dirty="0"/>
              <a:t>template&lt;</a:t>
            </a:r>
            <a:r>
              <a:rPr lang="en-US" dirty="0" err="1"/>
              <a:t>typename</a:t>
            </a:r>
            <a:r>
              <a:rPr lang="en-US" dirty="0"/>
              <a:t> derived&gt;</a:t>
            </a:r>
          </a:p>
          <a:p>
            <a:pPr marL="0" indent="0">
              <a:spcBef>
                <a:spcPts val="0"/>
              </a:spcBef>
              <a:spcAft>
                <a:spcPts val="0"/>
              </a:spcAft>
              <a:buNone/>
            </a:pPr>
            <a:r>
              <a:rPr lang="en-US" dirty="0" err="1"/>
              <a:t>std</a:t>
            </a:r>
            <a:r>
              <a:rPr lang="en-US" dirty="0"/>
              <a:t>::</a:t>
            </a:r>
            <a:r>
              <a:rPr lang="en-US" dirty="0" err="1"/>
              <a:t>unique_ptr</a:t>
            </a:r>
            <a:r>
              <a:rPr lang="en-US" dirty="0"/>
              <a:t>&lt;derived&gt; singleton&lt;derived&gt;::</a:t>
            </a:r>
            <a:r>
              <a:rPr lang="en-US" dirty="0" err="1"/>
              <a:t>obj</a:t>
            </a:r>
            <a:r>
              <a:rPr lang="en-US" dirty="0"/>
              <a:t> = </a:t>
            </a:r>
            <a:r>
              <a:rPr lang="en-US" dirty="0" err="1"/>
              <a:t>nullptr</a:t>
            </a:r>
            <a:r>
              <a:rPr lang="en-US" dirty="0"/>
              <a:t>;</a:t>
            </a:r>
          </a:p>
        </p:txBody>
      </p:sp>
    </p:spTree>
    <p:extLst>
      <p:ext uri="{BB962C8B-B14F-4D97-AF65-F5344CB8AC3E}">
        <p14:creationId xmlns:p14="http://schemas.microsoft.com/office/powerpoint/2010/main" val="404384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singleton.h</a:t>
            </a:r>
            <a:r>
              <a:rPr lang="en-US" dirty="0"/>
              <a:t>"</a:t>
            </a:r>
          </a:p>
          <a:p>
            <a:pPr marL="0" indent="0">
              <a:spcBef>
                <a:spcPts val="0"/>
              </a:spcBef>
              <a:spcAft>
                <a:spcPts val="0"/>
              </a:spcAft>
              <a:buNone/>
            </a:pPr>
            <a:r>
              <a:rPr lang="en-US" dirty="0"/>
              <a:t>class </a:t>
            </a:r>
            <a:r>
              <a:rPr lang="en-US" b="1" dirty="0" err="1"/>
              <a:t>only_one</a:t>
            </a:r>
            <a:r>
              <a:rPr lang="en-US" b="1" dirty="0"/>
              <a:t> </a:t>
            </a:r>
            <a:r>
              <a:rPr lang="en-US" dirty="0"/>
              <a:t>: public </a:t>
            </a:r>
            <a:r>
              <a:rPr lang="en-US" b="1" dirty="0"/>
              <a:t>singleton&lt;</a:t>
            </a:r>
            <a:r>
              <a:rPr lang="en-US" b="1" dirty="0" err="1"/>
              <a:t>only_one</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friend class singleton&lt;</a:t>
            </a:r>
            <a:r>
              <a:rPr lang="en-US" b="1" dirty="0" err="1"/>
              <a:t>only_one</a:t>
            </a:r>
            <a:r>
              <a:rPr lang="en-US" b="1" dirty="0"/>
              <a:t>&gt;;</a:t>
            </a:r>
          </a:p>
          <a:p>
            <a:pPr marL="0" indent="0">
              <a:spcBef>
                <a:spcPts val="0"/>
              </a:spcBef>
              <a:spcAft>
                <a:spcPts val="0"/>
              </a:spcAft>
              <a:buNone/>
            </a:pPr>
            <a:r>
              <a:rPr lang="en-US" b="1" dirty="0"/>
              <a:t>  </a:t>
            </a:r>
            <a:r>
              <a:rPr lang="en-US" b="1" dirty="0" err="1"/>
              <a:t>only_one</a:t>
            </a:r>
            <a:r>
              <a:rPr lang="en-US" b="1" dirty="0"/>
              <a:t>() {}</a:t>
            </a:r>
          </a:p>
          <a:p>
            <a:pPr marL="0" indent="0">
              <a:spcBef>
                <a:spcPts val="0"/>
              </a:spcBef>
              <a:spcAft>
                <a:spcPts val="0"/>
              </a:spcAft>
              <a:buNone/>
            </a:pPr>
            <a:r>
              <a:rPr lang="en-US" dirty="0"/>
              <a:t>};</a:t>
            </a:r>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auto&amp; one = </a:t>
            </a:r>
            <a:r>
              <a:rPr lang="en-US" b="1" dirty="0" err="1"/>
              <a:t>only_one</a:t>
            </a:r>
            <a:r>
              <a:rPr lang="en-US" b="1" dirty="0"/>
              <a:t>::get();</a:t>
            </a:r>
          </a:p>
          <a:p>
            <a:pPr marL="0" indent="0">
              <a:spcBef>
                <a:spcPts val="0"/>
              </a:spcBef>
              <a:spcAft>
                <a:spcPts val="0"/>
              </a:spcAft>
              <a:buNone/>
            </a:pPr>
            <a:r>
              <a:rPr lang="en-US" dirty="0"/>
              <a:t>  //</a:t>
            </a:r>
            <a:r>
              <a:rPr lang="en-US" b="1" dirty="0" err="1"/>
              <a:t>only_one</a:t>
            </a:r>
            <a:r>
              <a:rPr lang="en-US" b="1" dirty="0"/>
              <a:t> two{}; </a:t>
            </a:r>
            <a:r>
              <a:rPr lang="en-US" dirty="0"/>
              <a:t>//won't compile; </a:t>
            </a:r>
            <a:r>
              <a:rPr lang="en-US" dirty="0" err="1"/>
              <a:t>only_one</a:t>
            </a:r>
            <a:r>
              <a:rPr lang="en-US" dirty="0"/>
              <a:t> constructor is private</a:t>
            </a:r>
          </a:p>
          <a:p>
            <a:pPr marL="0" indent="0">
              <a:spcBef>
                <a:spcPts val="0"/>
              </a:spcBef>
              <a:spcAft>
                <a:spcPts val="0"/>
              </a:spcAft>
              <a:buNone/>
            </a:pPr>
            <a:r>
              <a:rPr lang="en-US" dirty="0"/>
              <a:t>  //</a:t>
            </a:r>
            <a:r>
              <a:rPr lang="en-US" b="1" dirty="0"/>
              <a:t>auto three = </a:t>
            </a:r>
            <a:r>
              <a:rPr lang="en-US" b="1" dirty="0" err="1"/>
              <a:t>only_one</a:t>
            </a:r>
            <a:r>
              <a:rPr lang="en-US" b="1" dirty="0"/>
              <a:t>::get(); </a:t>
            </a:r>
            <a:r>
              <a:rPr lang="en-US" dirty="0"/>
              <a:t>//won't compile, </a:t>
            </a:r>
            <a:r>
              <a:rPr lang="en-US" dirty="0" err="1"/>
              <a:t>singletong</a:t>
            </a:r>
            <a:r>
              <a:rPr lang="en-US" dirty="0"/>
              <a:t>&lt;derived&gt; copy operations are deleted</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83916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class tree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class node {</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&lt;type&gt; </a:t>
            </a:r>
            <a:r>
              <a:rPr lang="en-US" dirty="0" err="1">
                <a:effectLst/>
              </a:rPr>
              <a:t>m_value</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m_left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m_right</a:t>
            </a:r>
            <a:r>
              <a:rPr lang="en-US" dirty="0">
                <a:effectLst/>
              </a:rPr>
              <a:t>;</a:t>
            </a:r>
          </a:p>
          <a:p>
            <a:pPr marL="0" indent="0">
              <a:lnSpc>
                <a:spcPct val="120000"/>
              </a:lnSpc>
              <a:spcBef>
                <a:spcPts val="0"/>
              </a:spcBef>
              <a:spcAft>
                <a:spcPts val="0"/>
              </a:spcAft>
              <a:buNone/>
            </a:pPr>
            <a:r>
              <a:rPr lang="en-US" dirty="0">
                <a:effectLst/>
              </a:rPr>
              <a:t>  public:</a:t>
            </a:r>
          </a:p>
          <a:p>
            <a:pPr marL="0" indent="0">
              <a:lnSpc>
                <a:spcPct val="120000"/>
              </a:lnSpc>
              <a:spcBef>
                <a:spcPts val="0"/>
              </a:spcBef>
              <a:spcAft>
                <a:spcPts val="0"/>
              </a:spcAft>
              <a:buNone/>
            </a:pPr>
            <a:r>
              <a:rPr lang="en-US" dirty="0">
                <a:effectLst/>
              </a:rPr>
              <a:t>    //getters and other member for manipulating the node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//constructor and getter for the root node</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06056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The Curiously Recurring Template Pattern (CRTP)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What is it?</a:t>
            </a:r>
            <a:br>
              <a:rPr lang="en-US" dirty="0"/>
            </a:br>
            <a:endParaRPr lang="en-US" dirty="0"/>
          </a:p>
          <a:p>
            <a:pPr indent="-342900">
              <a:spcBef>
                <a:spcPts val="0"/>
              </a:spcBef>
              <a:spcAft>
                <a:spcPts val="0"/>
              </a:spcAft>
            </a:pPr>
            <a:r>
              <a:rPr lang="en-US" dirty="0"/>
              <a:t>How does it work?</a:t>
            </a:r>
            <a:br>
              <a:rPr lang="en-US" dirty="0"/>
            </a:br>
            <a:endParaRPr lang="en-US" dirty="0"/>
          </a:p>
          <a:p>
            <a:pPr indent="-342900">
              <a:spcBef>
                <a:spcPts val="0"/>
              </a:spcBef>
              <a:spcAft>
                <a:spcPts val="0"/>
              </a:spcAft>
            </a:pPr>
            <a:r>
              <a:rPr lang="en-US" dirty="0"/>
              <a:t>Why use it?</a:t>
            </a:r>
          </a:p>
        </p:txBody>
      </p:sp>
    </p:spTree>
    <p:extLst>
      <p:ext uri="{BB962C8B-B14F-4D97-AF65-F5344CB8AC3E}">
        <p14:creationId xmlns:p14="http://schemas.microsoft.com/office/powerpoint/2010/main" val="5682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b="1"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private:</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derived_visitor</a:t>
            </a:r>
            <a:r>
              <a:rPr lang="en-US" b="1" dirty="0">
                <a:effectLst/>
              </a:rPr>
              <a:t>*&gt;(this)</a:t>
            </a:r>
            <a:r>
              <a:rPr lang="en-US" dirty="0">
                <a:effectLst/>
              </a:rPr>
              <a:t>-&gt;visit(value);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a:t>
            </a:r>
            <a:r>
              <a:rPr lang="en-US" dirty="0" err="1">
                <a:effectLst/>
              </a:rPr>
              <a:t>const</a:t>
            </a:r>
            <a:r>
              <a:rPr lang="en-US" dirty="0">
                <a:effectLst/>
              </a:rPr>
              <a:t>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const</a:t>
            </a:r>
            <a:r>
              <a:rPr lang="en-US" b="1" dirty="0">
                <a:effectLst/>
              </a:rPr>
              <a:t> </a:t>
            </a:r>
            <a:r>
              <a:rPr lang="en-US" b="1" dirty="0" err="1">
                <a:effectLst/>
              </a:rPr>
              <a:t>derived_visitor</a:t>
            </a:r>
            <a:r>
              <a:rPr lang="en-US" b="1" dirty="0">
                <a:effectLst/>
              </a:rPr>
              <a:t>* </a:t>
            </a:r>
            <a:r>
              <a:rPr lang="en-US" b="1" dirty="0" err="1">
                <a:effectLst/>
              </a:rPr>
              <a:t>const</a:t>
            </a:r>
            <a:r>
              <a:rPr lang="en-US" b="1" dirty="0">
                <a:effectLst/>
              </a:rPr>
              <a:t>&gt;(this)-&gt;</a:t>
            </a:r>
            <a:r>
              <a:rPr lang="en-US" dirty="0">
                <a:effectLst/>
              </a:rPr>
              <a: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56639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70000" lnSpcReduction="20000"/>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prefix_visit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infix_visit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&lt;type&gt;(n-&gt;left());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postfix_visit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&lt;type&gt;(n-&gt;right());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79771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tr</a:t>
            </a:r>
            <a:r>
              <a:rPr lang="en-US" dirty="0">
                <a:effectLst/>
              </a:rPr>
              <a:t>{tree&lt;</a:t>
            </a:r>
            <a:r>
              <a:rPr lang="en-US" dirty="0" err="1">
                <a:effectLst/>
              </a:rPr>
              <a:t>int</a:t>
            </a:r>
            <a:r>
              <a:rPr lang="en-US" dirty="0">
                <a:effectLst/>
              </a:rPr>
              <a:t>&gt;{0}};</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endParaRPr lang="en-US" dirty="0">
              <a:effectLst/>
            </a:endParaRPr>
          </a:p>
          <a:p>
            <a:pPr marL="0" indent="0">
              <a:lnSpc>
                <a:spcPct val="120000"/>
              </a:lnSpc>
              <a:spcBef>
                <a:spcPts val="0"/>
              </a:spcBef>
              <a:spcAft>
                <a:spcPts val="0"/>
              </a:spcAft>
              <a:buNone/>
            </a:pPr>
            <a:r>
              <a:rPr lang="en-US" dirty="0">
                <a:effectLst/>
              </a:rPr>
              <a:t>  auto printer{</a:t>
            </a:r>
            <a:r>
              <a:rPr lang="en-US" dirty="0" err="1">
                <a:effectLst/>
              </a:rPr>
              <a:t>print_visitor</a:t>
            </a:r>
            <a:r>
              <a:rPr lang="en-US" dirty="0">
                <a:effectLst/>
              </a:rPr>
              <a:t>{“ “}};</a:t>
            </a:r>
          </a:p>
          <a:p>
            <a:pPr marL="0" indent="0">
              <a:lnSpc>
                <a:spcPct val="120000"/>
              </a:lnSpc>
              <a:spcBef>
                <a:spcPts val="0"/>
              </a:spcBef>
              <a:spcAft>
                <a:spcPts val="0"/>
              </a:spcAft>
              <a:buNone/>
            </a:pPr>
            <a:r>
              <a:rPr lang="en-US" dirty="0">
                <a:effectLst/>
              </a:rPr>
              <a:t>  </a:t>
            </a:r>
            <a:r>
              <a:rPr lang="en-US" dirty="0" err="1">
                <a:effectLst/>
              </a:rPr>
              <a:t>printer.prefix_visit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0 1 2</a:t>
            </a:r>
          </a:p>
          <a:p>
            <a:pPr marL="0" indent="0">
              <a:lnSpc>
                <a:spcPct val="120000"/>
              </a:lnSpc>
              <a:spcBef>
                <a:spcPts val="0"/>
              </a:spcBef>
              <a:spcAft>
                <a:spcPts val="0"/>
              </a:spcAft>
              <a:buNone/>
            </a:pPr>
            <a:r>
              <a:rPr lang="en-US" dirty="0">
                <a:effectLst/>
              </a:rPr>
              <a:t>  </a:t>
            </a:r>
            <a:r>
              <a:rPr lang="en-US" dirty="0" err="1">
                <a:effectLst/>
              </a:rPr>
              <a:t>printer.infix_visit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0 2</a:t>
            </a:r>
          </a:p>
          <a:p>
            <a:pPr marL="0" indent="0">
              <a:lnSpc>
                <a:spcPct val="120000"/>
              </a:lnSpc>
              <a:spcBef>
                <a:spcPts val="0"/>
              </a:spcBef>
              <a:spcAft>
                <a:spcPts val="0"/>
              </a:spcAft>
              <a:buNone/>
            </a:pPr>
            <a:r>
              <a:rPr lang="en-US" dirty="0">
                <a:effectLst/>
              </a:rPr>
              <a:t>  </a:t>
            </a:r>
            <a:r>
              <a:rPr lang="en-US" dirty="0" err="1">
                <a:effectLst/>
              </a:rPr>
              <a:t>printer.postfix_visit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2 0</a:t>
            </a:r>
          </a:p>
          <a:p>
            <a:pPr marL="0" indent="0">
              <a:lnSpc>
                <a:spcPct val="120000"/>
              </a:lnSpc>
              <a:spcBef>
                <a:spcPts val="0"/>
              </a:spcBef>
              <a:spcAft>
                <a:spcPts val="0"/>
              </a:spcAft>
              <a:buNone/>
            </a:pPr>
            <a:r>
              <a:rPr lang="en-US" dirty="0">
                <a:effectLst/>
              </a:rPr>
              <a:t>  return 0;</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3379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str_tr</a:t>
            </a:r>
            <a:r>
              <a:rPr lang="en-US" dirty="0">
                <a:effectLst/>
              </a:rPr>
              <a:t>{tree&lt;</a:t>
            </a:r>
            <a:r>
              <a:rPr lang="en-US" dirty="0" err="1">
                <a:effectLst/>
              </a:rPr>
              <a:t>std</a:t>
            </a:r>
            <a:r>
              <a:rPr lang="en-US" dirty="0">
                <a:effectLst/>
              </a:rPr>
              <a:t>::string&gt;{"-"}};</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add_left_child</a:t>
            </a:r>
            <a:r>
              <a:rPr lang="en-US" dirty="0">
                <a:effectLst/>
              </a:rPr>
              <a:t>("a");</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add_right_child</a:t>
            </a:r>
            <a:r>
              <a:rPr lang="en-US" dirty="0">
                <a:effectLst/>
              </a:rPr>
              <a:t>("b");</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add_left_child</a:t>
            </a:r>
            <a:r>
              <a:rPr lang="en-US" dirty="0">
                <a:effectLst/>
              </a:rPr>
              <a:t>("c");</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add_right_child</a:t>
            </a:r>
            <a:r>
              <a:rPr lang="en-US" dirty="0">
                <a:effectLst/>
              </a:rPr>
              <a:t>("d");</a:t>
            </a:r>
          </a:p>
          <a:p>
            <a:pPr marL="0" indent="0">
              <a:lnSpc>
                <a:spcPct val="120000"/>
              </a:lnSpc>
              <a:spcBef>
                <a:spcPts val="0"/>
              </a:spcBef>
              <a:spcAft>
                <a:spcPts val="0"/>
              </a:spcAft>
              <a:buNone/>
            </a:pPr>
            <a:r>
              <a:rPr lang="en-US" dirty="0">
                <a:effectLst/>
              </a:rPr>
              <a:t>  auto printer{</a:t>
            </a:r>
            <a:r>
              <a:rPr lang="en-US" dirty="0" err="1">
                <a:effectLst/>
              </a:rPr>
              <a:t>accumulate_visitor</a:t>
            </a:r>
            <a:r>
              <a:rPr lang="en-US" dirty="0">
                <a:effectLst/>
              </a:rPr>
              <a:t>{" "}};</a:t>
            </a:r>
          </a:p>
          <a:p>
            <a:pPr marL="0" indent="0">
              <a:lnSpc>
                <a:spcPct val="120000"/>
              </a:lnSpc>
              <a:spcBef>
                <a:spcPts val="0"/>
              </a:spcBef>
              <a:spcAft>
                <a:spcPts val="0"/>
              </a:spcAft>
              <a:buNone/>
            </a:pPr>
            <a:r>
              <a:rPr lang="en-US" dirty="0">
                <a:effectLst/>
              </a:rPr>
              <a:t>  </a:t>
            </a:r>
            <a:r>
              <a:rPr lang="en-US" b="1" dirty="0" err="1">
                <a:effectLst/>
              </a:rPr>
              <a:t>printer.infix_visit</a:t>
            </a:r>
            <a:r>
              <a:rPr lang="en-US" b="1" dirty="0">
                <a:effectLst/>
              </a:rPr>
              <a:t>&lt;</a:t>
            </a:r>
            <a:r>
              <a:rPr lang="en-US" b="1" dirty="0" err="1">
                <a:effectLst/>
              </a:rPr>
              <a:t>std</a:t>
            </a:r>
            <a:r>
              <a:rPr lang="en-US" b="1" dirty="0">
                <a:effectLst/>
              </a:rPr>
              <a:t>::string&gt;(</a:t>
            </a:r>
            <a:r>
              <a:rPr lang="en-US" b="1" dirty="0" err="1">
                <a:effectLst/>
              </a:rPr>
              <a:t>str_tr.get_root_node</a:t>
            </a:r>
            <a:r>
              <a:rPr lang="en-US" b="1" dirty="0">
                <a:effectLst/>
              </a:rPr>
              <a: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cout</a:t>
            </a:r>
            <a:r>
              <a:rPr lang="en-US" dirty="0">
                <a:effectLst/>
              </a:rPr>
              <a:t> &lt;&lt; </a:t>
            </a:r>
            <a:r>
              <a:rPr lang="en-US" dirty="0" err="1">
                <a:effectLst/>
              </a:rPr>
              <a:t>printer.get_value</a:t>
            </a:r>
            <a:r>
              <a:rPr lang="en-US" dirty="0">
                <a:effectLst/>
              </a:rPr>
              <a:t>() &lt;&lt; '\n’;	//prints </a:t>
            </a:r>
            <a:r>
              <a:rPr lang="pt-BR" dirty="0">
                <a:effectLst/>
              </a:rPr>
              <a:t>a 1 b - c 2 d</a:t>
            </a:r>
            <a:endParaRPr lang="en-US" dirty="0">
              <a:effectLst/>
            </a:endParaRP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97284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operators</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struct equivalent {</a:t>
            </a:r>
          </a:p>
          <a:p>
            <a:pPr marL="0" indent="0">
              <a:lnSpc>
                <a:spcPct val="120000"/>
              </a:lnSpc>
              <a:spcBef>
                <a:spcPts val="0"/>
              </a:spcBef>
              <a:spcAft>
                <a:spcPts val="0"/>
              </a:spcAft>
              <a:buNone/>
            </a:pPr>
            <a:r>
              <a:rPr lang="en-US" sz="1600" dirty="0">
                <a:effectLst/>
              </a:rPr>
              <a:t>  auto ref() -&gt; derived&amp; { return *</a:t>
            </a:r>
            <a:r>
              <a:rPr lang="en-US" sz="1600" dirty="0" err="1">
                <a:effectLst/>
              </a:rPr>
              <a:t>static_cast</a:t>
            </a:r>
            <a:r>
              <a:rPr lang="en-US" sz="1600" dirty="0">
                <a:effectLst/>
              </a:rPr>
              <a:t>&lt;derived *&gt;(this); }</a:t>
            </a:r>
          </a:p>
          <a:p>
            <a:pPr marL="0" indent="0">
              <a:lnSpc>
                <a:spcPct val="120000"/>
              </a:lnSpc>
              <a:spcBef>
                <a:spcPts val="0"/>
              </a:spcBef>
              <a:spcAft>
                <a:spcPts val="0"/>
              </a:spcAft>
              <a:buNone/>
            </a:pPr>
            <a:r>
              <a:rPr lang="en-US" sz="1600" dirty="0">
                <a:effectLst/>
              </a:rPr>
              <a:t>  auto ref() </a:t>
            </a:r>
            <a:r>
              <a:rPr lang="en-US" sz="1600" dirty="0" err="1">
                <a:effectLst/>
              </a:rPr>
              <a:t>const</a:t>
            </a:r>
            <a:r>
              <a:rPr lang="en-US" sz="1600" dirty="0">
                <a:effectLst/>
              </a:rPr>
              <a:t> -&gt; </a:t>
            </a:r>
            <a:r>
              <a:rPr lang="en-US" sz="1600" dirty="0" err="1">
                <a:effectLst/>
              </a:rPr>
              <a:t>const</a:t>
            </a:r>
            <a:r>
              <a:rPr lang="en-US" sz="1600" dirty="0">
                <a:effectLst/>
              </a:rPr>
              <a:t> derived&amp; { return *</a:t>
            </a:r>
            <a:r>
              <a:rPr lang="en-US" sz="1600" dirty="0" err="1">
                <a:effectLst/>
              </a:rPr>
              <a:t>static_cast</a:t>
            </a:r>
            <a:r>
              <a:rPr lang="en-US" sz="1600" dirty="0">
                <a:effectLst/>
              </a:rPr>
              <a:t>&lt;</a:t>
            </a:r>
            <a:r>
              <a:rPr lang="en-US" sz="1600" dirty="0" err="1">
                <a:effectLst/>
              </a:rPr>
              <a:t>const</a:t>
            </a:r>
            <a:r>
              <a:rPr lang="en-US" sz="1600" dirty="0">
                <a:effectLst/>
              </a:rPr>
              <a:t> derived *</a:t>
            </a:r>
            <a:r>
              <a:rPr lang="en-US" sz="1600" dirty="0" err="1">
                <a:effectLst/>
              </a:rPr>
              <a:t>const</a:t>
            </a:r>
            <a:r>
              <a:rPr lang="en-US" sz="1600" dirty="0">
                <a:effectLst/>
              </a:rPr>
              <a:t>&gt;(this); }</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auto operator&lt;(</a:t>
            </a:r>
            <a:r>
              <a:rPr lang="en-US" sz="1600" dirty="0" err="1">
                <a:effectLst/>
              </a:rPr>
              <a:t>const</a:t>
            </a:r>
            <a:r>
              <a:rPr lang="en-US" sz="1600" dirty="0">
                <a:effectLst/>
              </a:rPr>
              <a:t> equivalent&lt;derived&gt; &amp;</a:t>
            </a:r>
            <a:r>
              <a:rPr lang="en-US" sz="1600" dirty="0" err="1">
                <a:effectLst/>
              </a:rPr>
              <a:t>lhs</a:t>
            </a:r>
            <a:r>
              <a:rPr lang="en-US" sz="1600" dirty="0">
                <a:effectLst/>
              </a:rPr>
              <a:t>, </a:t>
            </a:r>
            <a:r>
              <a:rPr lang="en-US" sz="1600" dirty="0" err="1">
                <a:effectLst/>
              </a:rPr>
              <a:t>const</a:t>
            </a:r>
            <a:r>
              <a:rPr lang="en-US" sz="1600" dirty="0">
                <a:effectLst/>
              </a:rPr>
              <a:t> equivalent&lt;derived&gt;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lhs.ref</a:t>
            </a:r>
            <a:r>
              <a:rPr lang="en-US" sz="1600" dirty="0">
                <a:effectLst/>
              </a:rPr>
              <a:t>() &lt; </a:t>
            </a:r>
            <a:r>
              <a:rPr lang="en-US" sz="1600" dirty="0" err="1">
                <a:effectLst/>
              </a:rPr>
              <a:t>rhs.ref</a:t>
            </a:r>
            <a:r>
              <a:rPr lang="en-US" sz="1600" dirty="0">
                <a:effectLst/>
              </a:rPr>
              <a: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auto operator==(</a:t>
            </a:r>
            <a:r>
              <a:rPr lang="en-US" sz="1600" dirty="0" err="1">
                <a:effectLst/>
              </a:rPr>
              <a:t>const</a:t>
            </a:r>
            <a:r>
              <a:rPr lang="en-US" sz="1600" dirty="0">
                <a:effectLst/>
              </a:rPr>
              <a:t> equivalent&lt;derived&gt; &amp;</a:t>
            </a:r>
            <a:r>
              <a:rPr lang="en-US" sz="1600" dirty="0" err="1">
                <a:effectLst/>
              </a:rPr>
              <a:t>lhs</a:t>
            </a:r>
            <a:r>
              <a:rPr lang="en-US" sz="1600" dirty="0">
                <a:effectLst/>
              </a:rPr>
              <a:t>, </a:t>
            </a:r>
            <a:r>
              <a:rPr lang="en-US" sz="1600" dirty="0" err="1">
                <a:effectLst/>
              </a:rPr>
              <a:t>const</a:t>
            </a:r>
            <a:r>
              <a:rPr lang="en-US" sz="1600" dirty="0">
                <a:effectLst/>
              </a:rPr>
              <a:t> equivalent&lt;derived&gt;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a:t>
            </a:r>
            <a:r>
              <a:rPr lang="en-US" sz="1600" dirty="0">
                <a:effectLst/>
              </a:rPr>
              <a:t> &lt; </a:t>
            </a:r>
            <a:r>
              <a:rPr lang="en-US" sz="1600" dirty="0" err="1">
                <a:effectLst/>
              </a:rPr>
              <a:t>rhs</a:t>
            </a:r>
            <a:r>
              <a:rPr lang="en-US" sz="1600" dirty="0">
                <a:effectLst/>
              </a:rPr>
              <a:t>) &amp;&amp; !(</a:t>
            </a:r>
            <a:r>
              <a:rPr lang="en-US" sz="1600" dirty="0" err="1">
                <a:effectLst/>
              </a:rPr>
              <a:t>rhs</a:t>
            </a:r>
            <a:r>
              <a:rPr lang="en-US" sz="1600" dirty="0">
                <a:effectLst/>
              </a:rPr>
              <a:t> &lt; </a:t>
            </a:r>
            <a:r>
              <a:rPr lang="en-US" sz="1600" dirty="0" err="1">
                <a:effectLst/>
              </a:rPr>
              <a:t>lhs</a:t>
            </a:r>
            <a:r>
              <a:rPr lang="en-US" sz="1600" dirty="0">
                <a:effectLst/>
              </a:rPr>
              <a: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auto operator&lt;=(</a:t>
            </a:r>
            <a:r>
              <a:rPr lang="en-US" sz="1600" dirty="0" err="1">
                <a:effectLst/>
              </a:rPr>
              <a:t>const</a:t>
            </a:r>
            <a:r>
              <a:rPr lang="en-US" sz="1600" dirty="0">
                <a:effectLst/>
              </a:rPr>
              <a:t> equivalent&lt;derived&gt; &amp;</a:t>
            </a:r>
            <a:r>
              <a:rPr lang="en-US" sz="1600" dirty="0" err="1">
                <a:effectLst/>
              </a:rPr>
              <a:t>lhs</a:t>
            </a:r>
            <a:r>
              <a:rPr lang="en-US" sz="1600" dirty="0">
                <a:effectLst/>
              </a:rPr>
              <a:t>, </a:t>
            </a:r>
            <a:r>
              <a:rPr lang="en-US" sz="1600" dirty="0" err="1">
                <a:effectLst/>
              </a:rPr>
              <a:t>const</a:t>
            </a:r>
            <a:r>
              <a:rPr lang="en-US" sz="1600" dirty="0">
                <a:effectLst/>
              </a:rPr>
              <a:t> equivalent&lt;derived&gt;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a:t>
            </a:r>
            <a:r>
              <a:rPr lang="en-US" sz="1600" dirty="0">
                <a:effectLst/>
              </a:rPr>
              <a:t> &lt; </a:t>
            </a:r>
            <a:r>
              <a:rPr lang="en-US" sz="1600" dirty="0" err="1">
                <a:effectLst/>
              </a:rPr>
              <a:t>rhs</a:t>
            </a:r>
            <a:r>
              <a:rPr lang="en-US" sz="1600" dirty="0">
                <a:effectLst/>
              </a:rPr>
              <a:t> || !(</a:t>
            </a:r>
            <a:r>
              <a:rPr lang="en-US" sz="1600" dirty="0" err="1">
                <a:effectLst/>
              </a:rPr>
              <a:t>rhs</a:t>
            </a:r>
            <a:r>
              <a:rPr lang="en-US" sz="1600" dirty="0">
                <a:effectLst/>
              </a:rPr>
              <a:t> &lt; </a:t>
            </a:r>
            <a:r>
              <a:rPr lang="en-US" sz="1600" dirty="0" err="1">
                <a:effectLst/>
              </a:rPr>
              <a:t>lhs</a:t>
            </a:r>
            <a:r>
              <a:rPr lang="en-US" sz="1600" dirty="0">
                <a:effectLst/>
              </a:rPr>
              <a: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 etc.</a:t>
            </a:r>
          </a:p>
        </p:txBody>
      </p:sp>
    </p:spTree>
    <p:extLst>
      <p:ext uri="{BB962C8B-B14F-4D97-AF65-F5344CB8AC3E}">
        <p14:creationId xmlns:p14="http://schemas.microsoft.com/office/powerpoint/2010/main" val="231219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operators</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sz="1600" dirty="0">
                <a:effectLst/>
              </a:rPr>
              <a:t>class comparable : public equivalent&lt;comparable&gt;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  </a:t>
            </a:r>
            <a:r>
              <a:rPr lang="en-US" sz="1600" dirty="0" err="1">
                <a:effectLst/>
              </a:rPr>
              <a:t>int</a:t>
            </a:r>
            <a:r>
              <a:rPr lang="en-US" sz="1600" dirty="0">
                <a:effectLst/>
              </a:rPr>
              <a:t> value;</a:t>
            </a:r>
          </a:p>
          <a:p>
            <a:pPr marL="0" indent="0">
              <a:lnSpc>
                <a:spcPct val="120000"/>
              </a:lnSpc>
              <a:spcBef>
                <a:spcPts val="0"/>
              </a:spcBef>
              <a:spcAft>
                <a:spcPts val="0"/>
              </a:spcAft>
              <a:buNone/>
            </a:pPr>
            <a:r>
              <a:rPr lang="en-US" sz="1600" dirty="0">
                <a:effectLst/>
              </a:rPr>
              <a:t>public:</a:t>
            </a:r>
          </a:p>
          <a:p>
            <a:pPr marL="0" indent="0">
              <a:lnSpc>
                <a:spcPct val="120000"/>
              </a:lnSpc>
              <a:spcBef>
                <a:spcPts val="0"/>
              </a:spcBef>
              <a:spcAft>
                <a:spcPts val="0"/>
              </a:spcAft>
              <a:buNone/>
            </a:pPr>
            <a:r>
              <a:rPr lang="en-US" sz="1600" dirty="0">
                <a:effectLst/>
              </a:rPr>
              <a:t>  comparable(</a:t>
            </a:r>
            <a:r>
              <a:rPr lang="en-US" sz="1600" dirty="0" err="1">
                <a:effectLst/>
              </a:rPr>
              <a:t>const</a:t>
            </a:r>
            <a:r>
              <a:rPr lang="en-US" sz="1600" dirty="0">
                <a:effectLst/>
              </a:rPr>
              <a:t> </a:t>
            </a:r>
            <a:r>
              <a:rPr lang="en-US" sz="1600" dirty="0" err="1">
                <a:effectLst/>
              </a:rPr>
              <a:t>int</a:t>
            </a:r>
            <a:r>
              <a:rPr lang="en-US" sz="1600" dirty="0">
                <a:effectLst/>
              </a:rPr>
              <a:t> </a:t>
            </a:r>
            <a:r>
              <a:rPr lang="en-US" sz="1600" dirty="0" err="1">
                <a:effectLst/>
              </a:rPr>
              <a:t>val</a:t>
            </a:r>
            <a:r>
              <a:rPr lang="en-US" sz="1600" dirty="0">
                <a:effectLst/>
              </a:rPr>
              <a:t>) : value{</a:t>
            </a:r>
            <a:r>
              <a:rPr lang="en-US" sz="1600" dirty="0" err="1">
                <a:effectLst/>
              </a:rPr>
              <a:t>val</a:t>
            </a:r>
            <a:r>
              <a:rPr lang="en-US" sz="1600" dirty="0">
                <a:effectLst/>
              </a:rPr>
              <a:t>} {}</a:t>
            </a:r>
          </a:p>
          <a:p>
            <a:pPr marL="0" indent="0">
              <a:lnSpc>
                <a:spcPct val="120000"/>
              </a:lnSpc>
              <a:spcBef>
                <a:spcPts val="0"/>
              </a:spcBef>
              <a:spcAft>
                <a:spcPts val="0"/>
              </a:spcAft>
              <a:buNone/>
            </a:pPr>
            <a:r>
              <a:rPr lang="en-US" sz="1600" dirty="0">
                <a:effectLst/>
              </a:rPr>
              <a:t>  friend auto operator&lt;(</a:t>
            </a:r>
            <a:r>
              <a:rPr lang="en-US" sz="1600" dirty="0" err="1">
                <a:effectLst/>
              </a:rPr>
              <a:t>const</a:t>
            </a:r>
            <a:r>
              <a:rPr lang="en-US" sz="1600" dirty="0">
                <a:effectLst/>
              </a:rPr>
              <a:t> comparable &amp;</a:t>
            </a:r>
            <a:r>
              <a:rPr lang="en-US" sz="1600" dirty="0" err="1">
                <a:effectLst/>
              </a:rPr>
              <a:t>lhs</a:t>
            </a:r>
            <a:r>
              <a:rPr lang="en-US" sz="1600" dirty="0">
                <a:effectLst/>
              </a:rPr>
              <a:t>, </a:t>
            </a:r>
            <a:r>
              <a:rPr lang="en-US" sz="1600" dirty="0" err="1">
                <a:effectLst/>
              </a:rPr>
              <a:t>const</a:t>
            </a:r>
            <a:r>
              <a:rPr lang="en-US" sz="1600" dirty="0">
                <a:effectLst/>
              </a:rPr>
              <a:t> comparable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lhs.value</a:t>
            </a:r>
            <a:r>
              <a:rPr lang="en-US" sz="1600" dirty="0">
                <a:effectLst/>
              </a:rPr>
              <a:t> &lt; </a:t>
            </a:r>
            <a:r>
              <a:rPr lang="en-US" sz="1600" dirty="0" err="1">
                <a:effectLst/>
              </a:rPr>
              <a:t>rhs.value</a:t>
            </a:r>
            <a:r>
              <a:rPr lang="en-US" sz="1600" dirty="0">
                <a:effectLst/>
              </a:rPr>
              <a:t>;</a:t>
            </a:r>
          </a:p>
          <a:p>
            <a:pPr marL="0" indent="0">
              <a:lnSpc>
                <a:spcPct val="120000"/>
              </a:lnSpc>
              <a:spcBef>
                <a:spcPts val="0"/>
              </a:spcBef>
              <a:spcAft>
                <a:spcPts val="0"/>
              </a:spcAft>
              <a:buNone/>
            </a:pPr>
            <a:r>
              <a:rPr lang="en-US" sz="1600" dirty="0">
                <a:effectLst/>
              </a:rPr>
              <a:t>  }</a:t>
            </a:r>
          </a:p>
          <a:p>
            <a:pPr marL="0" indent="0">
              <a:lnSpc>
                <a:spcPct val="120000"/>
              </a:lnSpc>
              <a:spcBef>
                <a:spcPts val="0"/>
              </a:spcBef>
              <a:spcAft>
                <a:spcPts val="0"/>
              </a:spcAft>
              <a:buNone/>
            </a:pPr>
            <a:r>
              <a:rPr lang="en-US" sz="1600" dirty="0">
                <a:effectLst/>
              </a:rPr>
              <a:t>};</a:t>
            </a:r>
          </a:p>
        </p:txBody>
      </p:sp>
    </p:spTree>
    <p:extLst>
      <p:ext uri="{BB962C8B-B14F-4D97-AF65-F5344CB8AC3E}">
        <p14:creationId xmlns:p14="http://schemas.microsoft.com/office/powerpoint/2010/main" val="1091521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operators</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sz="1600" dirty="0">
                <a:effectLst/>
              </a:rPr>
              <a:t>auto main(</a:t>
            </a:r>
            <a:r>
              <a:rPr lang="en-US" sz="1600" dirty="0" err="1">
                <a:effectLst/>
              </a:rPr>
              <a:t>const</a:t>
            </a:r>
            <a:r>
              <a:rPr lang="en-US" sz="1600" dirty="0">
                <a:effectLst/>
              </a:rPr>
              <a:t> </a:t>
            </a:r>
            <a:r>
              <a:rPr lang="en-US" sz="1600" dirty="0" err="1">
                <a:effectLst/>
              </a:rPr>
              <a:t>int</a:t>
            </a:r>
            <a:r>
              <a:rPr lang="en-US" sz="1600" dirty="0">
                <a:effectLst/>
              </a:rPr>
              <a:t> /*</a:t>
            </a:r>
            <a:r>
              <a:rPr lang="en-US" sz="1600" dirty="0" err="1">
                <a:effectLst/>
              </a:rPr>
              <a:t>argc</a:t>
            </a:r>
            <a:r>
              <a:rPr lang="en-US" sz="1600" dirty="0">
                <a:effectLst/>
              </a:rPr>
              <a:t>*/, </a:t>
            </a:r>
            <a:r>
              <a:rPr lang="en-US" sz="1600" dirty="0" err="1">
                <a:effectLst/>
              </a:rPr>
              <a:t>const</a:t>
            </a:r>
            <a:r>
              <a:rPr lang="en-US" sz="1600" dirty="0">
                <a:effectLst/>
              </a:rPr>
              <a:t> char *</a:t>
            </a:r>
            <a:r>
              <a:rPr lang="en-US" sz="1600" dirty="0" err="1">
                <a:effectLst/>
              </a:rPr>
              <a:t>const</a:t>
            </a:r>
            <a:r>
              <a:rPr lang="en-US" sz="1600" dirty="0">
                <a:effectLst/>
              </a:rPr>
              <a:t> []/*</a:t>
            </a:r>
            <a:r>
              <a:rPr lang="en-US" sz="1600" dirty="0" err="1">
                <a:effectLst/>
              </a:rPr>
              <a:t>argv</a:t>
            </a:r>
            <a:r>
              <a:rPr lang="en-US" sz="1600" dirty="0">
                <a:effectLst/>
              </a:rPr>
              <a:t>*/) -&gt; </a:t>
            </a:r>
            <a:r>
              <a:rPr lang="en-US" sz="1600" dirty="0" err="1">
                <a:effectLst/>
              </a:rPr>
              <a:t>int</a:t>
            </a:r>
            <a:endParaRPr lang="en-US" sz="1600" dirty="0">
              <a:effectLst/>
            </a:endParaRP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  auto a{comparable{-1}};</a:t>
            </a:r>
          </a:p>
          <a:p>
            <a:pPr marL="0" indent="0">
              <a:lnSpc>
                <a:spcPct val="120000"/>
              </a:lnSpc>
              <a:spcBef>
                <a:spcPts val="0"/>
              </a:spcBef>
              <a:spcAft>
                <a:spcPts val="0"/>
              </a:spcAft>
              <a:buNone/>
            </a:pPr>
            <a:r>
              <a:rPr lang="en-US" sz="1600" dirty="0">
                <a:effectLst/>
              </a:rPr>
              <a:t>  auto b{comparable{0}};</a:t>
            </a:r>
          </a:p>
          <a:p>
            <a:pPr marL="0" indent="0">
              <a:lnSpc>
                <a:spcPct val="120000"/>
              </a:lnSpc>
              <a:spcBef>
                <a:spcPts val="0"/>
              </a:spcBef>
              <a:spcAft>
                <a:spcPts val="0"/>
              </a:spcAft>
              <a:buNone/>
            </a:pPr>
            <a:r>
              <a:rPr lang="en-US" sz="1600" dirty="0">
                <a:effectLst/>
              </a:rPr>
              <a:t>  auto c{comparable{1}};</a:t>
            </a:r>
          </a:p>
          <a:p>
            <a:pPr marL="0" indent="0">
              <a:lnSpc>
                <a:spcPct val="120000"/>
              </a:lnSpc>
              <a:spcBef>
                <a:spcPts val="0"/>
              </a:spcBef>
              <a:spcAft>
                <a:spcPts val="0"/>
              </a:spcAft>
              <a:buNone/>
            </a:pPr>
            <a:r>
              <a:rPr lang="en-US" sz="1600" dirty="0">
                <a:effectLst/>
              </a:rPr>
              <a:t>  auto c2{comparable{1}};</a:t>
            </a:r>
          </a:p>
          <a:p>
            <a:pPr marL="0" indent="0">
              <a:lnSpc>
                <a:spcPct val="120000"/>
              </a:lnSpc>
              <a:spcBef>
                <a:spcPts val="0"/>
              </a:spcBef>
              <a:spcAft>
                <a:spcPts val="0"/>
              </a:spcAft>
              <a:buNone/>
            </a:pPr>
            <a:r>
              <a:rPr lang="en-US" sz="1600" dirty="0">
                <a:effectLst/>
              </a:rPr>
              <a:t>  assert(a != b);</a:t>
            </a:r>
          </a:p>
          <a:p>
            <a:pPr marL="0" indent="0">
              <a:lnSpc>
                <a:spcPct val="120000"/>
              </a:lnSpc>
              <a:spcBef>
                <a:spcPts val="0"/>
              </a:spcBef>
              <a:spcAft>
                <a:spcPts val="0"/>
              </a:spcAft>
              <a:buNone/>
            </a:pPr>
            <a:r>
              <a:rPr lang="en-US" sz="1600" dirty="0">
                <a:effectLst/>
              </a:rPr>
              <a:t>  assert(a &lt; b);</a:t>
            </a:r>
          </a:p>
          <a:p>
            <a:pPr marL="0" indent="0">
              <a:lnSpc>
                <a:spcPct val="120000"/>
              </a:lnSpc>
              <a:spcBef>
                <a:spcPts val="0"/>
              </a:spcBef>
              <a:spcAft>
                <a:spcPts val="0"/>
              </a:spcAft>
              <a:buNone/>
            </a:pPr>
            <a:r>
              <a:rPr lang="en-US" sz="1600" dirty="0">
                <a:effectLst/>
              </a:rPr>
              <a:t>  assert(a &lt;= b);</a:t>
            </a:r>
          </a:p>
          <a:p>
            <a:pPr marL="0" indent="0">
              <a:lnSpc>
                <a:spcPct val="120000"/>
              </a:lnSpc>
              <a:spcBef>
                <a:spcPts val="0"/>
              </a:spcBef>
              <a:spcAft>
                <a:spcPts val="0"/>
              </a:spcAft>
              <a:buNone/>
            </a:pPr>
            <a:r>
              <a:rPr lang="en-US" sz="1600" dirty="0">
                <a:effectLst/>
              </a:rPr>
              <a:t>  assert(c &gt; b);</a:t>
            </a:r>
          </a:p>
          <a:p>
            <a:pPr marL="0" indent="0">
              <a:lnSpc>
                <a:spcPct val="120000"/>
              </a:lnSpc>
              <a:spcBef>
                <a:spcPts val="0"/>
              </a:spcBef>
              <a:spcAft>
                <a:spcPts val="0"/>
              </a:spcAft>
              <a:buNone/>
            </a:pPr>
            <a:r>
              <a:rPr lang="en-US" sz="1600" dirty="0">
                <a:effectLst/>
              </a:rPr>
              <a:t>  assert(c &gt;= b);</a:t>
            </a:r>
          </a:p>
          <a:p>
            <a:pPr marL="0" indent="0">
              <a:lnSpc>
                <a:spcPct val="120000"/>
              </a:lnSpc>
              <a:spcBef>
                <a:spcPts val="0"/>
              </a:spcBef>
              <a:spcAft>
                <a:spcPts val="0"/>
              </a:spcAft>
              <a:buNone/>
            </a:pPr>
            <a:r>
              <a:rPr lang="en-US" sz="1600" dirty="0">
                <a:effectLst/>
              </a:rPr>
              <a:t>  assert(c == c2);</a:t>
            </a:r>
          </a:p>
          <a:p>
            <a:pPr marL="0" indent="0">
              <a:lnSpc>
                <a:spcPct val="120000"/>
              </a:lnSpc>
              <a:spcBef>
                <a:spcPts val="0"/>
              </a:spcBef>
              <a:spcAft>
                <a:spcPts val="0"/>
              </a:spcAft>
              <a:buNone/>
            </a:pPr>
            <a:r>
              <a:rPr lang="en-US" sz="1600" dirty="0">
                <a:effectLst/>
              </a:rPr>
              <a:t>  assert(c &lt;= c2);</a:t>
            </a:r>
          </a:p>
          <a:p>
            <a:pPr marL="0" indent="0">
              <a:lnSpc>
                <a:spcPct val="120000"/>
              </a:lnSpc>
              <a:spcBef>
                <a:spcPts val="0"/>
              </a:spcBef>
              <a:spcAft>
                <a:spcPts val="0"/>
              </a:spcAft>
              <a:buNone/>
            </a:pPr>
            <a:r>
              <a:rPr lang="en-US" sz="1600" dirty="0">
                <a:effectLst/>
              </a:rPr>
              <a:t>  assert(c &gt;= c2);</a:t>
            </a:r>
          </a:p>
          <a:p>
            <a:pPr marL="0" indent="0">
              <a:lnSpc>
                <a:spcPct val="120000"/>
              </a:lnSpc>
              <a:spcBef>
                <a:spcPts val="0"/>
              </a:spcBef>
              <a:spcAft>
                <a:spcPts val="0"/>
              </a:spcAft>
              <a:buNone/>
            </a:pPr>
            <a:r>
              <a:rPr lang="en-US" sz="1600" dirty="0">
                <a:effectLst/>
              </a:rPr>
              <a:t>  return 0;</a:t>
            </a:r>
          </a:p>
          <a:p>
            <a:pPr marL="0" indent="0">
              <a:lnSpc>
                <a:spcPct val="120000"/>
              </a:lnSpc>
              <a:spcBef>
                <a:spcPts val="0"/>
              </a:spcBef>
              <a:spcAft>
                <a:spcPts val="0"/>
              </a:spcAft>
              <a:buNone/>
            </a:pPr>
            <a:r>
              <a:rPr lang="en-US" sz="1600" dirty="0">
                <a:effectLst/>
              </a:rPr>
              <a:t>}</a:t>
            </a:r>
          </a:p>
        </p:txBody>
      </p:sp>
    </p:spTree>
    <p:extLst>
      <p:ext uri="{BB962C8B-B14F-4D97-AF65-F5344CB8AC3E}">
        <p14:creationId xmlns:p14="http://schemas.microsoft.com/office/powerpoint/2010/main" val="248225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br>
              <a:rPr lang="en-US" dirty="0">
                <a:effectLst/>
              </a:rPr>
            </a:br>
            <a:endParaRPr lang="en-US" dirty="0">
              <a:effectLst/>
            </a:endParaRP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p:txBody>
      </p:sp>
    </p:spTree>
    <p:extLst>
      <p:ext uri="{BB962C8B-B14F-4D97-AF65-F5344CB8AC3E}">
        <p14:creationId xmlns:p14="http://schemas.microsoft.com/office/powerpoint/2010/main" val="4073963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a:xfrm>
            <a:off x="1370693" y="3598339"/>
            <a:ext cx="9440034" cy="2777061"/>
          </a:xfrm>
        </p:spPr>
        <p:txBody>
          <a:bodyPr>
            <a:normAutofit/>
          </a:bodyPr>
          <a:lstStyle/>
          <a:p>
            <a:endParaRPr lang="en-US" dirty="0">
              <a:ln>
                <a:noFill/>
              </a:ln>
              <a:effectLst/>
            </a:endParaRPr>
          </a:p>
          <a:p>
            <a:r>
              <a:rPr lang="en-US" dirty="0">
                <a:ln>
                  <a:noFill/>
                </a:ln>
                <a:effectLst/>
              </a:rPr>
              <a:t>github.com/capsocrates/</a:t>
            </a:r>
            <a:r>
              <a:rPr lang="en-US" dirty="0" err="1">
                <a:ln>
                  <a:noFill/>
                </a:ln>
                <a:effectLst/>
              </a:rPr>
              <a:t>crtp</a:t>
            </a:r>
            <a:r>
              <a:rPr lang="en-US" dirty="0">
                <a:ln>
                  <a:noFill/>
                </a:ln>
                <a:effectLst/>
              </a:rPr>
              <a:t>-meetup-talk</a:t>
            </a:r>
          </a:p>
          <a:p>
            <a:r>
              <a:rPr lang="en-US" dirty="0">
                <a:ln>
                  <a:noFill/>
                </a:ln>
                <a:effectLst/>
              </a:rPr>
              <a:t>joseph.michael.chadwick@gmail.com</a:t>
            </a:r>
          </a:p>
        </p:txBody>
      </p:sp>
    </p:spTree>
    <p:extLst>
      <p:ext uri="{BB962C8B-B14F-4D97-AF65-F5344CB8AC3E}">
        <p14:creationId xmlns:p14="http://schemas.microsoft.com/office/powerpoint/2010/main" val="164559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What is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A class X has, as a base class, a template specialization taking X itself as an argument:</a:t>
            </a:r>
          </a:p>
          <a:p>
            <a:pPr marL="0" indent="0">
              <a:spcBef>
                <a:spcPts val="0"/>
              </a:spcBef>
              <a:spcAft>
                <a:spcPts val="0"/>
              </a:spcAft>
              <a:buNone/>
            </a:pPr>
            <a:endParaRPr lang="en-US" dirty="0"/>
          </a:p>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a:t>
            </a:r>
            <a:r>
              <a:rPr lang="en-US" b="1" dirty="0"/>
              <a:t>base</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class </a:t>
            </a:r>
            <a:r>
              <a:rPr lang="en-US" b="1" dirty="0"/>
              <a:t>X</a:t>
            </a:r>
            <a:r>
              <a:rPr lang="en-US" dirty="0"/>
              <a:t> : public </a:t>
            </a:r>
            <a:r>
              <a:rPr lang="en-US" b="1" dirty="0"/>
              <a:t>base&lt;X&gt;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48081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How does it work?</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Review template instantiation in C++</a:t>
            </a:r>
            <a:br>
              <a:rPr lang="en-US" dirty="0"/>
            </a:br>
            <a:endParaRPr lang="en-US" dirty="0"/>
          </a:p>
          <a:p>
            <a:pPr indent="-342900">
              <a:spcBef>
                <a:spcPts val="0"/>
              </a:spcBef>
              <a:spcAft>
                <a:spcPts val="0"/>
              </a:spcAft>
            </a:pPr>
            <a:r>
              <a:rPr lang="en-US" dirty="0"/>
              <a:t>Discuss CRTP and template instantiation</a:t>
            </a:r>
          </a:p>
        </p:txBody>
      </p:sp>
    </p:spTree>
    <p:extLst>
      <p:ext uri="{BB962C8B-B14F-4D97-AF65-F5344CB8AC3E}">
        <p14:creationId xmlns:p14="http://schemas.microsoft.com/office/powerpoint/2010/main" val="32882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a:t>
            </a:r>
            <a:r>
              <a:rPr lang="en-US" dirty="0" err="1">
                <a:effectLst/>
              </a:rPr>
              <a:t>template.h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r>
              <a:rPr lang="en-US" dirty="0"/>
              <a:t>template&lt;</a:t>
            </a:r>
            <a:r>
              <a:rPr lang="en-US" dirty="0" err="1"/>
              <a:t>typename</a:t>
            </a:r>
            <a:r>
              <a:rPr lang="en-US" dirty="0"/>
              <a:t> </a:t>
            </a:r>
            <a:r>
              <a:rPr lang="en-US" dirty="0" err="1"/>
              <a:t>template_arg</a:t>
            </a:r>
            <a:r>
              <a:rPr lang="en-US" dirty="0"/>
              <a:t>&gt;</a:t>
            </a:r>
          </a:p>
          <a:p>
            <a:pPr marL="0" indent="0">
              <a:lnSpc>
                <a:spcPct val="110000"/>
              </a:lnSpc>
              <a:spcBef>
                <a:spcPts val="0"/>
              </a:spcBef>
              <a:spcAft>
                <a:spcPts val="0"/>
              </a:spcAft>
              <a:buNone/>
            </a:pPr>
            <a:r>
              <a:rPr lang="en-US" dirty="0"/>
              <a:t>class </a:t>
            </a:r>
            <a:r>
              <a:rPr lang="en-US" dirty="0" err="1"/>
              <a:t>template_class</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dirty="0"/>
              <a:t>  </a:t>
            </a:r>
            <a:r>
              <a:rPr lang="en-US" b="1" dirty="0"/>
              <a:t>auto called()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&lt;&gt;::called()\n");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  </a:t>
            </a:r>
            <a:r>
              <a:rPr lang="en-US" b="1" dirty="0"/>
              <a:t>auto </a:t>
            </a:r>
            <a:r>
              <a:rPr lang="en-US" b="1" dirty="0" err="1"/>
              <a:t>not_called</a:t>
            </a:r>
            <a:r>
              <a:rPr lang="en-US" b="1" dirty="0"/>
              <a:t>()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a:t>
            </a:r>
            <a:r>
              <a:rPr lang="en-US" dirty="0" err="1"/>
              <a:t>not_called</a:t>
            </a:r>
            <a:r>
              <a:rPr lang="en-US" dirty="0"/>
              <a:t>()\n");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25524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#include "</a:t>
            </a:r>
            <a:r>
              <a:rPr lang="en-US" dirty="0" err="1"/>
              <a:t>template.h</a:t>
            </a:r>
            <a:r>
              <a:rPr lang="en-US" dirty="0"/>
              <a:t>"</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  auto </a:t>
            </a:r>
            <a:r>
              <a:rPr lang="en-US" dirty="0" err="1"/>
              <a:t>tc</a:t>
            </a:r>
            <a:r>
              <a:rPr lang="en-US" dirty="0"/>
              <a:t>{ </a:t>
            </a:r>
            <a:r>
              <a:rPr lang="en-US" dirty="0" err="1"/>
              <a:t>template_class</a:t>
            </a:r>
            <a:r>
              <a:rPr lang="en-US" dirty="0"/>
              <a:t>&lt;</a:t>
            </a:r>
            <a:r>
              <a:rPr lang="en-US" dirty="0" err="1"/>
              <a:t>int</a:t>
            </a:r>
            <a:r>
              <a:rPr lang="en-US" dirty="0"/>
              <a:t>&gt;{} };</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b="1" dirty="0" err="1"/>
              <a:t>tc.called</a:t>
            </a:r>
            <a:r>
              <a:rPr lang="en-US" b="1" dirty="0"/>
              <a:t>()</a:t>
            </a:r>
            <a:r>
              <a:rPr lang="en-US" dirty="0"/>
              <a:t>;</a:t>
            </a:r>
          </a:p>
          <a:p>
            <a:pPr marL="0" indent="0">
              <a:lnSpc>
                <a:spcPct val="110000"/>
              </a:lnSpc>
              <a:spcBef>
                <a:spcPts val="0"/>
              </a:spcBef>
              <a:spcAft>
                <a:spcPts val="0"/>
              </a:spcAft>
              <a:buNone/>
            </a:pPr>
            <a:r>
              <a:rPr lang="en-US" dirty="0"/>
              <a:t>  //</a:t>
            </a:r>
            <a:r>
              <a:rPr lang="en-US" dirty="0" err="1"/>
              <a:t>tc.not_called</a:t>
            </a:r>
            <a:r>
              <a:rPr lang="en-US" dirty="0"/>
              <a: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dirty="0" err="1"/>
              <a:t>printf</a:t>
            </a:r>
            <a:r>
              <a:rPr lang="en-US" dirty="0"/>
              <a:t>("Hello, templates!\n");</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return 0;</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32646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base.h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template&lt;</a:t>
            </a:r>
            <a:r>
              <a:rPr lang="en-US" dirty="0" err="1"/>
              <a:t>typename</a:t>
            </a:r>
            <a:r>
              <a:rPr lang="en-US" dirty="0"/>
              <a:t> derived&gt;</a:t>
            </a:r>
          </a:p>
          <a:p>
            <a:pPr marL="0" indent="0">
              <a:lnSpc>
                <a:spcPct val="110000"/>
              </a:lnSpc>
              <a:spcBef>
                <a:spcPts val="0"/>
              </a:spcBef>
              <a:spcAft>
                <a:spcPts val="0"/>
              </a:spcAft>
              <a:buNone/>
            </a:pPr>
            <a:r>
              <a:rPr lang="en-US" dirty="0"/>
              <a:t>class base</a:t>
            </a:r>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b="1" dirty="0"/>
              <a:t>  auto foo() -&gt; void { </a:t>
            </a:r>
            <a:r>
              <a:rPr lang="en-US" b="1" dirty="0" err="1"/>
              <a:t>printf</a:t>
            </a:r>
            <a:r>
              <a:rPr lang="en-US" b="1" dirty="0"/>
              <a:t>("foo()\n"); }</a:t>
            </a:r>
          </a:p>
          <a:p>
            <a:pPr marL="0" indent="0">
              <a:lnSpc>
                <a:spcPct val="110000"/>
              </a:lnSpc>
              <a:spcBef>
                <a:spcPts val="0"/>
              </a:spcBef>
              <a:spcAft>
                <a:spcPts val="0"/>
              </a:spcAft>
              <a:buNone/>
            </a:pPr>
            <a:r>
              <a:rPr lang="en-US" b="1" dirty="0"/>
              <a:t>  auto bar() -&gt; void { </a:t>
            </a:r>
            <a:r>
              <a:rPr lang="en-US" b="1" dirty="0" err="1"/>
              <a:t>printf</a:t>
            </a:r>
            <a:r>
              <a:rPr lang="en-US" b="1" dirty="0"/>
              <a:t>("bar()\n");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405969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some_derived.h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#pragma once</a:t>
            </a:r>
            <a:br>
              <a:rPr lang="en-US" dirty="0"/>
            </a:br>
            <a:br>
              <a:rPr lang="en-US" dirty="0"/>
            </a:br>
            <a:r>
              <a:rPr lang="en-US" dirty="0"/>
              <a:t>#include "</a:t>
            </a:r>
            <a:r>
              <a:rPr lang="en-US" dirty="0" err="1"/>
              <a:t>base.h</a:t>
            </a:r>
            <a:r>
              <a:rPr lang="en-US" dirty="0"/>
              <a:t>"</a:t>
            </a:r>
          </a:p>
          <a:p>
            <a:pPr marL="0" indent="0">
              <a:spcBef>
                <a:spcPts val="0"/>
              </a:spcBef>
              <a:spcAft>
                <a:spcPts val="0"/>
              </a:spcAft>
              <a:buNone/>
            </a:pPr>
            <a:br>
              <a:rPr lang="en-US" dirty="0"/>
            </a:br>
            <a:r>
              <a:rPr lang="en-US" dirty="0"/>
              <a:t>class </a:t>
            </a:r>
            <a:r>
              <a:rPr lang="en-US" b="1" dirty="0" err="1"/>
              <a:t>some_derived</a:t>
            </a:r>
            <a:r>
              <a:rPr lang="en-US" dirty="0"/>
              <a:t> : public </a:t>
            </a:r>
            <a:r>
              <a:rPr lang="en-US" b="1" dirty="0"/>
              <a:t>base&lt;</a:t>
            </a:r>
            <a:r>
              <a:rPr lang="en-US" b="1" dirty="0" err="1"/>
              <a:t>some_derived</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public:</a:t>
            </a:r>
          </a:p>
          <a:p>
            <a:pPr marL="0" indent="0">
              <a:spcBef>
                <a:spcPts val="0"/>
              </a:spcBef>
              <a:spcAft>
                <a:spcPts val="0"/>
              </a:spcAft>
              <a:buNone/>
            </a:pPr>
            <a:r>
              <a:rPr lang="en-US" dirty="0"/>
              <a:t>  auto </a:t>
            </a:r>
            <a:r>
              <a:rPr lang="en-US" dirty="0" err="1"/>
              <a:t>baz</a:t>
            </a:r>
            <a:r>
              <a:rPr lang="en-US" dirty="0"/>
              <a:t>() -&gt; void;</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49737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some_derived.cpp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b="1" dirty="0"/>
              <a:t>auto </a:t>
            </a:r>
            <a:r>
              <a:rPr lang="en-US" b="1" dirty="0" err="1"/>
              <a:t>some_derived</a:t>
            </a:r>
            <a:r>
              <a:rPr lang="en-US" b="1" dirty="0"/>
              <a:t>::</a:t>
            </a:r>
            <a:r>
              <a:rPr lang="en-US" b="1" dirty="0" err="1"/>
              <a:t>baz</a:t>
            </a:r>
            <a:r>
              <a:rPr lang="en-US" b="1" dirty="0"/>
              <a:t>() -&gt; void</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dirty="0" err="1"/>
              <a:t>printf</a:t>
            </a:r>
            <a:r>
              <a:rPr lang="en-US" dirty="0"/>
              <a:t>("</a:t>
            </a:r>
            <a:r>
              <a:rPr lang="en-US" dirty="0" err="1"/>
              <a:t>baz</a:t>
            </a:r>
            <a:r>
              <a:rPr lang="en-US" dirty="0"/>
              <a:t>()\n");</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528170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Hack">
      <a:majorFont>
        <a:latin typeface="Hack"/>
        <a:ea typeface=""/>
        <a:cs typeface=""/>
      </a:majorFont>
      <a:minorFont>
        <a:latin typeface="Hack"/>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12423</TotalTime>
  <Words>2328</Words>
  <Application>Microsoft Office PowerPoint</Application>
  <PresentationFormat>Widescreen</PresentationFormat>
  <Paragraphs>375</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Hack</vt:lpstr>
      <vt:lpstr>Trebuchet MS</vt:lpstr>
      <vt:lpstr>Wingdings</vt:lpstr>
      <vt:lpstr>Wingdings 2</vt:lpstr>
      <vt:lpstr>Slate</vt:lpstr>
      <vt:lpstr>CRTP</vt:lpstr>
      <vt:lpstr>The Curiously Recurring Template Pattern (CRTP)</vt:lpstr>
      <vt:lpstr>CRTP – What is it?</vt:lpstr>
      <vt:lpstr>CRTP – How does it work?</vt:lpstr>
      <vt:lpstr>CRTP – How does it work? Template Instantiation: template.h</vt:lpstr>
      <vt:lpstr>CRTP – How does it work? Template Instantiation: main.cpp</vt:lpstr>
      <vt:lpstr>CRTP – How does it work? CRTP Instantiation: base.h</vt:lpstr>
      <vt:lpstr>CRTP – How does it work? CRTP Instantiation: some_derived.h</vt:lpstr>
      <vt:lpstr>CRTP – How does it work? CRTP Instantiation: some_derived.cpp</vt:lpstr>
      <vt:lpstr>CRTP – How does it work? CRTP Instantiation: main.cpp</vt:lpstr>
      <vt:lpstr>CRTP – Why use it?</vt:lpstr>
      <vt:lpstr>CRTP – Why use it? To enforce concepts</vt:lpstr>
      <vt:lpstr>CRTP – Why use it? To enforce concepts</vt:lpstr>
      <vt:lpstr>CRTP – Why use it? To enforce concepts… maybe not</vt:lpstr>
      <vt:lpstr>CRTP – Why use it?</vt:lpstr>
      <vt:lpstr>CRTP – Why use it?</vt:lpstr>
      <vt:lpstr>CRTP – Why use it? Class extension: singleton</vt:lpstr>
      <vt:lpstr>CRTP – Why use it? Class extension: singleton</vt:lpstr>
      <vt:lpstr>CRTP – Why use it? Class extension: node-visiting</vt:lpstr>
      <vt:lpstr>CRTP – Why use it? Class extension: node-visiting</vt:lpstr>
      <vt:lpstr>CRTP – Why use it? Class extension: node-visiting</vt:lpstr>
      <vt:lpstr>CRTP – Why use it? Class extension: node-visiting</vt:lpstr>
      <vt:lpstr>CRTP – Why use it? Class extension: node-visiting</vt:lpstr>
      <vt:lpstr>CRTP – Why use it? Class extension: operators</vt:lpstr>
      <vt:lpstr>CRTP – Why use it? Class extension: operators</vt:lpstr>
      <vt:lpstr>CRTP – Why use it? Class extension: operators</vt:lpstr>
      <vt:lpstr>CRTP – Why use 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CRTP</dc:title>
  <dc:creator>Michael Chadwick</dc:creator>
  <cp:lastModifiedBy>Michael Chadwick</cp:lastModifiedBy>
  <cp:revision>191</cp:revision>
  <dcterms:created xsi:type="dcterms:W3CDTF">2017-12-25T21:06:12Z</dcterms:created>
  <dcterms:modified xsi:type="dcterms:W3CDTF">2018-01-04T21:37:08Z</dcterms:modified>
</cp:coreProperties>
</file>