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5" r:id="rId6"/>
    <p:sldId id="266" r:id="rId7"/>
    <p:sldId id="260" r:id="rId9"/>
    <p:sldId id="293" r:id="rId10"/>
    <p:sldId id="294" r:id="rId11"/>
    <p:sldId id="295" r:id="rId12"/>
    <p:sldId id="296" r:id="rId13"/>
    <p:sldId id="297" r:id="rId14"/>
    <p:sldId id="301" r:id="rId15"/>
    <p:sldId id="302" r:id="rId16"/>
    <p:sldId id="259" r:id="rId17"/>
    <p:sldId id="26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5" r:id="rId30"/>
    <p:sldId id="284" r:id="rId31"/>
    <p:sldId id="281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8B7B-2354-4E97-A84B-FCE11FC0D1CA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C085-1992-43A8-B496-FCA42A42993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機器學習演算法分析與實測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5157094"/>
            <a:ext cx="6858000" cy="1052787"/>
          </a:xfrm>
        </p:spPr>
        <p:txBody>
          <a:bodyPr/>
          <a:lstStyle/>
          <a:p>
            <a:pPr algn="l"/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楊駿善</a:t>
            </a:r>
            <a:endParaRPr lang="en-US" altLang="zh-TW" dirty="0"/>
          </a:p>
          <a:p>
            <a:pPr algn="l"/>
            <a:r>
              <a:rPr lang="zh-TW" altLang="en-US" dirty="0"/>
              <a:t>老師</a:t>
            </a:r>
            <a:r>
              <a:rPr lang="en-US" altLang="zh-TW" dirty="0"/>
              <a:t>:</a:t>
            </a:r>
            <a:r>
              <a:rPr lang="zh-TW" altLang="en-US" dirty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1127" y="450892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/>
              <a:t>機器學習與資訊安全</a:t>
            </a:r>
            <a:endParaRPr lang="zh-TW" alt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半監督學習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9212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少部分資料有標準答案</a:t>
            </a:r>
            <a:r>
              <a:rPr lang="zh-TW" altLang="en-US" dirty="0"/>
              <a:t>，可提供機器學習輸出時判斷誤差使用；大部分資料沒有標準答案，機器必須自己尋找答案。</a:t>
            </a:r>
            <a:endParaRPr lang="zh-TW" altLang="en-US" dirty="0"/>
          </a:p>
          <a:p>
            <a:r>
              <a:rPr lang="zh-TW" altLang="en-US" dirty="0"/>
              <a:t>我們任意選</a:t>
            </a:r>
            <a:r>
              <a:rPr lang="zh-TW" altLang="en-US" dirty="0">
                <a:solidFill>
                  <a:srgbClr val="FF0000"/>
                </a:solidFill>
              </a:rPr>
              <a:t>100張</a:t>
            </a:r>
            <a:r>
              <a:rPr lang="zh-TW" altLang="en-US" dirty="0"/>
              <a:t>貓或狗的照片，在其中的</a:t>
            </a:r>
            <a:r>
              <a:rPr lang="zh-TW" altLang="en-US" dirty="0">
                <a:solidFill>
                  <a:srgbClr val="FF0000"/>
                </a:solidFill>
              </a:rPr>
              <a:t>10張</a:t>
            </a:r>
            <a:r>
              <a:rPr lang="zh-TW" altLang="en-US" dirty="0"/>
              <a:t>告訴機器哪些是貓，哪些是狗，讓機器去學習認識貓與狗的外觀，再</a:t>
            </a:r>
            <a:r>
              <a:rPr lang="zh-TW" altLang="en-US" dirty="0">
                <a:solidFill>
                  <a:srgbClr val="FF0000"/>
                </a:solidFill>
              </a:rPr>
              <a:t>自己嘗試</a:t>
            </a:r>
            <a:r>
              <a:rPr lang="zh-TW" altLang="en-US" dirty="0"/>
              <a:t>把另外90張照片內的特徵取出來進行分類。</a:t>
            </a:r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806450" y="6214745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0045" y="131445"/>
            <a:ext cx="3072130" cy="1023620"/>
          </a:xfrm>
        </p:spPr>
        <p:txBody>
          <a:bodyPr/>
          <a:lstStyle/>
          <a:p>
            <a:r>
              <a:rPr lang="zh-TW" altLang="en-US" b="1" dirty="0">
                <a:sym typeface="+mn-ea"/>
              </a:rPr>
              <a:t>增強式學習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4470" y="1155065"/>
            <a:ext cx="8302625" cy="2506980"/>
          </a:xfrm>
        </p:spPr>
        <p:txBody>
          <a:bodyPr/>
          <a:lstStyle/>
          <a:p>
            <a:r>
              <a:rPr lang="zh-TW" altLang="en-US" dirty="0"/>
              <a:t>人類在進行決策時，常常會根據目前「環境」 的「狀態」執行「動作」，執行動作會造成兩個結果：一是人們會得到「環境」給我們的回饋，也就是人類會得到「報酬」，接著我們所執行的動作也會去改變「環境」，使得「環境」進入到一個新的「狀態」，如圖：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18410" y="3079750"/>
            <a:ext cx="5988685" cy="3538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6362065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機器學習開發環境與套件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2788" y="1825625"/>
            <a:ext cx="731842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3238" y="1274857"/>
            <a:ext cx="4039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https://scikit-learn.org/stable/index.html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監督式學習演算法與實測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非監督式學習演算法與實測</a:t>
            </a:r>
            <a:endParaRPr lang="zh-TW" alt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非監督式學習演算法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聚類分析（</a:t>
            </a:r>
            <a:r>
              <a:rPr lang="en-US" altLang="zh-TW" dirty="0"/>
              <a:t>cluster analysis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關聯規則（</a:t>
            </a:r>
            <a:r>
              <a:rPr lang="en-US" altLang="zh-TW" dirty="0"/>
              <a:t>association rule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維度縮減（</a:t>
            </a:r>
            <a:r>
              <a:rPr lang="en-US" altLang="zh-TW" dirty="0"/>
              <a:t>dimensionality reduce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en-US" altLang="zh-TW" dirty="0"/>
              <a:t>GAN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612457"/>
            <a:ext cx="9144000" cy="146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/>
              <a:t>聚類分析 </a:t>
            </a:r>
            <a:r>
              <a:rPr lang="en-US" altLang="zh-TW" sz="5400" dirty="0"/>
              <a:t>cluster analysis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361277" y="4397726"/>
            <a:ext cx="1988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K-means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049047" cy="1122030"/>
          </a:xfrm>
        </p:spPr>
        <p:txBody>
          <a:bodyPr>
            <a:normAutofit/>
          </a:bodyPr>
          <a:lstStyle/>
          <a:p>
            <a:r>
              <a:rPr lang="en-US" altLang="zh-TW" dirty="0"/>
              <a:t>K-means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8748" y="1685344"/>
            <a:ext cx="62293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先設定好要分成多少</a:t>
            </a:r>
            <a:r>
              <a:rPr lang="en-US" altLang="zh-TW" dirty="0"/>
              <a:t>(k)</a:t>
            </a:r>
            <a:r>
              <a:rPr lang="zh-TW" altLang="en-US" dirty="0"/>
              <a:t>群。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2.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隨機給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個群心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3. </a:t>
            </a:r>
            <a:r>
              <a:rPr lang="zh-TW" altLang="en-US" dirty="0"/>
              <a:t>每個資料都會所有</a:t>
            </a:r>
            <a:r>
              <a:rPr lang="en-US" altLang="zh-TW" dirty="0"/>
              <a:t>k</a:t>
            </a:r>
            <a:r>
              <a:rPr lang="zh-TW" altLang="en-US" dirty="0"/>
              <a:t>個群心算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歐式距離</a:t>
            </a:r>
            <a:r>
              <a:rPr lang="en-US" altLang="zh-TW" dirty="0"/>
              <a:t>(</a:t>
            </a:r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r>
              <a:rPr lang="zh-TW" altLang="en-US" dirty="0"/>
              <a:t>，其實就是直線距離公式，這邊距離當然也可以換成別種距離公式，但基本上都還是以歐式距離為主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4. </a:t>
            </a:r>
            <a:r>
              <a:rPr lang="zh-TW" altLang="en-US" dirty="0"/>
              <a:t>將每筆資料分類判給距離最近的那個群心。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5. </a:t>
            </a:r>
            <a:r>
              <a:rPr lang="zh-TW" altLang="en-US" dirty="0"/>
              <a:t>每個群心內都會有被分類過來的資料，根據這些資料重新計算新的群心。</a:t>
            </a:r>
            <a:endParaRPr lang="zh-TW" altLang="en-US" dirty="0"/>
          </a:p>
          <a:p>
            <a:endParaRPr lang="zh-TW" altLang="en-US" dirty="0"/>
          </a:p>
          <a:p>
            <a:r>
              <a:rPr lang="en-US" altLang="zh-TW" dirty="0"/>
              <a:t>6. </a:t>
            </a:r>
            <a:r>
              <a:rPr lang="zh-TW" altLang="en-US" dirty="0"/>
              <a:t>一直重複</a:t>
            </a:r>
            <a:r>
              <a:rPr lang="en-US" altLang="zh-TW" dirty="0"/>
              <a:t>3–5</a:t>
            </a:r>
            <a:r>
              <a:rPr lang="zh-TW" altLang="en-US" dirty="0"/>
              <a:t>，直到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所有群心不在有太大的變動</a:t>
            </a:r>
            <a:r>
              <a:rPr lang="en-US" altLang="zh-TW" dirty="0"/>
              <a:t>(</a:t>
            </a:r>
            <a:r>
              <a:rPr lang="zh-TW" altLang="en-US" dirty="0"/>
              <a:t>收斂</a:t>
            </a:r>
            <a:r>
              <a:rPr lang="en-US" altLang="zh-TW" dirty="0"/>
              <a:t>)</a:t>
            </a:r>
            <a:r>
              <a:rPr lang="zh-TW" altLang="en-US" dirty="0"/>
              <a:t>，結束。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4562" y="136727"/>
            <a:ext cx="36311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/>
              <a:t>similarity</a:t>
            </a:r>
            <a:r>
              <a:rPr lang="zh-TW" altLang="en-US" sz="4000" dirty="0"/>
              <a:t>相似度</a:t>
            </a:r>
            <a:endParaRPr lang="zh-TW" altLang="en-US" sz="4000" dirty="0"/>
          </a:p>
        </p:txBody>
      </p:sp>
      <p:sp>
        <p:nvSpPr>
          <p:cNvPr id="6" name="矩形 5"/>
          <p:cNvSpPr/>
          <p:nvPr/>
        </p:nvSpPr>
        <p:spPr>
          <a:xfrm>
            <a:off x="4654136" y="840569"/>
            <a:ext cx="3311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歐基李德距離</a:t>
            </a:r>
            <a:r>
              <a:rPr lang="en-US" altLang="zh-TW" dirty="0"/>
              <a:t>Euclidean distance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機器學習與人工智慧</a:t>
            </a:r>
            <a:endParaRPr lang="en-US" altLang="zh-TW" b="1" dirty="0"/>
          </a:p>
          <a:p>
            <a:r>
              <a:rPr lang="zh-TW" altLang="en-US" b="1" dirty="0"/>
              <a:t>機器學習類型</a:t>
            </a:r>
            <a:endParaRPr lang="en-US" altLang="zh-TW" b="1" dirty="0"/>
          </a:p>
          <a:p>
            <a:r>
              <a:rPr lang="zh-TW" altLang="en-US" b="1" dirty="0"/>
              <a:t>監督式學習</a:t>
            </a:r>
            <a:endParaRPr lang="en-US" altLang="zh-TW" b="1" dirty="0"/>
          </a:p>
          <a:p>
            <a:r>
              <a:rPr lang="zh-TW" altLang="en-US" b="1" dirty="0"/>
              <a:t>非監督式學習 </a:t>
            </a:r>
            <a:endParaRPr lang="zh-TW" altLang="en-US" b="1" dirty="0"/>
          </a:p>
          <a:p>
            <a:endParaRPr lang="en-US" altLang="zh-TW" b="1" dirty="0"/>
          </a:p>
          <a:p>
            <a:r>
              <a:rPr lang="zh-TW" altLang="en-US" b="1" dirty="0"/>
              <a:t>監督式學習演算法與實測</a:t>
            </a:r>
            <a:endParaRPr lang="zh-TW" altLang="en-US" b="1" dirty="0"/>
          </a:p>
          <a:p>
            <a:r>
              <a:rPr lang="zh-TW" altLang="en-US" b="1" dirty="0"/>
              <a:t>非監督式學習演算法與實測</a:t>
            </a:r>
            <a:endParaRPr lang="zh-TW" altLang="en-US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9037" y="3604736"/>
            <a:ext cx="69182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"","Private","Apps","Accept","Enroll","Top10perc","Top25perc","F.Undergrad","P.Undergrad","Outstate","Room.Board","Books","Personal","PhD","Terminal","S.F.Ratio","perc.alumni","Expend","Grad.Rate"</a:t>
            </a:r>
            <a:endParaRPr lang="en-US" altLang="zh-TW" sz="2400" dirty="0"/>
          </a:p>
        </p:txBody>
      </p:sp>
      <p:sp>
        <p:nvSpPr>
          <p:cNvPr id="6" name="矩形 5"/>
          <p:cNvSpPr/>
          <p:nvPr/>
        </p:nvSpPr>
        <p:spPr>
          <a:xfrm>
            <a:off x="839037" y="2041088"/>
            <a:ext cx="2105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6000" dirty="0"/>
              <a:t>資料</a:t>
            </a:r>
            <a:endParaRPr lang="en-US" altLang="zh-TW" sz="6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0920" y="751344"/>
            <a:ext cx="772215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 data frame with </a:t>
            </a:r>
            <a:r>
              <a:rPr lang="en-US" altLang="zh-TW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777 observations </a:t>
            </a:r>
            <a:r>
              <a:rPr lang="en-US" altLang="zh-TW" dirty="0"/>
              <a:t>on the following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variables</a:t>
            </a:r>
            <a:r>
              <a:rPr lang="en-US" altLang="zh-TW" dirty="0"/>
              <a:t>.</a:t>
            </a:r>
            <a:endParaRPr lang="en-US" altLang="zh-TW" dirty="0"/>
          </a:p>
          <a:p>
            <a:r>
              <a:rPr lang="en-US" altLang="zh-TW" dirty="0"/>
              <a:t># * Private A factor with levels No and Yes indicating private or public university</a:t>
            </a:r>
            <a:endParaRPr lang="en-US" altLang="zh-TW" dirty="0"/>
          </a:p>
          <a:p>
            <a:r>
              <a:rPr lang="en-US" altLang="zh-TW" dirty="0"/>
              <a:t># * Apps Number of applications received</a:t>
            </a:r>
            <a:endParaRPr lang="en-US" altLang="zh-TW" dirty="0"/>
          </a:p>
          <a:p>
            <a:r>
              <a:rPr lang="en-US" altLang="zh-TW" dirty="0"/>
              <a:t># * Accept Number of applications accepted</a:t>
            </a:r>
            <a:endParaRPr lang="en-US" altLang="zh-TW" dirty="0"/>
          </a:p>
          <a:p>
            <a:r>
              <a:rPr lang="en-US" altLang="zh-TW" dirty="0"/>
              <a:t># * Enroll Number of new students enrolled</a:t>
            </a:r>
            <a:endParaRPr lang="en-US" altLang="zh-TW" dirty="0"/>
          </a:p>
          <a:p>
            <a:r>
              <a:rPr lang="en-US" altLang="zh-TW" dirty="0"/>
              <a:t># * Top10perc Pct. new students from top 10% of H.S. class</a:t>
            </a:r>
            <a:endParaRPr lang="en-US" altLang="zh-TW" dirty="0"/>
          </a:p>
          <a:p>
            <a:r>
              <a:rPr lang="en-US" altLang="zh-TW" dirty="0"/>
              <a:t># * Top25perc Pct. new students from top 25% of H.S. class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F.Undergrad</a:t>
            </a:r>
            <a:r>
              <a:rPr lang="en-US" altLang="zh-TW" dirty="0"/>
              <a:t> Number of fulltime undergraduates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P.Undergrad</a:t>
            </a:r>
            <a:r>
              <a:rPr lang="en-US" altLang="zh-TW" dirty="0"/>
              <a:t> Number of </a:t>
            </a:r>
            <a:r>
              <a:rPr lang="en-US" altLang="zh-TW" dirty="0" err="1"/>
              <a:t>parttime</a:t>
            </a:r>
            <a:r>
              <a:rPr lang="en-US" altLang="zh-TW" dirty="0"/>
              <a:t> undergraduates</a:t>
            </a:r>
            <a:endParaRPr lang="en-US" altLang="zh-TW" dirty="0"/>
          </a:p>
          <a:p>
            <a:r>
              <a:rPr lang="en-US" altLang="zh-TW" dirty="0"/>
              <a:t># * Outstate Out-of-state tuition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Room.Board</a:t>
            </a:r>
            <a:r>
              <a:rPr lang="en-US" altLang="zh-TW" dirty="0"/>
              <a:t> Room and board costs</a:t>
            </a:r>
            <a:endParaRPr lang="en-US" altLang="zh-TW" dirty="0"/>
          </a:p>
          <a:p>
            <a:r>
              <a:rPr lang="en-US" altLang="zh-TW" dirty="0"/>
              <a:t># * Books Estimated book costs</a:t>
            </a:r>
            <a:endParaRPr lang="en-US" altLang="zh-TW" dirty="0"/>
          </a:p>
          <a:p>
            <a:r>
              <a:rPr lang="en-US" altLang="zh-TW" dirty="0"/>
              <a:t># * Personal Estimated personal spending</a:t>
            </a:r>
            <a:endParaRPr lang="en-US" altLang="zh-TW" dirty="0"/>
          </a:p>
          <a:p>
            <a:r>
              <a:rPr lang="en-US" altLang="zh-TW" dirty="0"/>
              <a:t># * PhD Pct. of faculty with Ph.D.’s</a:t>
            </a:r>
            <a:endParaRPr lang="en-US" altLang="zh-TW" dirty="0"/>
          </a:p>
          <a:p>
            <a:r>
              <a:rPr lang="en-US" altLang="zh-TW" dirty="0"/>
              <a:t># * Terminal Pct. of faculty with terminal degree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S.F.Ratio</a:t>
            </a:r>
            <a:r>
              <a:rPr lang="en-US" altLang="zh-TW" dirty="0"/>
              <a:t> Student/faculty ratio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perc.alumni</a:t>
            </a:r>
            <a:r>
              <a:rPr lang="en-US" altLang="zh-TW" dirty="0"/>
              <a:t> Pct. alumni who donate</a:t>
            </a:r>
            <a:endParaRPr lang="en-US" altLang="zh-TW" dirty="0"/>
          </a:p>
          <a:p>
            <a:r>
              <a:rPr lang="en-US" altLang="zh-TW" dirty="0"/>
              <a:t># * Expend Instructional expenditure per student</a:t>
            </a:r>
            <a:endParaRPr lang="en-US" altLang="zh-TW" dirty="0"/>
          </a:p>
          <a:p>
            <a:r>
              <a:rPr lang="en-US" altLang="zh-TW" dirty="0"/>
              <a:t># * </a:t>
            </a:r>
            <a:r>
              <a:rPr lang="en-US" altLang="zh-TW" dirty="0" err="1"/>
              <a:t>Grad.Rate</a:t>
            </a:r>
            <a:r>
              <a:rPr lang="en-US" altLang="zh-TW" dirty="0"/>
              <a:t> Graduation rate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演算法實測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49230" y="1111826"/>
            <a:ext cx="7500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https://github.com/My-Machine-Learning-Projects-2020/K-Means-Clustering-with-Python-part-2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2748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893" y="0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90" y="866775"/>
            <a:ext cx="7417648" cy="5684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166" y="817499"/>
            <a:ext cx="70388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sklearn.cluster</a:t>
            </a:r>
            <a:r>
              <a:rPr lang="en-US" altLang="zh-TW" dirty="0"/>
              <a:t> import </a:t>
            </a:r>
            <a:r>
              <a:rPr lang="en-US" altLang="zh-TW" dirty="0" err="1"/>
              <a:t>KMeans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([[1, 2], [1, 4], [1, 0], [10, 2], [10, 4], [10, 0]])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kmeans</a:t>
            </a:r>
            <a:r>
              <a:rPr lang="en-US" altLang="zh-TW" dirty="0"/>
              <a:t> = </a:t>
            </a:r>
            <a:r>
              <a:rPr lang="en-US" altLang="zh-TW" dirty="0" err="1"/>
              <a:t>KMeans</a:t>
            </a:r>
            <a:r>
              <a:rPr lang="en-US" altLang="zh-TW" dirty="0"/>
              <a:t>(</a:t>
            </a:r>
            <a:r>
              <a:rPr lang="en-US" altLang="zh-TW" dirty="0" err="1"/>
              <a:t>n_clusters</a:t>
            </a:r>
            <a:r>
              <a:rPr lang="en-US" altLang="zh-TW" dirty="0"/>
              <a:t>=4, </a:t>
            </a:r>
            <a:r>
              <a:rPr lang="en-US" altLang="zh-TW" dirty="0" err="1"/>
              <a:t>random_state</a:t>
            </a:r>
            <a:r>
              <a:rPr lang="en-US" altLang="zh-TW" dirty="0"/>
              <a:t>=0).fit(X)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58166" y="3286705"/>
            <a:ext cx="7340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kmeans</a:t>
            </a:r>
            <a:r>
              <a:rPr lang="en-US" altLang="zh-TW" sz="3600" dirty="0"/>
              <a:t> = </a:t>
            </a:r>
            <a:r>
              <a:rPr lang="en-US" altLang="zh-TW" sz="2000" dirty="0" err="1">
                <a:solidFill>
                  <a:srgbClr val="FF0000"/>
                </a:solidFill>
              </a:rPr>
              <a:t>KMeans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n_clusters</a:t>
            </a:r>
            <a:r>
              <a:rPr lang="en-US" altLang="zh-TW" sz="2000" dirty="0">
                <a:solidFill>
                  <a:srgbClr val="FF0000"/>
                </a:solidFill>
              </a:rPr>
              <a:t>=4, </a:t>
            </a:r>
            <a:r>
              <a:rPr lang="en-US" altLang="zh-TW" sz="2000" dirty="0" err="1">
                <a:solidFill>
                  <a:srgbClr val="FF0000"/>
                </a:solidFill>
              </a:rPr>
              <a:t>random_state</a:t>
            </a:r>
            <a:r>
              <a:rPr lang="en-US" altLang="zh-TW" sz="2000" dirty="0">
                <a:solidFill>
                  <a:srgbClr val="FF0000"/>
                </a:solidFill>
              </a:rPr>
              <a:t>=0).</a:t>
            </a:r>
            <a:r>
              <a:rPr lang="en-US" altLang="zh-TW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fit(X)</a:t>
            </a:r>
            <a:endParaRPr lang="en-US" altLang="zh-TW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8941" y="4794177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sp>
        <p:nvSpPr>
          <p:cNvPr id="5" name="箭號: 向下 4"/>
          <p:cNvSpPr/>
          <p:nvPr/>
        </p:nvSpPr>
        <p:spPr>
          <a:xfrm>
            <a:off x="4089679" y="3933036"/>
            <a:ext cx="592853" cy="739447"/>
          </a:xfrm>
          <a:prstGeom prst="down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39" y="1599048"/>
            <a:ext cx="8172450" cy="4476750"/>
          </a:xfrm>
          <a:prstGeom prst="rect">
            <a:avLst/>
          </a:prstGeom>
        </p:spPr>
      </p:pic>
      <p:sp>
        <p:nvSpPr>
          <p:cNvPr id="4" name="矩形: 圓角 3"/>
          <p:cNvSpPr/>
          <p:nvPr/>
        </p:nvSpPr>
        <p:spPr>
          <a:xfrm>
            <a:off x="396911" y="2120202"/>
            <a:ext cx="3260689" cy="49236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/>
          <p:cNvSpPr/>
          <p:nvPr/>
        </p:nvSpPr>
        <p:spPr>
          <a:xfrm>
            <a:off x="422239" y="4098000"/>
            <a:ext cx="3260689" cy="49236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>
            <a:off x="140677" y="2120202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/>
          <p:cNvSpPr/>
          <p:nvPr/>
        </p:nvSpPr>
        <p:spPr>
          <a:xfrm>
            <a:off x="128013" y="4172525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911" y="450606"/>
            <a:ext cx="7963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https://scikit-learn.org/stable/modules/generated/sklearn.cluster.KMeans.html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728" y="1435344"/>
            <a:ext cx="6267450" cy="4972050"/>
          </a:xfrm>
          <a:prstGeom prst="rect">
            <a:avLst/>
          </a:prstGeom>
        </p:spPr>
      </p:pic>
      <p:sp>
        <p:nvSpPr>
          <p:cNvPr id="4" name="箭號: 向右 3"/>
          <p:cNvSpPr/>
          <p:nvPr/>
        </p:nvSpPr>
        <p:spPr>
          <a:xfrm>
            <a:off x="753626" y="342900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右 4"/>
          <p:cNvSpPr/>
          <p:nvPr/>
        </p:nvSpPr>
        <p:spPr>
          <a:xfrm>
            <a:off x="753626" y="5606980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/>
          <p:cNvSpPr/>
          <p:nvPr/>
        </p:nvSpPr>
        <p:spPr>
          <a:xfrm>
            <a:off x="753626" y="1435686"/>
            <a:ext cx="281562" cy="36933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697" y="563602"/>
            <a:ext cx="59034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K-means</a:t>
            </a:r>
            <a:r>
              <a:rPr lang="zh-TW" altLang="en-US" sz="4400" dirty="0"/>
              <a:t>演算法實測</a:t>
            </a:r>
            <a:endParaRPr lang="zh-TW" altLang="en-US" sz="4400" dirty="0"/>
          </a:p>
        </p:txBody>
      </p:sp>
      <p:sp>
        <p:nvSpPr>
          <p:cNvPr id="3" name="矩形 2"/>
          <p:cNvSpPr/>
          <p:nvPr/>
        </p:nvSpPr>
        <p:spPr>
          <a:xfrm>
            <a:off x="1572567" y="4404249"/>
            <a:ext cx="5612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https://github.com/bamtak/machine-learning-implemetation-python/blob/master/KMeans.ipynb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/>
              <a:t>機器學習與人工智慧</a:t>
            </a:r>
            <a:endParaRPr lang="zh-TW" altLang="en-US" sz="4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4299" y="1329234"/>
            <a:ext cx="53624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kmeans.n_iter</a:t>
            </a:r>
            <a:r>
              <a:rPr lang="en-US" altLang="zh-TW" sz="4000" dirty="0"/>
              <a:t>_</a:t>
            </a:r>
            <a:endParaRPr lang="en-US" altLang="zh-TW" sz="4000" dirty="0"/>
          </a:p>
          <a:p>
            <a:r>
              <a:rPr lang="en-US" altLang="zh-TW" sz="4000" dirty="0" err="1"/>
              <a:t>kmeans.labels</a:t>
            </a:r>
            <a:r>
              <a:rPr lang="en-US" altLang="zh-TW" sz="4000" dirty="0"/>
              <a:t>_</a:t>
            </a:r>
            <a:endParaRPr lang="en-US" altLang="zh-TW" sz="4000" dirty="0"/>
          </a:p>
          <a:p>
            <a:r>
              <a:rPr lang="en-US" altLang="zh-TW" sz="4000" dirty="0" err="1"/>
              <a:t>kmeans.cluster_centers</a:t>
            </a:r>
            <a:r>
              <a:rPr lang="en-US" altLang="zh-TW" sz="4000" dirty="0"/>
              <a:t>_</a:t>
            </a:r>
            <a:endParaRPr lang="zh-TW" altLang="en-US" sz="4000" dirty="0"/>
          </a:p>
        </p:txBody>
      </p:sp>
      <p:sp>
        <p:nvSpPr>
          <p:cNvPr id="3" name="矩形 2"/>
          <p:cNvSpPr/>
          <p:nvPr/>
        </p:nvSpPr>
        <p:spPr>
          <a:xfrm>
            <a:off x="744299" y="4339604"/>
            <a:ext cx="66813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kmeans.predict</a:t>
            </a:r>
            <a:r>
              <a:rPr lang="en-US" altLang="zh-TW" sz="4000" dirty="0"/>
              <a:t>([[0, 0], [12, 3]])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機器學習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透過</a:t>
            </a:r>
            <a:r>
              <a:rPr lang="zh-TW" altLang="en-US">
                <a:solidFill>
                  <a:srgbClr val="FF0000"/>
                </a:solidFill>
              </a:rPr>
              <a:t>演算法</a:t>
            </a:r>
            <a:r>
              <a:rPr lang="zh-TW" altLang="en-US"/>
              <a:t>將收集到的資料進行</a:t>
            </a:r>
            <a:r>
              <a:rPr lang="zh-TW" altLang="en-US">
                <a:solidFill>
                  <a:srgbClr val="FF0000"/>
                </a:solidFill>
              </a:rPr>
              <a:t>分類或預測</a:t>
            </a:r>
            <a:r>
              <a:rPr lang="zh-TW" altLang="en-US"/>
              <a:t>模型訓練</a:t>
            </a:r>
            <a:endParaRPr lang="zh-TW" altLang="en-US"/>
          </a:p>
          <a:p>
            <a:r>
              <a:rPr lang="zh-TW" altLang="en-US"/>
              <a:t>當得到新的資料時，可以透過訓練出的</a:t>
            </a:r>
            <a:r>
              <a:rPr lang="zh-TW" altLang="en-US">
                <a:solidFill>
                  <a:srgbClr val="FF0000"/>
                </a:solidFill>
              </a:rPr>
              <a:t>模型進行預測</a:t>
            </a:r>
            <a:r>
              <a:rPr lang="zh-TW" altLang="en-US"/>
              <a:t> ，如果這些效能評估可以透過利用過往資料來提升的話，就叫機器學習。</a:t>
            </a:r>
            <a:endParaRPr lang="zh-TW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77825" y="5808980"/>
            <a:ext cx="82118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https://medium.com/@troy801125/machine-learning-%E4%BA%BA%E5%B7%A5%E6%99%BA%E6%85%A7%E5%92%8C%E6%A9%9F%E5%99%A8%E5%AD%B8%E7%BF%92%E6%98%AF%E4%BB%80%E9%BA%BC-49a6ba41ab3e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6580" y="469265"/>
            <a:ext cx="2371090" cy="728345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人工智慧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指由</a:t>
            </a:r>
            <a:r>
              <a:rPr lang="zh-TW" altLang="en-US">
                <a:solidFill>
                  <a:schemeClr val="tx1"/>
                </a:solidFill>
              </a:rPr>
              <a:t>人</a:t>
            </a:r>
            <a:r>
              <a:rPr lang="zh-TW" altLang="en-US">
                <a:solidFill>
                  <a:srgbClr val="FF0000"/>
                </a:solidFill>
              </a:rPr>
              <a:t>製造</a:t>
            </a:r>
            <a:r>
              <a:rPr lang="zh-TW" altLang="en-US"/>
              <a:t>出來的</a:t>
            </a:r>
            <a:r>
              <a:rPr lang="zh-TW" altLang="en-US">
                <a:solidFill>
                  <a:srgbClr val="FF0000"/>
                </a:solidFill>
              </a:rPr>
              <a:t>機器</a:t>
            </a:r>
            <a:r>
              <a:rPr lang="zh-TW" altLang="en-US"/>
              <a:t>所表現出來的</a:t>
            </a:r>
            <a:r>
              <a:rPr lang="zh-TW" altLang="en-US">
                <a:solidFill>
                  <a:srgbClr val="FF0000"/>
                </a:solidFill>
              </a:rPr>
              <a:t>智慧</a:t>
            </a:r>
            <a:r>
              <a:rPr lang="zh-TW" altLang="en-US"/>
              <a:t>。</a:t>
            </a:r>
            <a:endParaRPr lang="zh-TW" altLang="en-US"/>
          </a:p>
          <a:p>
            <a:r>
              <a:rPr lang="zh-TW" altLang="en-US"/>
              <a:t>通常人工智慧是指透過</a:t>
            </a:r>
            <a:r>
              <a:rPr lang="zh-TW" altLang="en-US">
                <a:solidFill>
                  <a:srgbClr val="FF0000"/>
                </a:solidFill>
              </a:rPr>
              <a:t>普通電腦程式</a:t>
            </a:r>
            <a:r>
              <a:rPr lang="zh-TW" altLang="en-US"/>
              <a:t>來呈現</a:t>
            </a:r>
            <a:r>
              <a:rPr lang="zh-TW" altLang="en-US">
                <a:solidFill>
                  <a:srgbClr val="FF0000"/>
                </a:solidFill>
              </a:rPr>
              <a:t>人類智慧</a:t>
            </a:r>
            <a:r>
              <a:rPr lang="zh-TW" altLang="en-US"/>
              <a:t>的技術。</a:t>
            </a:r>
            <a:endParaRPr lang="zh-TW" altLang="en-US"/>
          </a:p>
          <a:p>
            <a:r>
              <a:rPr lang="zh-TW" altLang="en-US"/>
              <a:t>能</a:t>
            </a:r>
            <a:r>
              <a:rPr lang="zh-TW" altLang="en-US">
                <a:solidFill>
                  <a:srgbClr val="FF0000"/>
                </a:solidFill>
              </a:rPr>
              <a:t>模仿人類</a:t>
            </a:r>
            <a:r>
              <a:rPr lang="zh-TW" altLang="en-US"/>
              <a:t>的智慧執行任務的</a:t>
            </a:r>
            <a:r>
              <a:rPr lang="zh-TW" altLang="en-US">
                <a:solidFill>
                  <a:srgbClr val="FF0000"/>
                </a:solidFill>
              </a:rPr>
              <a:t>系統</a:t>
            </a:r>
            <a:r>
              <a:rPr lang="zh-TW" altLang="en-US"/>
              <a:t>或</a:t>
            </a:r>
            <a:r>
              <a:rPr lang="zh-TW" altLang="en-US">
                <a:solidFill>
                  <a:srgbClr val="FF0000"/>
                </a:solidFill>
              </a:rPr>
              <a:t>機器</a:t>
            </a:r>
            <a:r>
              <a:rPr lang="zh-TW" altLang="en-US"/>
              <a:t>，可以根據所收集的資訊不斷</a:t>
            </a:r>
            <a:r>
              <a:rPr lang="zh-TW" altLang="en-US">
                <a:solidFill>
                  <a:srgbClr val="FF0000"/>
                </a:solidFill>
              </a:rPr>
              <a:t>自我調整</a:t>
            </a:r>
            <a:r>
              <a:rPr lang="zh-TW" altLang="en-US">
                <a:sym typeface="+mn-ea"/>
              </a:rPr>
              <a:t>。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79425" y="5453380"/>
            <a:ext cx="7943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https://zh.wikipedia.org/wiki/%E4%BA%BA%E5%B7%A5%E6%99%BA%E8%83%BD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9425" y="5935980"/>
            <a:ext cx="5873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https://www.oracle.com/tw/artificial-intelligence/what-is-ai/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600" dirty="0"/>
              <a:t>機器學習類型</a:t>
            </a:r>
            <a:endParaRPr lang="zh-TW" altLang="en-US" sz="6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機器學習類型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給予</a:t>
            </a:r>
            <a:r>
              <a:rPr lang="en-US" altLang="zh-TW" b="1" dirty="0">
                <a:solidFill>
                  <a:srgbClr val="FF0000"/>
                </a:solidFill>
              </a:rPr>
              <a:t>數據</a:t>
            </a:r>
            <a:r>
              <a:rPr lang="en-US" altLang="zh-TW" dirty="0"/>
              <a:t>和</a:t>
            </a:r>
            <a:r>
              <a:rPr lang="en-US" altLang="zh-TW" b="1" dirty="0">
                <a:solidFill>
                  <a:srgbClr val="FF0000"/>
                </a:solidFill>
              </a:rPr>
              <a:t>標籤</a:t>
            </a:r>
            <a:r>
              <a:rPr lang="en-US" altLang="zh-TW" dirty="0"/>
              <a:t>讓機器去學習的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非監督式學習</a:t>
            </a:r>
            <a:r>
              <a:rPr lang="en-US" altLang="zh-TW" dirty="0"/>
              <a:t>:只</a:t>
            </a:r>
            <a:r>
              <a:rPr lang="en-US" altLang="zh-TW" b="1" dirty="0">
                <a:solidFill>
                  <a:srgbClr val="0070C0"/>
                </a:solidFill>
              </a:rPr>
              <a:t>給予數據</a:t>
            </a:r>
            <a:r>
              <a:rPr lang="en-US" altLang="zh-TW" b="1" dirty="0">
                <a:solidFill>
                  <a:srgbClr val="FF0000"/>
                </a:solidFill>
              </a:rPr>
              <a:t>沒有給予標籤</a:t>
            </a:r>
            <a:r>
              <a:rPr lang="en-US" altLang="zh-TW" dirty="0"/>
              <a:t>的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半監督學習</a:t>
            </a:r>
            <a:r>
              <a:rPr lang="en-US" altLang="zh-TW" dirty="0"/>
              <a:t>:結合監督式和非監督式的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增強式學習</a:t>
            </a:r>
            <a:r>
              <a:rPr lang="en-US" altLang="zh-TW" dirty="0"/>
              <a:t>:透過環境和</a:t>
            </a:r>
            <a:r>
              <a:rPr lang="en-US" altLang="zh-TW" b="1" dirty="0">
                <a:solidFill>
                  <a:srgbClr val="FF0000"/>
                </a:solidFill>
              </a:rPr>
              <a:t>經驗修正</a:t>
            </a:r>
            <a:r>
              <a:rPr lang="en-US" altLang="zh-TW" dirty="0"/>
              <a:t>的</a:t>
            </a:r>
            <a:endParaRPr lang="en-US" altLang="zh-TW" dirty="0"/>
          </a:p>
        </p:txBody>
      </p:sp>
      <p:sp>
        <p:nvSpPr>
          <p:cNvPr id="4" name="Text Box 3"/>
          <p:cNvSpPr txBox="1"/>
          <p:nvPr/>
        </p:nvSpPr>
        <p:spPr>
          <a:xfrm>
            <a:off x="628650" y="6033135"/>
            <a:ext cx="5380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監督式學習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一個監督式學習者的任務在</a:t>
            </a:r>
            <a:r>
              <a:rPr lang="zh-TW" altLang="en-US" dirty="0">
                <a:solidFill>
                  <a:srgbClr val="FF0000"/>
                </a:solidFill>
              </a:rPr>
              <a:t>觀察完一些訓練範例</a:t>
            </a:r>
            <a:r>
              <a:rPr lang="zh-TW" altLang="en-US" dirty="0"/>
              <a:t>（輸入和預期輸出）後，去預測這個函數對任何可能出現的輸入的值的輸出。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監督式學習就像是我們給了機器一堆貓的照片告訴機器說「這個是貓」，再給機器一堆狗的照片告訴它「這是狗」，</a:t>
            </a:r>
            <a:r>
              <a:rPr lang="zh-TW" altLang="en-US" dirty="0">
                <a:solidFill>
                  <a:srgbClr val="FF0000"/>
                </a:solidFill>
              </a:rPr>
              <a:t>讓機器自己去學習分辨</a:t>
            </a:r>
            <a:r>
              <a:rPr lang="zh-TW" altLang="en-US" dirty="0"/>
              <a:t>，接著我們便能</a:t>
            </a:r>
            <a:r>
              <a:rPr lang="zh-TW" altLang="en-US" dirty="0">
                <a:solidFill>
                  <a:srgbClr val="FF0000"/>
                </a:solidFill>
              </a:rPr>
              <a:t>給予</a:t>
            </a:r>
            <a:r>
              <a:rPr lang="zh-TW" altLang="en-US" dirty="0"/>
              <a:t>任何貓或狗的照片問機器讓機器</a:t>
            </a:r>
            <a:r>
              <a:rPr lang="zh-TW" altLang="en-US" dirty="0">
                <a:solidFill>
                  <a:srgbClr val="FF0000"/>
                </a:solidFill>
              </a:rPr>
              <a:t>判斷</a:t>
            </a:r>
            <a:r>
              <a:rPr lang="zh-TW" altLang="en-US" dirty="0"/>
              <a:t>這是 貓 或 狗？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101090" y="6177280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ym typeface="+mn-ea"/>
              </a:rPr>
              <a:t>非監督式學習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非監督式學習是一種機器學習的方式，並</a:t>
            </a:r>
            <a:r>
              <a:rPr lang="zh-TW" altLang="en-US" dirty="0">
                <a:solidFill>
                  <a:srgbClr val="FF0000"/>
                </a:solidFill>
              </a:rPr>
              <a:t>不需要人力來輸入標籤</a:t>
            </a:r>
            <a:r>
              <a:rPr lang="zh-TW" altLang="en-US" dirty="0"/>
              <a:t>。它是監督式學習和強化學習等策略之外的一種選擇。在監督式學習中，典型的任務是分類和迴歸分析，且需要使用到人工預先準備好的範例(base)</a:t>
            </a:r>
            <a:endParaRPr lang="zh-TW" altLang="en-US" dirty="0"/>
          </a:p>
          <a:p>
            <a:r>
              <a:rPr lang="zh-TW" altLang="en-US" dirty="0"/>
              <a:t>非監督式學習就像是我們給了機器一堆貓的照片和一堆狗的照片，可是我們</a:t>
            </a:r>
            <a:r>
              <a:rPr lang="zh-TW" altLang="en-US" dirty="0">
                <a:solidFill>
                  <a:srgbClr val="FF0000"/>
                </a:solidFill>
              </a:rPr>
              <a:t>並沒有</a:t>
            </a:r>
            <a:r>
              <a:rPr lang="zh-TW" altLang="en-US" dirty="0"/>
              <a:t>告訴機器說哪些是貓哪些是狗，要機器自己去學習判斷出分類出圖片的</a:t>
            </a:r>
            <a:r>
              <a:rPr lang="zh-TW" altLang="en-US" dirty="0">
                <a:solidFill>
                  <a:srgbClr val="FF0000"/>
                </a:solidFill>
              </a:rPr>
              <a:t>不同之處</a:t>
            </a:r>
            <a:r>
              <a:rPr lang="zh-TW" altLang="en-US" dirty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953770" y="6177280"/>
            <a:ext cx="46729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https://ithelp.ithome.com.tw/articles/10196922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4398</Words>
  <Application>WPS Presentation</Application>
  <PresentationFormat>如螢幕大小 (4:3)</PresentationFormat>
  <Paragraphs>199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Office 佈景主題</vt:lpstr>
      <vt:lpstr>機器學習演算法分析與實測</vt:lpstr>
      <vt:lpstr>agenda</vt:lpstr>
      <vt:lpstr>PowerPoint 演示文稿</vt:lpstr>
      <vt:lpstr>機器學習</vt:lpstr>
      <vt:lpstr>人工智慧 </vt:lpstr>
      <vt:lpstr>PowerPoint 演示文稿</vt:lpstr>
      <vt:lpstr>機器學習類型</vt:lpstr>
      <vt:lpstr>監督式學習</vt:lpstr>
      <vt:lpstr>非監督式學習</vt:lpstr>
      <vt:lpstr>半監督學習</vt:lpstr>
      <vt:lpstr>增強式學習</vt:lpstr>
      <vt:lpstr>PowerPoint 演示文稿</vt:lpstr>
      <vt:lpstr>PowerPoint 演示文稿</vt:lpstr>
      <vt:lpstr>PowerPoint 演示文稿</vt:lpstr>
      <vt:lpstr>監督式學習演算法</vt:lpstr>
      <vt:lpstr>PowerPoint 演示文稿</vt:lpstr>
      <vt:lpstr>非監督式學習演算法</vt:lpstr>
      <vt:lpstr>PowerPoint 演示文稿</vt:lpstr>
      <vt:lpstr>K-means</vt:lpstr>
      <vt:lpstr>K-means演算法實測 </vt:lpstr>
      <vt:lpstr>K-means演算法實測 </vt:lpstr>
      <vt:lpstr>K-means演算法實測 </vt:lpstr>
      <vt:lpstr>PowerPoint 演示文稿</vt:lpstr>
      <vt:lpstr>K-means演算法實測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機器學習演算法分析與實測</dc:title>
  <dc:creator>KSUIE</dc:creator>
  <cp:lastModifiedBy>owner</cp:lastModifiedBy>
  <cp:revision>16</cp:revision>
  <dcterms:created xsi:type="dcterms:W3CDTF">2021-04-15T02:24:00Z</dcterms:created>
  <dcterms:modified xsi:type="dcterms:W3CDTF">2021-04-22T04:28:59Z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