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84" r:id="rId3"/>
    <p:sldId id="511" r:id="rId4"/>
    <p:sldId id="512" r:id="rId5"/>
    <p:sldId id="513" r:id="rId6"/>
    <p:sldId id="515" r:id="rId7"/>
    <p:sldId id="5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DD"/>
    <a:srgbClr val="EFEEE8"/>
    <a:srgbClr val="2C2C2C"/>
    <a:srgbClr val="4E4840"/>
    <a:srgbClr val="B6B39C"/>
    <a:srgbClr val="B7B379"/>
    <a:srgbClr val="2E2E2E"/>
    <a:srgbClr val="595959"/>
    <a:srgbClr val="857E61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8504" autoAdjust="0"/>
  </p:normalViewPr>
  <p:slideViewPr>
    <p:cSldViewPr snapToGrid="0">
      <p:cViewPr varScale="1">
        <p:scale>
          <a:sx n="56" d="100"/>
          <a:sy n="56" d="100"/>
        </p:scale>
        <p:origin x="1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82066-D474-43BE-973A-A526CE51E36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7128-2D87-4269-8429-90955235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8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1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1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5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3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7128-2D87-4269-8429-90955235D8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4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1377" y="1813173"/>
            <a:ext cx="49892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857E6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2024-2</a:t>
            </a:r>
            <a:r>
              <a:rPr lang="ko-KR" altLang="en-US" sz="2800" dirty="0">
                <a:solidFill>
                  <a:srgbClr val="857E6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임베디드 캡스턴 디자인</a:t>
            </a:r>
            <a:endParaRPr lang="en-US" altLang="ko-KR" sz="2800" dirty="0">
              <a:solidFill>
                <a:srgbClr val="857E6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고도화 전략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201901758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유승태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AB752-211A-98DC-5462-AEFD97D1B027}"/>
              </a:ext>
            </a:extLst>
          </p:cNvPr>
          <p:cNvSpPr txBox="1"/>
          <p:nvPr/>
        </p:nvSpPr>
        <p:spPr>
          <a:xfrm>
            <a:off x="1241330" y="3089467"/>
            <a:ext cx="53669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기능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음성을 통한 일기 저장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일기에 대한 코멘트 출력 기능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일기에 대한 감정 분류 기능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일기에 대한 요약 기능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웹을 통한 사용자 모니터링 기능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734BB-B52F-9E15-4B21-0906C8C56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05" y="1696531"/>
            <a:ext cx="2835768" cy="3458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FE1D9-6AC3-CACE-4BC0-A739C42687B0}"/>
              </a:ext>
            </a:extLst>
          </p:cNvPr>
          <p:cNvSpPr txBox="1"/>
          <p:nvPr/>
        </p:nvSpPr>
        <p:spPr>
          <a:xfrm>
            <a:off x="1241330" y="1696531"/>
            <a:ext cx="58828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일기작성에 따른 사용자의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우울감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완화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67B71-9900-4C0D-654E-5DFA36A2FD8E}"/>
              </a:ext>
            </a:extLst>
          </p:cNvPr>
          <p:cNvSpPr/>
          <p:nvPr/>
        </p:nvSpPr>
        <p:spPr>
          <a:xfrm>
            <a:off x="1241330" y="813878"/>
            <a:ext cx="2805923" cy="615553"/>
          </a:xfrm>
          <a:prstGeom prst="rect">
            <a:avLst/>
          </a:prstGeom>
          <a:solidFill>
            <a:srgbClr val="E8EADD"/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</a:t>
            </a:r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84177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AB752-211A-98DC-5462-AEFD97D1B027}"/>
              </a:ext>
            </a:extLst>
          </p:cNvPr>
          <p:cNvSpPr txBox="1"/>
          <p:nvPr/>
        </p:nvSpPr>
        <p:spPr>
          <a:xfrm>
            <a:off x="1269550" y="1715623"/>
            <a:ext cx="8366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고도화 전략 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인형의 물리적 응답 추가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분류된 감정에 따른 인형의 물리적 응답추가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67B71-9900-4C0D-654E-5DFA36A2FD8E}"/>
              </a:ext>
            </a:extLst>
          </p:cNvPr>
          <p:cNvSpPr/>
          <p:nvPr/>
        </p:nvSpPr>
        <p:spPr>
          <a:xfrm>
            <a:off x="1241330" y="813878"/>
            <a:ext cx="2805923" cy="615553"/>
          </a:xfrm>
          <a:prstGeom prst="rect">
            <a:avLst/>
          </a:prstGeom>
          <a:solidFill>
            <a:srgbClr val="E8EADD"/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고도화 전략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ADA58-86A4-2110-DA63-709A9172C926}"/>
              </a:ext>
            </a:extLst>
          </p:cNvPr>
          <p:cNvSpPr txBox="1"/>
          <p:nvPr/>
        </p:nvSpPr>
        <p:spPr>
          <a:xfrm>
            <a:off x="1241330" y="296733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물리적 응답 추가의 필요성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372033-5D02-9B05-0178-108917FDA1DE}"/>
              </a:ext>
            </a:extLst>
          </p:cNvPr>
          <p:cNvSpPr/>
          <p:nvPr/>
        </p:nvSpPr>
        <p:spPr>
          <a:xfrm>
            <a:off x="1037230" y="3695827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455DC-4F6B-990F-F25D-B9941ED12474}"/>
              </a:ext>
            </a:extLst>
          </p:cNvPr>
          <p:cNvSpPr/>
          <p:nvPr/>
        </p:nvSpPr>
        <p:spPr>
          <a:xfrm>
            <a:off x="6334836" y="3695827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1E578-EE06-3F35-4C5E-54CC22BE3D15}"/>
              </a:ext>
            </a:extLst>
          </p:cNvPr>
          <p:cNvSpPr/>
          <p:nvPr/>
        </p:nvSpPr>
        <p:spPr>
          <a:xfrm>
            <a:off x="1037229" y="3695827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D42867-189F-4674-02EC-F05ECD89EB5F}"/>
              </a:ext>
            </a:extLst>
          </p:cNvPr>
          <p:cNvSpPr/>
          <p:nvPr/>
        </p:nvSpPr>
        <p:spPr>
          <a:xfrm>
            <a:off x="6334836" y="3695827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D950E-37BA-7D4C-7221-A196C38831E3}"/>
              </a:ext>
            </a:extLst>
          </p:cNvPr>
          <p:cNvSpPr txBox="1"/>
          <p:nvPr/>
        </p:nvSpPr>
        <p:spPr>
          <a:xfrm>
            <a:off x="2040340" y="3695827"/>
            <a:ext cx="3275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직관성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향상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물리적인 응답을 통해 사용자에게 더욱 직관적인 경험 제공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3C5-7FFC-A6FF-6C64-80D37CD2E2D2}"/>
              </a:ext>
            </a:extLst>
          </p:cNvPr>
          <p:cNvSpPr txBox="1"/>
          <p:nvPr/>
        </p:nvSpPr>
        <p:spPr>
          <a:xfrm>
            <a:off x="7335054" y="3695827"/>
            <a:ext cx="3275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사용자 참여 증가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제품 사용에 대한 흥미를 유발하여 사용자의 참여도 증가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93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167B71-9900-4C0D-654E-5DFA36A2FD8E}"/>
              </a:ext>
            </a:extLst>
          </p:cNvPr>
          <p:cNvSpPr/>
          <p:nvPr/>
        </p:nvSpPr>
        <p:spPr>
          <a:xfrm>
            <a:off x="1241330" y="813878"/>
            <a:ext cx="2805923" cy="615553"/>
          </a:xfrm>
          <a:prstGeom prst="rect">
            <a:avLst/>
          </a:prstGeom>
          <a:solidFill>
            <a:srgbClr val="E8EADD"/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물리적 응답 추가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B92DFD-F618-D77D-477E-7199D304A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99700"/>
              </p:ext>
            </p:extLst>
          </p:nvPr>
        </p:nvGraphicFramePr>
        <p:xfrm>
          <a:off x="2032000" y="1705969"/>
          <a:ext cx="8381242" cy="37427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90621">
                  <a:extLst>
                    <a:ext uri="{9D8B030D-6E8A-4147-A177-3AD203B41FA5}">
                      <a16:colId xmlns:a16="http://schemas.microsoft.com/office/drawing/2014/main" val="142796834"/>
                    </a:ext>
                  </a:extLst>
                </a:gridCol>
                <a:gridCol w="4190621">
                  <a:extLst>
                    <a:ext uri="{9D8B030D-6E8A-4147-A177-3AD203B41FA5}">
                      <a16:colId xmlns:a16="http://schemas.microsoft.com/office/drawing/2014/main" val="3509394672"/>
                    </a:ext>
                  </a:extLst>
                </a:gridCol>
              </a:tblGrid>
              <a:tr h="34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감정 클래스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물리적 응답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0845"/>
                  </a:ext>
                </a:extLst>
              </a:tr>
              <a:tr h="83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</a:t>
                      </a:r>
                      <a:endParaRPr lang="en-US" altLang="ko-KR" sz="2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손을 좌우로 흔들기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99514"/>
                  </a:ext>
                </a:extLst>
              </a:tr>
              <a:tr h="83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중립</a:t>
                      </a:r>
                      <a:endParaRPr lang="en-US" altLang="ko-KR" sz="2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고개 끄덕이기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650393"/>
                  </a:ext>
                </a:extLst>
              </a:tr>
              <a:tr h="83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고개 끄덕이기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01371"/>
                  </a:ext>
                </a:extLst>
              </a:tr>
              <a:tr h="836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슬픔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 팔을 벌려 </a:t>
                      </a:r>
                      <a:r>
                        <a:rPr lang="ko-KR" altLang="en-US" sz="20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허그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자세 취하기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5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167B71-9900-4C0D-654E-5DFA36A2FD8E}"/>
              </a:ext>
            </a:extLst>
          </p:cNvPr>
          <p:cNvSpPr/>
          <p:nvPr/>
        </p:nvSpPr>
        <p:spPr>
          <a:xfrm>
            <a:off x="1241330" y="813878"/>
            <a:ext cx="2805923" cy="615553"/>
          </a:xfrm>
          <a:prstGeom prst="rect">
            <a:avLst/>
          </a:prstGeom>
          <a:solidFill>
            <a:srgbClr val="E8EADD"/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물리적 응답 추가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E925B2-A500-3E1F-C29A-9E0B8497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2" y="1696531"/>
            <a:ext cx="2835768" cy="345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117BA-D34E-1987-8E6D-A2C421FED9DC}"/>
              </a:ext>
            </a:extLst>
          </p:cNvPr>
          <p:cNvSpPr txBox="1"/>
          <p:nvPr/>
        </p:nvSpPr>
        <p:spPr>
          <a:xfrm>
            <a:off x="1241330" y="1696531"/>
            <a:ext cx="58828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 재설계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885B4D1F-9F31-AE6C-B0B4-609DAACE9E4C}"/>
              </a:ext>
            </a:extLst>
          </p:cNvPr>
          <p:cNvSpPr/>
          <p:nvPr/>
        </p:nvSpPr>
        <p:spPr>
          <a:xfrm>
            <a:off x="8114902" y="2133488"/>
            <a:ext cx="2835768" cy="2584261"/>
          </a:xfrm>
          <a:prstGeom prst="mathMultiply">
            <a:avLst>
              <a:gd name="adj1" fmla="val 7260"/>
            </a:avLst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85B34-64F8-F389-F927-9A82553B627B}"/>
              </a:ext>
            </a:extLst>
          </p:cNvPr>
          <p:cNvSpPr txBox="1"/>
          <p:nvPr/>
        </p:nvSpPr>
        <p:spPr>
          <a:xfrm>
            <a:off x="1029582" y="3037812"/>
            <a:ext cx="22185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EC9F-7331-DA50-F090-ABBFB448475A}"/>
              </a:ext>
            </a:extLst>
          </p:cNvPr>
          <p:cNvSpPr txBox="1"/>
          <p:nvPr/>
        </p:nvSpPr>
        <p:spPr>
          <a:xfrm>
            <a:off x="1046230" y="2545369"/>
            <a:ext cx="242330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하트모양의 통에 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라즈베리파이가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들어있는 형태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5DB75-F5D1-EFC5-EFD3-177C977ECE11}"/>
              </a:ext>
            </a:extLst>
          </p:cNvPr>
          <p:cNvSpPr txBox="1"/>
          <p:nvPr/>
        </p:nvSpPr>
        <p:spPr>
          <a:xfrm>
            <a:off x="5395432" y="2545369"/>
            <a:ext cx="2621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하트모양의 통을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없애고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라즈베리파이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모터를 인형 안으로 위치시킨 형태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C3EDFF6-A4B4-E1F4-6852-91802745BC51}"/>
              </a:ext>
            </a:extLst>
          </p:cNvPr>
          <p:cNvSpPr/>
          <p:nvPr/>
        </p:nvSpPr>
        <p:spPr>
          <a:xfrm rot="16200000">
            <a:off x="4200370" y="2299148"/>
            <a:ext cx="405851" cy="1477327"/>
          </a:xfrm>
          <a:prstGeom prst="downArrow">
            <a:avLst>
              <a:gd name="adj1" fmla="val 3654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3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167B71-9900-4C0D-654E-5DFA36A2FD8E}"/>
              </a:ext>
            </a:extLst>
          </p:cNvPr>
          <p:cNvSpPr/>
          <p:nvPr/>
        </p:nvSpPr>
        <p:spPr>
          <a:xfrm>
            <a:off x="1241330" y="813878"/>
            <a:ext cx="2805923" cy="615553"/>
          </a:xfrm>
          <a:prstGeom prst="rect">
            <a:avLst/>
          </a:prstGeom>
          <a:solidFill>
            <a:srgbClr val="E8EADD"/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372033-5D02-9B05-0178-108917FDA1DE}"/>
              </a:ext>
            </a:extLst>
          </p:cNvPr>
          <p:cNvSpPr/>
          <p:nvPr/>
        </p:nvSpPr>
        <p:spPr>
          <a:xfrm>
            <a:off x="1326108" y="1618652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455DC-4F6B-990F-F25D-B9941ED12474}"/>
              </a:ext>
            </a:extLst>
          </p:cNvPr>
          <p:cNvSpPr/>
          <p:nvPr/>
        </p:nvSpPr>
        <p:spPr>
          <a:xfrm>
            <a:off x="6220796" y="1618652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1E578-EE06-3F35-4C5E-54CC22BE3D15}"/>
              </a:ext>
            </a:extLst>
          </p:cNvPr>
          <p:cNvSpPr/>
          <p:nvPr/>
        </p:nvSpPr>
        <p:spPr>
          <a:xfrm>
            <a:off x="1326108" y="1618652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D42867-189F-4674-02EC-F05ECD89EB5F}"/>
              </a:ext>
            </a:extLst>
          </p:cNvPr>
          <p:cNvSpPr/>
          <p:nvPr/>
        </p:nvSpPr>
        <p:spPr>
          <a:xfrm>
            <a:off x="6220796" y="1618651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D950E-37BA-7D4C-7221-A196C38831E3}"/>
              </a:ext>
            </a:extLst>
          </p:cNvPr>
          <p:cNvSpPr txBox="1"/>
          <p:nvPr/>
        </p:nvSpPr>
        <p:spPr>
          <a:xfrm>
            <a:off x="2190464" y="1637697"/>
            <a:ext cx="36296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 구조물 제작     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~09/30</a:t>
            </a:r>
          </a:p>
          <a:p>
            <a:endParaRPr lang="en-US" altLang="ko-KR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라즈베리파이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스피커 등이 인형 내부에 적절히 위치 할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수있도록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내부 구조물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프린터를 통해 제작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3C5-7FFC-A6FF-6C64-80D37CD2E2D2}"/>
              </a:ext>
            </a:extLst>
          </p:cNvPr>
          <p:cNvSpPr txBox="1"/>
          <p:nvPr/>
        </p:nvSpPr>
        <p:spPr>
          <a:xfrm>
            <a:off x="7075746" y="1613118"/>
            <a:ext cx="3676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모터 각도 계산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~10/4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인형이 분류된 감정에 따른 적절한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제스쳐를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취하도록 모터 각 계산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71F88-6FD2-FD29-F008-EC9B7D245A98}"/>
              </a:ext>
            </a:extLst>
          </p:cNvPr>
          <p:cNvSpPr/>
          <p:nvPr/>
        </p:nvSpPr>
        <p:spPr>
          <a:xfrm>
            <a:off x="1326108" y="3853189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E7AE3B-6A9C-BE05-C729-8D999A7FABD8}"/>
              </a:ext>
            </a:extLst>
          </p:cNvPr>
          <p:cNvSpPr/>
          <p:nvPr/>
        </p:nvSpPr>
        <p:spPr>
          <a:xfrm>
            <a:off x="1326108" y="3853189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9B526-ACA9-F222-83F1-A7C77C653A88}"/>
              </a:ext>
            </a:extLst>
          </p:cNvPr>
          <p:cNvSpPr txBox="1"/>
          <p:nvPr/>
        </p:nvSpPr>
        <p:spPr>
          <a:xfrm>
            <a:off x="2190465" y="3853189"/>
            <a:ext cx="36667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 조립          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~10/18</a:t>
            </a:r>
          </a:p>
          <a:p>
            <a:endParaRPr lang="en-US" altLang="ko-KR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 구조물과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라즈베리파이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모터 조립 및 인형과 결합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CA34B6-14DA-DC59-F90B-AD1BE0D5EA12}"/>
              </a:ext>
            </a:extLst>
          </p:cNvPr>
          <p:cNvSpPr/>
          <p:nvPr/>
        </p:nvSpPr>
        <p:spPr>
          <a:xfrm>
            <a:off x="6220795" y="3853188"/>
            <a:ext cx="4531057" cy="207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20BA2-856E-706C-2F32-8FA81BBFFCDA}"/>
              </a:ext>
            </a:extLst>
          </p:cNvPr>
          <p:cNvSpPr/>
          <p:nvPr/>
        </p:nvSpPr>
        <p:spPr>
          <a:xfrm>
            <a:off x="6220796" y="3853188"/>
            <a:ext cx="75062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D8AC4-E7ED-1F6C-FB59-A2BEFA7C09BD}"/>
              </a:ext>
            </a:extLst>
          </p:cNvPr>
          <p:cNvSpPr txBox="1"/>
          <p:nvPr/>
        </p:nvSpPr>
        <p:spPr>
          <a:xfrm>
            <a:off x="7075746" y="3832582"/>
            <a:ext cx="367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모터 제어 코드 작성 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~10/25</a:t>
            </a:r>
          </a:p>
          <a:p>
            <a:endParaRPr lang="en-US" altLang="ko-KR" sz="32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모터를 제어하기 위한 소프트웨어 코드 작성 및 기존 코드와 통합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7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1377" y="3167390"/>
            <a:ext cx="4989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78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214</Words>
  <Application>Microsoft Office PowerPoint</Application>
  <PresentationFormat>와이드스크린</PresentationFormat>
  <Paragraphs>72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승태 유</cp:lastModifiedBy>
  <cp:revision>248</cp:revision>
  <dcterms:created xsi:type="dcterms:W3CDTF">2021-05-30T08:06:49Z</dcterms:created>
  <dcterms:modified xsi:type="dcterms:W3CDTF">2024-09-10T14:55:14Z</dcterms:modified>
</cp:coreProperties>
</file>