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3e8b5c7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3e8b5c7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fb7ebf9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fb7ebf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3e8b5c7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3e8b5c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3e8b5c75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3e8b5c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3e8b5c7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3e8b5c7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3e8b5c7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3e8b5c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fb7ebf9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fb7ebf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429f2c1a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429f2c1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429f2c1a_6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429f2c1a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6429f2c1a_6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429f2c1a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32f5c2d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32f5c2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429f2c1a_6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429f2c1a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429f2c1a_6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429f2c1a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6429f2c1a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6429f2c1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63e8b5c7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63e8b5c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0fb7ebf9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0fb7ebf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3657c44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3657c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63657c44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63657c4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3657c44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3657c4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63657c44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63657c4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3657c44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63657c4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429f2c1a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429f2c1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6429f2c1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6429f2c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6429f2c1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6429f2c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63657c44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63657c4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6429f2c1a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6429f2c1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6429f2c1a_5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6429f2c1a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Mike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0fb7ebf9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0fb7ebf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6429f2c1a_5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6429f2c1a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Mike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6429f2c1a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6429f2c1a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6429f2c1a_5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6429f2c1a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429f2c1a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429f2c1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fb7ebf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fb7eb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fb7ebf9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fb7ebf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3e8b5c7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3e8b5c7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3e8b5c7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3e8b5c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3e8b5c7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3e8b5c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Projection Navy">
  <p:cSld name="Cover-Projection Navy">
    <p:spTree>
      <p:nvGrpSpPr>
        <p:cNvPr id="6" name="Shape 6"/>
        <p:cNvGrpSpPr/>
        <p:nvPr/>
      </p:nvGrpSpPr>
      <p:grpSpPr>
        <a:xfrm>
          <a:off x="0" y="0"/>
          <a:ext cx="0" cy="0"/>
          <a:chOff x="0" y="0"/>
          <a:chExt cx="0" cy="0"/>
        </a:xfrm>
      </p:grpSpPr>
      <p:pic>
        <p:nvPicPr>
          <p:cNvPr id="7" name="Google Shape;7;p2"/>
          <p:cNvPicPr preferRelativeResize="0"/>
          <p:nvPr/>
        </p:nvPicPr>
        <p:blipFill rotWithShape="1">
          <a:blip r:embed="rId2">
            <a:alphaModFix/>
          </a:blip>
          <a:srcRect b="0" l="0" r="0" t="0"/>
          <a:stretch/>
        </p:blipFill>
        <p:spPr>
          <a:xfrm>
            <a:off x="2343150" y="2119312"/>
            <a:ext cx="7505700" cy="26193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200"/>
              <a:buFont typeface="Georgia"/>
              <a:buNone/>
              <a:defRPr b="0" i="0" sz="32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4" name="Google Shape;6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3200"/>
              <a:buFont typeface="Georgia"/>
              <a:buNone/>
              <a:defRPr b="0" i="0" sz="32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vy Cover-Title with Logo " showMasterSp="0">
  <p:cSld name="Navy Cover-Title with Logo ">
    <p:spTree>
      <p:nvGrpSpPr>
        <p:cNvPr id="8" name="Shape 8"/>
        <p:cNvGrpSpPr/>
        <p:nvPr/>
      </p:nvGrpSpPr>
      <p:grpSpPr>
        <a:xfrm>
          <a:off x="0" y="0"/>
          <a:ext cx="0" cy="0"/>
          <a:chOff x="0" y="0"/>
          <a:chExt cx="0" cy="0"/>
        </a:xfrm>
      </p:grpSpPr>
      <p:sp>
        <p:nvSpPr>
          <p:cNvPr id="9" name="Google Shape;9;p3"/>
          <p:cNvSpPr txBox="1"/>
          <p:nvPr>
            <p:ph idx="1" type="subTitle"/>
          </p:nvPr>
        </p:nvSpPr>
        <p:spPr>
          <a:xfrm>
            <a:off x="1524000" y="4484905"/>
            <a:ext cx="9144000" cy="1075065"/>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0" name="Google Shape;10;p3"/>
          <p:cNvPicPr preferRelativeResize="0"/>
          <p:nvPr/>
        </p:nvPicPr>
        <p:blipFill rotWithShape="1">
          <a:blip r:embed="rId2">
            <a:alphaModFix/>
          </a:blip>
          <a:srcRect b="0" l="0" r="0" t="0"/>
          <a:stretch/>
        </p:blipFill>
        <p:spPr>
          <a:xfrm>
            <a:off x="3281362" y="1153740"/>
            <a:ext cx="5629275" cy="1964531"/>
          </a:xfrm>
          <a:prstGeom prst="rect">
            <a:avLst/>
          </a:prstGeom>
          <a:noFill/>
          <a:ln>
            <a:noFill/>
          </a:ln>
        </p:spPr>
      </p:pic>
      <p:sp>
        <p:nvSpPr>
          <p:cNvPr id="11" name="Google Shape;11;p3"/>
          <p:cNvSpPr txBox="1"/>
          <p:nvPr>
            <p:ph idx="2" type="body"/>
          </p:nvPr>
        </p:nvSpPr>
        <p:spPr>
          <a:xfrm>
            <a:off x="1524000" y="3031066"/>
            <a:ext cx="9143999" cy="1337733"/>
          </a:xfrm>
          <a:prstGeom prst="rect">
            <a:avLst/>
          </a:prstGeom>
          <a:noFill/>
          <a:ln>
            <a:noFill/>
          </a:ln>
        </p:spPr>
        <p:txBody>
          <a:bodyPr anchorCtr="0" anchor="b" bIns="45700" lIns="91425" spcFirstLastPara="1" rIns="91425" wrap="square" tIns="45700"/>
          <a:lstStyle>
            <a:lvl1pPr indent="-228600" lvl="0" marL="457200" marR="0" rtl="0" algn="ctr">
              <a:lnSpc>
                <a:spcPct val="90000"/>
              </a:lnSpc>
              <a:spcBef>
                <a:spcPts val="1000"/>
              </a:spcBef>
              <a:spcAft>
                <a:spcPts val="0"/>
              </a:spcAft>
              <a:buClr>
                <a:schemeClr val="accent1"/>
              </a:buClr>
              <a:buSzPts val="4400"/>
              <a:buFont typeface="Arial"/>
              <a:buNone/>
              <a:defRPr b="0" i="0" sz="4400" u="none" cap="none" strike="noStrike">
                <a:solidFill>
                  <a:schemeClr val="accent1"/>
                </a:solidFill>
                <a:latin typeface="Georgia"/>
                <a:ea typeface="Georgia"/>
                <a:cs typeface="Georgia"/>
                <a:sym typeface="Georgia"/>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Projection White">
  <p:cSld name="Cover-Projection White">
    <p:bg>
      <p:bgPr>
        <a:solidFill>
          <a:schemeClr val="lt1"/>
        </a:solidFill>
      </p:bgPr>
    </p:bg>
    <p:spTree>
      <p:nvGrpSpPr>
        <p:cNvPr id="12" name="Shape 12"/>
        <p:cNvGrpSpPr/>
        <p:nvPr/>
      </p:nvGrpSpPr>
      <p:grpSpPr>
        <a:xfrm>
          <a:off x="0" y="0"/>
          <a:ext cx="0" cy="0"/>
          <a:chOff x="0" y="0"/>
          <a:chExt cx="0" cy="0"/>
        </a:xfrm>
      </p:grpSpPr>
      <p:pic>
        <p:nvPicPr>
          <p:cNvPr id="13" name="Google Shape;13;p4"/>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Cover-Title with Logo">
  <p:cSld name="White Cover-Title with Logo">
    <p:bg>
      <p:bgPr>
        <a:solidFill>
          <a:schemeClr val="lt1"/>
        </a:solidFill>
      </p:bgPr>
    </p:bg>
    <p:spTree>
      <p:nvGrpSpPr>
        <p:cNvPr id="14" name="Shape 14"/>
        <p:cNvGrpSpPr/>
        <p:nvPr/>
      </p:nvGrpSpPr>
      <p:grpSpPr>
        <a:xfrm>
          <a:off x="0" y="0"/>
          <a:ext cx="0" cy="0"/>
          <a:chOff x="0" y="0"/>
          <a:chExt cx="0" cy="0"/>
        </a:xfrm>
      </p:grpSpPr>
      <p:sp>
        <p:nvSpPr>
          <p:cNvPr id="15" name="Google Shape;15;p5"/>
          <p:cNvSpPr txBox="1"/>
          <p:nvPr>
            <p:ph idx="1" type="subTitle"/>
          </p:nvPr>
        </p:nvSpPr>
        <p:spPr>
          <a:xfrm>
            <a:off x="1524000" y="4484905"/>
            <a:ext cx="9144000" cy="1075065"/>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6" name="Google Shape;16;p5"/>
          <p:cNvPicPr preferRelativeResize="0"/>
          <p:nvPr/>
        </p:nvPicPr>
        <p:blipFill rotWithShape="1">
          <a:blip r:embed="rId2">
            <a:alphaModFix/>
          </a:blip>
          <a:srcRect b="0" l="0" r="0" t="0"/>
          <a:stretch/>
        </p:blipFill>
        <p:spPr>
          <a:xfrm>
            <a:off x="3314918" y="1201978"/>
            <a:ext cx="5629275" cy="1866815"/>
          </a:xfrm>
          <a:prstGeom prst="rect">
            <a:avLst/>
          </a:prstGeom>
          <a:noFill/>
          <a:ln>
            <a:noFill/>
          </a:ln>
        </p:spPr>
      </p:pic>
      <p:sp>
        <p:nvSpPr>
          <p:cNvPr id="17" name="Google Shape;17;p5"/>
          <p:cNvSpPr txBox="1"/>
          <p:nvPr>
            <p:ph idx="2" type="body"/>
          </p:nvPr>
        </p:nvSpPr>
        <p:spPr>
          <a:xfrm>
            <a:off x="1524000" y="3141133"/>
            <a:ext cx="9144000" cy="1227139"/>
          </a:xfrm>
          <a:prstGeom prst="rect">
            <a:avLst/>
          </a:prstGeom>
          <a:noFill/>
          <a:ln>
            <a:noFill/>
          </a:ln>
        </p:spPr>
        <p:txBody>
          <a:bodyPr anchorCtr="0" anchor="b" bIns="45700" lIns="91425" spcFirstLastPara="1" rIns="91425" wrap="square" tIns="45700"/>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ubtitle">
  <p:cSld name="Title-Subtitle">
    <p:spTree>
      <p:nvGrpSpPr>
        <p:cNvPr id="24" name="Shape 24"/>
        <p:cNvGrpSpPr/>
        <p:nvPr/>
      </p:nvGrpSpPr>
      <p:grpSpPr>
        <a:xfrm>
          <a:off x="0" y="0"/>
          <a:ext cx="0" cy="0"/>
          <a:chOff x="0" y="0"/>
          <a:chExt cx="0" cy="0"/>
        </a:xfrm>
      </p:grpSpPr>
      <p:sp>
        <p:nvSpPr>
          <p:cNvPr id="25" name="Google Shape;25;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accent1"/>
              </a:buClr>
              <a:buSzPts val="6000"/>
              <a:buFont typeface="Georgia"/>
              <a:buNone/>
              <a:defRPr b="0" i="0" sz="60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1"/>
              </a:buClr>
              <a:buSzPts val="6000"/>
              <a:buFont typeface="Georgia"/>
              <a:buNone/>
              <a:defRPr b="0" i="0" sz="60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theme" Target="../theme/theme1.xml"/><Relationship Id="rId12" Type="http://schemas.openxmlformats.org/officeDocument/2006/relationships/slideLayout" Target="../slideLayouts/slideLayout15.xml"/><Relationship Id="rId1" Type="http://schemas.openxmlformats.org/officeDocument/2006/relationships/image" Target="../media/image3.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8" name="Shape 18"/>
        <p:cNvGrpSpPr/>
        <p:nvPr/>
      </p:nvGrpSpPr>
      <p:grpSpPr>
        <a:xfrm>
          <a:off x="0" y="0"/>
          <a:ext cx="0" cy="0"/>
          <a:chOff x="0" y="0"/>
          <a:chExt cx="0" cy="0"/>
        </a:xfrm>
      </p:grpSpPr>
      <p:sp>
        <p:nvSpPr>
          <p:cNvPr id="19" name="Google Shape;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 name="Google Shape;23;p6"/>
          <p:cNvPicPr preferRelativeResize="0"/>
          <p:nvPr/>
        </p:nvPicPr>
        <p:blipFill rotWithShape="1">
          <a:blip r:embed="rId1">
            <a:alphaModFix/>
          </a:blip>
          <a:srcRect b="0" l="0" r="0" t="0"/>
          <a:stretch/>
        </p:blipFill>
        <p:spPr>
          <a:xfrm>
            <a:off x="147145" y="6237485"/>
            <a:ext cx="1492469" cy="5026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2.jpg"/><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830025" y="693975"/>
            <a:ext cx="10681500" cy="2816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6000">
                <a:solidFill>
                  <a:srgbClr val="FFB71B"/>
                </a:solidFill>
                <a:latin typeface="Georgia"/>
                <a:ea typeface="Georgia"/>
                <a:cs typeface="Georgia"/>
                <a:sym typeface="Georgia"/>
              </a:rPr>
              <a:t>CSC 490 Senior Capstone Presentation 3:</a:t>
            </a:r>
            <a:endParaRPr b="1" sz="6000">
              <a:solidFill>
                <a:srgbClr val="FFB71B"/>
              </a:solidFill>
              <a:latin typeface="Georgia"/>
              <a:ea typeface="Georgia"/>
              <a:cs typeface="Georgia"/>
              <a:sym typeface="Georgia"/>
            </a:endParaRPr>
          </a:p>
          <a:p>
            <a:pPr indent="0" lvl="0" marL="0" rtl="0" algn="ctr">
              <a:lnSpc>
                <a:spcPct val="90000"/>
              </a:lnSpc>
              <a:spcBef>
                <a:spcPts val="0"/>
              </a:spcBef>
              <a:spcAft>
                <a:spcPts val="0"/>
              </a:spcAft>
              <a:buNone/>
            </a:pPr>
            <a:r>
              <a:rPr lang="en-US" sz="6000">
                <a:solidFill>
                  <a:srgbClr val="FFB71B"/>
                </a:solidFill>
                <a:latin typeface="Georgia"/>
                <a:ea typeface="Georgia"/>
                <a:cs typeface="Georgia"/>
                <a:sym typeface="Georgia"/>
              </a:rPr>
              <a:t>“MyAlmanack”</a:t>
            </a:r>
            <a:endParaRPr sz="6000">
              <a:solidFill>
                <a:srgbClr val="FFB71B"/>
              </a:solidFill>
              <a:latin typeface="Georgia"/>
              <a:ea typeface="Georgia"/>
              <a:cs typeface="Georgia"/>
              <a:sym typeface="Georgia"/>
            </a:endParaRPr>
          </a:p>
        </p:txBody>
      </p:sp>
      <p:sp>
        <p:nvSpPr>
          <p:cNvPr id="87" name="Google Shape;87;p18"/>
          <p:cNvSpPr txBox="1"/>
          <p:nvPr/>
        </p:nvSpPr>
        <p:spPr>
          <a:xfrm>
            <a:off x="1438950" y="4068675"/>
            <a:ext cx="93141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lang="en-US" sz="2400">
                <a:solidFill>
                  <a:srgbClr val="FFFFFF"/>
                </a:solidFill>
              </a:rPr>
              <a:t>Justin Oakley, Hao Zhang, Mark Bures, Mike Resnik, Pooya Motee</a:t>
            </a:r>
            <a:endParaRPr sz="2400">
              <a:solidFill>
                <a:srgbClr val="FFFFFF"/>
              </a:solidFill>
            </a:endParaRPr>
          </a:p>
          <a:p>
            <a:pPr indent="0" lvl="0" marL="0" rtl="0" algn="l">
              <a:lnSpc>
                <a:spcPct val="90000"/>
              </a:lnSpc>
              <a:spcBef>
                <a:spcPts val="0"/>
              </a:spcBef>
              <a:spcAft>
                <a:spcPts val="0"/>
              </a:spcAft>
              <a:buNone/>
            </a:pPr>
            <a:r>
              <a:t/>
            </a:r>
            <a:endParaRPr sz="2400">
              <a:solidFill>
                <a:srgbClr val="FFFFFF"/>
              </a:solidFill>
            </a:endParaRPr>
          </a:p>
          <a:p>
            <a:pPr indent="0" lvl="0" marL="0" rtl="0" algn="ctr">
              <a:lnSpc>
                <a:spcPct val="90000"/>
              </a:lnSpc>
              <a:spcBef>
                <a:spcPts val="0"/>
              </a:spcBef>
              <a:spcAft>
                <a:spcPts val="0"/>
              </a:spcAft>
              <a:buNone/>
            </a:pPr>
            <a:r>
              <a:t/>
            </a:r>
            <a:endParaRPr i="1"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Authentication</a:t>
            </a:r>
            <a:endParaRPr/>
          </a:p>
        </p:txBody>
      </p:sp>
      <p:sp>
        <p:nvSpPr>
          <p:cNvPr id="147" name="Google Shape;147;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Future Plans</a:t>
            </a:r>
            <a:endParaRPr b="1"/>
          </a:p>
          <a:p>
            <a:pPr indent="-381000" lvl="0" marL="457200" rtl="0" algn="l">
              <a:spcBef>
                <a:spcPts val="1000"/>
              </a:spcBef>
              <a:spcAft>
                <a:spcPts val="0"/>
              </a:spcAft>
              <a:buSzPts val="2400"/>
              <a:buChar char="●"/>
            </a:pPr>
            <a:r>
              <a:rPr lang="en-US" sz="2400"/>
              <a:t>Document the code.</a:t>
            </a:r>
            <a:endParaRPr sz="2400"/>
          </a:p>
          <a:p>
            <a:pPr indent="-381000" lvl="0" marL="457200" rtl="0" algn="l">
              <a:spcBef>
                <a:spcPts val="0"/>
              </a:spcBef>
              <a:spcAft>
                <a:spcPts val="0"/>
              </a:spcAft>
              <a:buSzPts val="2400"/>
              <a:buChar char="●"/>
            </a:pPr>
            <a:r>
              <a:rPr lang="en-US" sz="2400"/>
              <a:t>Add the ability to log in with Microsoft and Yahoo accounts.</a:t>
            </a:r>
            <a:endParaRPr sz="2400"/>
          </a:p>
          <a:p>
            <a:pPr indent="-381000" lvl="0" marL="457200" rtl="0" algn="l">
              <a:spcBef>
                <a:spcPts val="0"/>
              </a:spcBef>
              <a:spcAft>
                <a:spcPts val="0"/>
              </a:spcAft>
              <a:buSzPts val="2400"/>
              <a:buChar char="●"/>
            </a:pPr>
            <a:r>
              <a:rPr lang="en-US" sz="2400"/>
              <a:t>Monitor for security weaknesses in the subsystem.</a:t>
            </a:r>
            <a:endParaRPr sz="2400"/>
          </a:p>
          <a:p>
            <a:pPr indent="-381000" lvl="0" marL="457200" rtl="0" algn="l">
              <a:spcBef>
                <a:spcPts val="0"/>
              </a:spcBef>
              <a:spcAft>
                <a:spcPts val="0"/>
              </a:spcAft>
              <a:buSzPts val="2400"/>
              <a:buChar char="●"/>
            </a:pPr>
            <a:r>
              <a:rPr lang="en-US" sz="2400"/>
              <a:t>Keep the subsystem up-to-date with Google Firebase’s API and web interface components.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Authorization</a:t>
            </a:r>
            <a:endParaRPr/>
          </a:p>
        </p:txBody>
      </p:sp>
      <p:sp>
        <p:nvSpPr>
          <p:cNvPr id="153" name="Google Shape;153;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a:t>Current Status</a:t>
            </a:r>
            <a:endParaRPr b="1"/>
          </a:p>
          <a:p>
            <a:pPr indent="0" lvl="0" marL="0" rtl="0" algn="l">
              <a:spcBef>
                <a:spcPts val="1000"/>
              </a:spcBef>
              <a:spcAft>
                <a:spcPts val="0"/>
              </a:spcAft>
              <a:buClr>
                <a:schemeClr val="dk1"/>
              </a:buClr>
              <a:buSzPts val="1100"/>
              <a:buFont typeface="Arial"/>
              <a:buNone/>
            </a:pPr>
            <a:r>
              <a:rPr lang="en-US" sz="2400"/>
              <a:t>The subsystem has mostly been structured to specification, and is currently in a working state. Policies and actions are currently being written.</a:t>
            </a:r>
            <a:endParaRPr sz="2400"/>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Clr>
                <a:schemeClr val="dk1"/>
              </a:buClr>
              <a:buSzPts val="1100"/>
              <a:buFont typeface="Arial"/>
              <a:buNone/>
            </a:pPr>
            <a:r>
              <a:rPr b="1" lang="en-US"/>
              <a:t>Components</a:t>
            </a:r>
            <a:endParaRPr sz="2400"/>
          </a:p>
          <a:p>
            <a:pPr indent="-381000" lvl="0" marL="457200" rtl="0" algn="l">
              <a:spcBef>
                <a:spcPts val="1000"/>
              </a:spcBef>
              <a:spcAft>
                <a:spcPts val="0"/>
              </a:spcAft>
              <a:buSzPts val="2400"/>
              <a:buChar char="●"/>
            </a:pPr>
            <a:r>
              <a:rPr lang="en-US" sz="2400"/>
              <a:t>Policy enforcement point - provides API to other subsystems</a:t>
            </a:r>
            <a:endParaRPr sz="2400"/>
          </a:p>
          <a:p>
            <a:pPr indent="-381000" lvl="0" marL="457200" rtl="0" algn="l">
              <a:spcBef>
                <a:spcPts val="0"/>
              </a:spcBef>
              <a:spcAft>
                <a:spcPts val="0"/>
              </a:spcAft>
              <a:buSzPts val="2400"/>
              <a:buChar char="●"/>
            </a:pPr>
            <a:r>
              <a:rPr lang="en-US" sz="2400"/>
              <a:t>Policy decision point - evaluates policies</a:t>
            </a:r>
            <a:endParaRPr sz="2400"/>
          </a:p>
          <a:p>
            <a:pPr indent="-381000" lvl="0" marL="457200" rtl="0" algn="l">
              <a:spcBef>
                <a:spcPts val="0"/>
              </a:spcBef>
              <a:spcAft>
                <a:spcPts val="0"/>
              </a:spcAft>
              <a:buSzPts val="2400"/>
              <a:buChar char="●"/>
            </a:pPr>
            <a:r>
              <a:rPr lang="en-US" sz="2400"/>
              <a:t>Policy information point - extracts information for policy evaluation</a:t>
            </a:r>
            <a:endParaRPr sz="2400"/>
          </a:p>
          <a:p>
            <a:pPr indent="-381000" lvl="0" marL="457200" rtl="0" algn="l">
              <a:spcBef>
                <a:spcPts val="0"/>
              </a:spcBef>
              <a:spcAft>
                <a:spcPts val="0"/>
              </a:spcAft>
              <a:buSzPts val="2400"/>
              <a:buChar char="●"/>
            </a:pPr>
            <a:r>
              <a:rPr lang="en-US" sz="2400"/>
              <a:t>Attributes - binds subject, action, resource, and context to requests</a:t>
            </a:r>
            <a:endParaRPr sz="2400"/>
          </a:p>
          <a:p>
            <a:pPr indent="-381000" lvl="0" marL="457200" rtl="0" algn="l">
              <a:spcBef>
                <a:spcPts val="0"/>
              </a:spcBef>
              <a:spcAft>
                <a:spcPts val="0"/>
              </a:spcAft>
              <a:buSzPts val="2400"/>
              <a:buChar char="●"/>
            </a:pPr>
            <a:r>
              <a:rPr lang="en-US" sz="2400"/>
              <a:t>Policies - constructs dynamically-evaluated authorization rules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Authorization</a:t>
            </a:r>
            <a:endParaRPr/>
          </a:p>
        </p:txBody>
      </p:sp>
      <p:sp>
        <p:nvSpPr>
          <p:cNvPr id="159" name="Google Shape;159;p29"/>
          <p:cNvSpPr txBox="1"/>
          <p:nvPr>
            <p:ph idx="1" type="body"/>
          </p:nvPr>
        </p:nvSpPr>
        <p:spPr>
          <a:xfrm>
            <a:off x="838200" y="1825625"/>
            <a:ext cx="50910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a:t>System Structure</a:t>
            </a:r>
            <a:endParaRPr b="1"/>
          </a:p>
          <a:p>
            <a:pPr indent="0" lvl="0" marL="0" rtl="0" algn="l">
              <a:spcBef>
                <a:spcPts val="1000"/>
              </a:spcBef>
              <a:spcAft>
                <a:spcPts val="0"/>
              </a:spcAft>
              <a:buNone/>
            </a:pPr>
            <a:r>
              <a:rPr lang="en-US" sz="2400"/>
              <a:t>The subsystem uses the attribute-based access control authorization model to dynamically evaluate appropriate policies.</a:t>
            </a:r>
            <a:endParaRPr sz="2400"/>
          </a:p>
          <a:p>
            <a:pPr indent="0" lvl="0" marL="0" rtl="0" algn="l">
              <a:spcBef>
                <a:spcPts val="1000"/>
              </a:spcBef>
              <a:spcAft>
                <a:spcPts val="0"/>
              </a:spcAft>
              <a:buNone/>
            </a:pPr>
            <a:r>
              <a:rPr lang="en-US" sz="2400"/>
              <a:t>The subsystem has been heavily structured using object-oriented programming principles.</a:t>
            </a:r>
            <a:endParaRPr sz="2400"/>
          </a:p>
        </p:txBody>
      </p:sp>
      <p:pic>
        <p:nvPicPr>
          <p:cNvPr id="160" name="Google Shape;160;p29"/>
          <p:cNvPicPr preferRelativeResize="0"/>
          <p:nvPr/>
        </p:nvPicPr>
        <p:blipFill>
          <a:blip r:embed="rId3">
            <a:alphaModFix/>
          </a:blip>
          <a:stretch>
            <a:fillRect/>
          </a:stretch>
        </p:blipFill>
        <p:spPr>
          <a:xfrm>
            <a:off x="5929225" y="1874500"/>
            <a:ext cx="5671275" cy="425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Authorization</a:t>
            </a:r>
            <a:endParaRPr/>
          </a:p>
        </p:txBody>
      </p:sp>
      <p:sp>
        <p:nvSpPr>
          <p:cNvPr id="166" name="Google Shape;166;p30"/>
          <p:cNvSpPr txBox="1"/>
          <p:nvPr>
            <p:ph idx="1" type="body"/>
          </p:nvPr>
        </p:nvSpPr>
        <p:spPr>
          <a:xfrm>
            <a:off x="838200" y="1825625"/>
            <a:ext cx="50910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Policies</a:t>
            </a:r>
            <a:endParaRPr sz="2400"/>
          </a:p>
          <a:p>
            <a:pPr indent="0" lvl="0" marL="0" rtl="0" algn="l">
              <a:spcBef>
                <a:spcPts val="1000"/>
              </a:spcBef>
              <a:spcAft>
                <a:spcPts val="0"/>
              </a:spcAft>
              <a:buNone/>
            </a:pPr>
            <a:r>
              <a:rPr lang="en-US" sz="2400"/>
              <a:t>The policies can be attached to actions where appropriate.</a:t>
            </a:r>
            <a:endParaRPr sz="2400"/>
          </a:p>
          <a:p>
            <a:pPr indent="0" lvl="0" marL="0" rtl="0" algn="l">
              <a:spcBef>
                <a:spcPts val="1000"/>
              </a:spcBef>
              <a:spcAft>
                <a:spcPts val="0"/>
              </a:spcAft>
              <a:buNone/>
            </a:pPr>
            <a:r>
              <a:rPr lang="en-US" sz="2400"/>
              <a:t>The policies can also be constructed using unary and binary predicates to build complex predicate logic.</a:t>
            </a:r>
            <a:endParaRPr sz="2400"/>
          </a:p>
          <a:p>
            <a:pPr indent="0" lvl="0" marL="0" rtl="0" algn="l">
              <a:spcBef>
                <a:spcPts val="1000"/>
              </a:spcBef>
              <a:spcAft>
                <a:spcPts val="0"/>
              </a:spcAft>
              <a:buNone/>
            </a:pPr>
            <a:r>
              <a:rPr lang="en-US" sz="2400"/>
              <a:t>These operators can be used on policy objects: ~  &amp;  |  ^</a:t>
            </a:r>
            <a:endParaRPr sz="2400"/>
          </a:p>
        </p:txBody>
      </p:sp>
      <p:pic>
        <p:nvPicPr>
          <p:cNvPr id="167" name="Google Shape;167;p30"/>
          <p:cNvPicPr preferRelativeResize="0"/>
          <p:nvPr/>
        </p:nvPicPr>
        <p:blipFill>
          <a:blip r:embed="rId3">
            <a:alphaModFix/>
          </a:blip>
          <a:stretch>
            <a:fillRect/>
          </a:stretch>
        </p:blipFill>
        <p:spPr>
          <a:xfrm>
            <a:off x="5929200" y="4092888"/>
            <a:ext cx="5534375" cy="2109325"/>
          </a:xfrm>
          <a:prstGeom prst="rect">
            <a:avLst/>
          </a:prstGeom>
          <a:noFill/>
          <a:ln>
            <a:noFill/>
          </a:ln>
        </p:spPr>
      </p:pic>
      <p:pic>
        <p:nvPicPr>
          <p:cNvPr id="168" name="Google Shape;168;p30"/>
          <p:cNvPicPr preferRelativeResize="0"/>
          <p:nvPr/>
        </p:nvPicPr>
        <p:blipFill>
          <a:blip r:embed="rId4">
            <a:alphaModFix/>
          </a:blip>
          <a:stretch>
            <a:fillRect/>
          </a:stretch>
        </p:blipFill>
        <p:spPr>
          <a:xfrm>
            <a:off x="5929200" y="1800246"/>
            <a:ext cx="5534375" cy="20384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Authorization</a:t>
            </a:r>
            <a:endParaRPr/>
          </a:p>
        </p:txBody>
      </p:sp>
      <p:sp>
        <p:nvSpPr>
          <p:cNvPr id="174" name="Google Shape;174;p31"/>
          <p:cNvSpPr txBox="1"/>
          <p:nvPr>
            <p:ph idx="1" type="body"/>
          </p:nvPr>
        </p:nvSpPr>
        <p:spPr>
          <a:xfrm>
            <a:off x="838200" y="1825625"/>
            <a:ext cx="4929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a:t>API Usage</a:t>
            </a:r>
            <a:endParaRPr b="1"/>
          </a:p>
          <a:p>
            <a:pPr indent="0" lvl="0" marL="0" rtl="0" algn="l">
              <a:spcBef>
                <a:spcPts val="1000"/>
              </a:spcBef>
              <a:spcAft>
                <a:spcPts val="0"/>
              </a:spcAft>
              <a:buClr>
                <a:schemeClr val="dk1"/>
              </a:buClr>
              <a:buSzPts val="1100"/>
              <a:buFont typeface="Arial"/>
              <a:buNone/>
            </a:pPr>
            <a:r>
              <a:rPr lang="en-US" sz="2400"/>
              <a:t>The goal of the subsystem was to provide easy-to-use APIs for other subsystems to use.</a:t>
            </a:r>
            <a:endParaRPr sz="2400"/>
          </a:p>
          <a:p>
            <a:pPr indent="0" lvl="0" marL="0" rtl="0" algn="l">
              <a:spcBef>
                <a:spcPts val="1000"/>
              </a:spcBef>
              <a:spcAft>
                <a:spcPts val="0"/>
              </a:spcAft>
              <a:buNone/>
            </a:pPr>
            <a:r>
              <a:rPr lang="en-US" sz="2400"/>
              <a:t>The API has been designed so that minimal additional code is needed in other subsystems.</a:t>
            </a:r>
            <a:endParaRPr sz="2400"/>
          </a:p>
        </p:txBody>
      </p:sp>
      <p:pic>
        <p:nvPicPr>
          <p:cNvPr id="175" name="Google Shape;175;p31"/>
          <p:cNvPicPr preferRelativeResize="0"/>
          <p:nvPr/>
        </p:nvPicPr>
        <p:blipFill>
          <a:blip r:embed="rId3">
            <a:alphaModFix/>
          </a:blip>
          <a:stretch>
            <a:fillRect/>
          </a:stretch>
        </p:blipFill>
        <p:spPr>
          <a:xfrm>
            <a:off x="5767825" y="2254715"/>
            <a:ext cx="6000326" cy="349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a:t>Remaining Goals</a:t>
            </a:r>
            <a:endParaRPr b="1"/>
          </a:p>
          <a:p>
            <a:pPr indent="-381000" lvl="0" marL="457200" rtl="0" algn="l">
              <a:spcBef>
                <a:spcPts val="1000"/>
              </a:spcBef>
              <a:spcAft>
                <a:spcPts val="0"/>
              </a:spcAft>
              <a:buSzPts val="2400"/>
              <a:buChar char="●"/>
            </a:pPr>
            <a:r>
              <a:rPr lang="en-US" sz="2400"/>
              <a:t>Finish writing database model wrappers to maintain consistent code within the subsystem and isolate unexpected external changes.</a:t>
            </a:r>
            <a:endParaRPr sz="2400"/>
          </a:p>
          <a:p>
            <a:pPr indent="-381000" lvl="0" marL="457200" rtl="0" algn="l">
              <a:spcBef>
                <a:spcPts val="0"/>
              </a:spcBef>
              <a:spcAft>
                <a:spcPts val="0"/>
              </a:spcAft>
              <a:buSzPts val="2400"/>
              <a:buChar char="●"/>
            </a:pPr>
            <a:r>
              <a:rPr lang="en-US" sz="2400"/>
              <a:t>Write actions and policies that the other subsystems will need to use.</a:t>
            </a:r>
            <a:endParaRPr sz="2400"/>
          </a:p>
          <a:p>
            <a:pPr indent="-381000" lvl="0" marL="457200" rtl="0" algn="l">
              <a:spcBef>
                <a:spcPts val="0"/>
              </a:spcBef>
              <a:spcAft>
                <a:spcPts val="0"/>
              </a:spcAft>
              <a:buSzPts val="2400"/>
              <a:buChar char="●"/>
            </a:pPr>
            <a:r>
              <a:rPr lang="en-US" sz="2400"/>
              <a:t>Outline API usage for the other subsystems.</a:t>
            </a:r>
            <a:endParaRPr sz="2400"/>
          </a:p>
          <a:p>
            <a:pPr indent="-381000" lvl="0" marL="457200" rtl="0" algn="l">
              <a:spcBef>
                <a:spcPts val="0"/>
              </a:spcBef>
              <a:spcAft>
                <a:spcPts val="0"/>
              </a:spcAft>
              <a:buSzPts val="2400"/>
              <a:buChar char="●"/>
            </a:pPr>
            <a:r>
              <a:rPr lang="en-US" sz="2400"/>
              <a:t>Document the code.</a:t>
            </a:r>
            <a:endParaRPr sz="2400"/>
          </a:p>
        </p:txBody>
      </p:sp>
      <p:sp>
        <p:nvSpPr>
          <p:cNvPr id="181" name="Google Shape;181;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Authorization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Calendar Data</a:t>
            </a:r>
            <a:endParaRPr/>
          </a:p>
        </p:txBody>
      </p:sp>
      <p:sp>
        <p:nvSpPr>
          <p:cNvPr id="187" name="Google Shape;187;p3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500"/>
              <a:t>Current Status</a:t>
            </a:r>
            <a:endParaRPr b="1" sz="2500"/>
          </a:p>
          <a:p>
            <a:pPr indent="0" lvl="0" marL="0" rtl="0" algn="l">
              <a:spcBef>
                <a:spcPts val="1000"/>
              </a:spcBef>
              <a:spcAft>
                <a:spcPts val="0"/>
              </a:spcAft>
              <a:buNone/>
            </a:pPr>
            <a:r>
              <a:rPr lang="en-US" sz="2200"/>
              <a:t>This subsystem contains functions for finding freetime from a list of current events, finding conflictions, and generating a freetime list or events list sorted by day. Switched from using Django to JavaScript.</a:t>
            </a:r>
            <a:endParaRPr sz="2200"/>
          </a:p>
          <a:p>
            <a:pPr indent="0" lvl="0" marL="0" rtl="0" algn="l">
              <a:spcBef>
                <a:spcPts val="1000"/>
              </a:spcBef>
              <a:spcAft>
                <a:spcPts val="0"/>
              </a:spcAft>
              <a:buNone/>
            </a:pPr>
            <a:r>
              <a:rPr b="1" lang="en-US" sz="2500"/>
              <a:t>Components</a:t>
            </a:r>
            <a:endParaRPr b="1" sz="2500"/>
          </a:p>
          <a:p>
            <a:pPr indent="-387350" lvl="0" marL="457200" rtl="0" algn="l">
              <a:spcBef>
                <a:spcPts val="1000"/>
              </a:spcBef>
              <a:spcAft>
                <a:spcPts val="0"/>
              </a:spcAft>
              <a:buSzPts val="2500"/>
              <a:buChar char="•"/>
            </a:pPr>
            <a:r>
              <a:rPr b="1" lang="en-US" sz="2500"/>
              <a:t>Calendar Grid Generator</a:t>
            </a:r>
            <a:endParaRPr b="1" sz="2500"/>
          </a:p>
          <a:p>
            <a:pPr indent="-387350" lvl="0" marL="457200" rtl="0" algn="l">
              <a:spcBef>
                <a:spcPts val="0"/>
              </a:spcBef>
              <a:spcAft>
                <a:spcPts val="0"/>
              </a:spcAft>
              <a:buSzPts val="2500"/>
              <a:buChar char="•"/>
            </a:pPr>
            <a:r>
              <a:rPr b="1" lang="en-US" sz="2500"/>
              <a:t>Freetime calculator</a:t>
            </a:r>
            <a:endParaRPr b="1" sz="2500"/>
          </a:p>
          <a:p>
            <a:pPr indent="-387350" lvl="0" marL="457200" rtl="0" algn="l">
              <a:spcBef>
                <a:spcPts val="0"/>
              </a:spcBef>
              <a:spcAft>
                <a:spcPts val="0"/>
              </a:spcAft>
              <a:buSzPts val="2500"/>
              <a:buChar char="•"/>
            </a:pPr>
            <a:r>
              <a:rPr b="1" lang="en-US" sz="2500"/>
              <a:t>Freetime per day</a:t>
            </a:r>
            <a:endParaRPr b="1" sz="2500"/>
          </a:p>
          <a:p>
            <a:pPr indent="-387350" lvl="0" marL="457200" rtl="0" algn="l">
              <a:spcBef>
                <a:spcPts val="0"/>
              </a:spcBef>
              <a:spcAft>
                <a:spcPts val="0"/>
              </a:spcAft>
              <a:buSzPts val="2500"/>
              <a:buChar char="•"/>
            </a:pPr>
            <a:r>
              <a:rPr b="1" lang="en-US" sz="2500"/>
              <a:t>Events per day</a:t>
            </a:r>
            <a:endParaRPr b="1" sz="2500"/>
          </a:p>
          <a:p>
            <a:pPr indent="-387350" lvl="0" marL="457200" rtl="0" algn="l">
              <a:spcBef>
                <a:spcPts val="0"/>
              </a:spcBef>
              <a:spcAft>
                <a:spcPts val="0"/>
              </a:spcAft>
              <a:buSzPts val="2500"/>
              <a:buChar char="•"/>
            </a:pPr>
            <a:r>
              <a:rPr b="1" lang="en-US" sz="2500"/>
              <a:t>Conflict</a:t>
            </a:r>
            <a:endParaRPr b="1" sz="2500"/>
          </a:p>
        </p:txBody>
      </p:sp>
      <p:pic>
        <p:nvPicPr>
          <p:cNvPr id="188" name="Google Shape;188;p33"/>
          <p:cNvPicPr preferRelativeResize="0"/>
          <p:nvPr/>
        </p:nvPicPr>
        <p:blipFill>
          <a:blip r:embed="rId3">
            <a:alphaModFix/>
          </a:blip>
          <a:stretch>
            <a:fillRect/>
          </a:stretch>
        </p:blipFill>
        <p:spPr>
          <a:xfrm>
            <a:off x="6429125" y="3836075"/>
            <a:ext cx="4161325" cy="2340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Calendar Data</a:t>
            </a:r>
            <a:endParaRPr/>
          </a:p>
          <a:p>
            <a:pPr indent="0" lvl="0" marL="0" rtl="0" algn="l">
              <a:spcBef>
                <a:spcPts val="0"/>
              </a:spcBef>
              <a:spcAft>
                <a:spcPts val="0"/>
              </a:spcAft>
              <a:buNone/>
            </a:pPr>
            <a:r>
              <a:t/>
            </a:r>
            <a:endParaRPr/>
          </a:p>
        </p:txBody>
      </p:sp>
      <p:sp>
        <p:nvSpPr>
          <p:cNvPr id="194" name="Google Shape;194;p34"/>
          <p:cNvSpPr txBox="1"/>
          <p:nvPr>
            <p:ph idx="1" type="body"/>
          </p:nvPr>
        </p:nvSpPr>
        <p:spPr>
          <a:xfrm>
            <a:off x="838200" y="1825625"/>
            <a:ext cx="5493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900"/>
              <a:t>Calendar Grid Generator:</a:t>
            </a:r>
            <a:endParaRPr b="1" sz="2900"/>
          </a:p>
          <a:p>
            <a:pPr indent="0" lvl="0" marL="0" rtl="0" algn="l">
              <a:spcBef>
                <a:spcPts val="1000"/>
              </a:spcBef>
              <a:spcAft>
                <a:spcPts val="0"/>
              </a:spcAft>
              <a:buNone/>
            </a:pPr>
            <a:r>
              <a:rPr lang="en-US" sz="2900"/>
              <a:t>genGrid(year, month){...}</a:t>
            </a:r>
            <a:endParaRPr sz="2900"/>
          </a:p>
          <a:p>
            <a:pPr indent="0" lvl="0" marL="0" rtl="0" algn="l">
              <a:spcBef>
                <a:spcPts val="1000"/>
              </a:spcBef>
              <a:spcAft>
                <a:spcPts val="0"/>
              </a:spcAft>
              <a:buNone/>
            </a:pPr>
            <a:r>
              <a:rPr lang="en-US" sz="2500"/>
              <a:t>Generate a 6x7 2D array of the days of the month for the monthly view of the calender with the first day of the month falling on the correct day of the week.</a:t>
            </a:r>
            <a:endParaRPr sz="2500"/>
          </a:p>
        </p:txBody>
      </p:sp>
      <p:pic>
        <p:nvPicPr>
          <p:cNvPr id="195" name="Google Shape;195;p34"/>
          <p:cNvPicPr preferRelativeResize="0"/>
          <p:nvPr/>
        </p:nvPicPr>
        <p:blipFill>
          <a:blip r:embed="rId3">
            <a:alphaModFix/>
          </a:blip>
          <a:stretch>
            <a:fillRect/>
          </a:stretch>
        </p:blipFill>
        <p:spPr>
          <a:xfrm>
            <a:off x="6302650" y="1566725"/>
            <a:ext cx="5774351" cy="450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Calendar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1" name="Google Shape;201;p35"/>
          <p:cNvSpPr txBox="1"/>
          <p:nvPr>
            <p:ph idx="1" type="body"/>
          </p:nvPr>
        </p:nvSpPr>
        <p:spPr>
          <a:xfrm>
            <a:off x="838200" y="1825625"/>
            <a:ext cx="55494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900"/>
              <a:t>Freetime calculator:</a:t>
            </a:r>
            <a:endParaRPr b="1" sz="2900"/>
          </a:p>
          <a:p>
            <a:pPr indent="0" lvl="0" marL="0" rtl="0" algn="l">
              <a:spcBef>
                <a:spcPts val="1000"/>
              </a:spcBef>
              <a:spcAft>
                <a:spcPts val="0"/>
              </a:spcAft>
              <a:buNone/>
            </a:pPr>
            <a:r>
              <a:rPr lang="en-US" sz="2900"/>
              <a:t>freeTime(list, threshold){...}</a:t>
            </a:r>
            <a:endParaRPr sz="2900"/>
          </a:p>
          <a:p>
            <a:pPr indent="0" lvl="0" marL="0" rtl="0" algn="l">
              <a:spcBef>
                <a:spcPts val="1000"/>
              </a:spcBef>
              <a:spcAft>
                <a:spcPts val="0"/>
              </a:spcAft>
              <a:buNone/>
            </a:pPr>
            <a:r>
              <a:rPr lang="en-US" sz="2500"/>
              <a:t>Takes in a list of current events and calculates the amount of free time between current events if freetime found is greater than the threshold and returns a list of freetimes.</a:t>
            </a:r>
            <a:endParaRPr sz="2500"/>
          </a:p>
        </p:txBody>
      </p:sp>
      <p:pic>
        <p:nvPicPr>
          <p:cNvPr id="202" name="Google Shape;202;p35"/>
          <p:cNvPicPr preferRelativeResize="0"/>
          <p:nvPr/>
        </p:nvPicPr>
        <p:blipFill>
          <a:blip r:embed="rId3">
            <a:alphaModFix/>
          </a:blip>
          <a:stretch>
            <a:fillRect/>
          </a:stretch>
        </p:blipFill>
        <p:spPr>
          <a:xfrm>
            <a:off x="6461550" y="1757225"/>
            <a:ext cx="5353050" cy="441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Calendar Data</a:t>
            </a:r>
            <a:endParaRPr/>
          </a:p>
        </p:txBody>
      </p:sp>
      <p:sp>
        <p:nvSpPr>
          <p:cNvPr id="208" name="Google Shape;208;p36"/>
          <p:cNvSpPr txBox="1"/>
          <p:nvPr>
            <p:ph idx="1" type="body"/>
          </p:nvPr>
        </p:nvSpPr>
        <p:spPr>
          <a:xfrm>
            <a:off x="838200" y="1825625"/>
            <a:ext cx="60099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900"/>
              <a:t>Events per day:</a:t>
            </a:r>
            <a:endParaRPr b="1" sz="2900"/>
          </a:p>
          <a:p>
            <a:pPr indent="0" lvl="0" marL="0" rtl="0" algn="l">
              <a:spcBef>
                <a:spcPts val="1000"/>
              </a:spcBef>
              <a:spcAft>
                <a:spcPts val="0"/>
              </a:spcAft>
              <a:buNone/>
            </a:pPr>
            <a:r>
              <a:rPr lang="en-US" sz="2900"/>
              <a:t>events_per_day(list, start_date, end_date){...}</a:t>
            </a:r>
            <a:endParaRPr sz="2900"/>
          </a:p>
          <a:p>
            <a:pPr indent="0" lvl="0" marL="0" rtl="0" algn="l">
              <a:spcBef>
                <a:spcPts val="1000"/>
              </a:spcBef>
              <a:spcAft>
                <a:spcPts val="0"/>
              </a:spcAft>
              <a:buNone/>
            </a:pPr>
            <a:r>
              <a:rPr lang="en-US" sz="2500"/>
              <a:t>Takes in a list of current events and creates an array of size (end_date - start_date) and sorts the events by day.</a:t>
            </a:r>
            <a:endParaRPr sz="2500"/>
          </a:p>
        </p:txBody>
      </p:sp>
      <p:pic>
        <p:nvPicPr>
          <p:cNvPr id="209" name="Google Shape;209;p36"/>
          <p:cNvPicPr preferRelativeResize="0"/>
          <p:nvPr/>
        </p:nvPicPr>
        <p:blipFill>
          <a:blip r:embed="rId3">
            <a:alphaModFix/>
          </a:blip>
          <a:stretch>
            <a:fillRect/>
          </a:stretch>
        </p:blipFill>
        <p:spPr>
          <a:xfrm>
            <a:off x="6931600" y="1616900"/>
            <a:ext cx="4853006" cy="486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Scrum Report: Burndown Chart</a:t>
            </a:r>
            <a:endParaRPr/>
          </a:p>
        </p:txBody>
      </p:sp>
      <p:pic>
        <p:nvPicPr>
          <p:cNvPr id="93" name="Google Shape;93;p19"/>
          <p:cNvPicPr preferRelativeResize="0"/>
          <p:nvPr/>
        </p:nvPicPr>
        <p:blipFill>
          <a:blip r:embed="rId3">
            <a:alphaModFix/>
          </a:blip>
          <a:stretch>
            <a:fillRect/>
          </a:stretch>
        </p:blipFill>
        <p:spPr>
          <a:xfrm>
            <a:off x="1990488" y="2094275"/>
            <a:ext cx="8211026" cy="4109025"/>
          </a:xfrm>
          <a:prstGeom prst="rect">
            <a:avLst/>
          </a:prstGeom>
          <a:noFill/>
          <a:ln>
            <a:noFill/>
          </a:ln>
        </p:spPr>
      </p:pic>
      <p:sp>
        <p:nvSpPr>
          <p:cNvPr id="94" name="Google Shape;94;p19"/>
          <p:cNvSpPr txBox="1"/>
          <p:nvPr/>
        </p:nvSpPr>
        <p:spPr>
          <a:xfrm>
            <a:off x="1937700" y="1469350"/>
            <a:ext cx="8316600" cy="5319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Start of Individual Subsystems to Early Testing</a:t>
            </a:r>
            <a:endParaRPr sz="2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Calendar Data</a:t>
            </a:r>
            <a:endParaRPr/>
          </a:p>
        </p:txBody>
      </p:sp>
      <p:sp>
        <p:nvSpPr>
          <p:cNvPr id="215" name="Google Shape;215;p37"/>
          <p:cNvSpPr txBox="1"/>
          <p:nvPr>
            <p:ph idx="1" type="body"/>
          </p:nvPr>
        </p:nvSpPr>
        <p:spPr>
          <a:xfrm>
            <a:off x="838200" y="1825625"/>
            <a:ext cx="6031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900"/>
              <a:t>Freetime per day:</a:t>
            </a:r>
            <a:endParaRPr b="1" sz="2900"/>
          </a:p>
          <a:p>
            <a:pPr indent="0" lvl="0" marL="0" rtl="0" algn="l">
              <a:spcBef>
                <a:spcPts val="1000"/>
              </a:spcBef>
              <a:spcAft>
                <a:spcPts val="0"/>
              </a:spcAft>
              <a:buNone/>
            </a:pPr>
            <a:r>
              <a:rPr lang="en-US" sz="2900"/>
              <a:t>freetime_per_day(list, start_date, end_date){...}</a:t>
            </a:r>
            <a:endParaRPr sz="2900"/>
          </a:p>
          <a:p>
            <a:pPr indent="0" lvl="0" marL="0" rtl="0" algn="l">
              <a:spcBef>
                <a:spcPts val="1000"/>
              </a:spcBef>
              <a:spcAft>
                <a:spcPts val="0"/>
              </a:spcAft>
              <a:buNone/>
            </a:pPr>
            <a:r>
              <a:rPr lang="en-US" sz="2500"/>
              <a:t>Takes in a list of freetime generated by the freeTime() function and creates an array of size (end_date - start_date) and sorts them by day.</a:t>
            </a:r>
            <a:endParaRPr sz="2500"/>
          </a:p>
        </p:txBody>
      </p:sp>
      <p:pic>
        <p:nvPicPr>
          <p:cNvPr id="216" name="Google Shape;216;p37"/>
          <p:cNvPicPr preferRelativeResize="0"/>
          <p:nvPr/>
        </p:nvPicPr>
        <p:blipFill>
          <a:blip r:embed="rId3">
            <a:alphaModFix/>
          </a:blip>
          <a:stretch>
            <a:fillRect/>
          </a:stretch>
        </p:blipFill>
        <p:spPr>
          <a:xfrm>
            <a:off x="7006888" y="1452425"/>
            <a:ext cx="4924425" cy="472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Calendar Data</a:t>
            </a:r>
            <a:endParaRPr/>
          </a:p>
          <a:p>
            <a:pPr indent="0" lvl="0" marL="0" rtl="0" algn="l">
              <a:spcBef>
                <a:spcPts val="0"/>
              </a:spcBef>
              <a:spcAft>
                <a:spcPts val="0"/>
              </a:spcAft>
              <a:buNone/>
            </a:pPr>
            <a:r>
              <a:t/>
            </a:r>
            <a:endParaRPr/>
          </a:p>
        </p:txBody>
      </p:sp>
      <p:sp>
        <p:nvSpPr>
          <p:cNvPr id="222" name="Google Shape;222;p38"/>
          <p:cNvSpPr txBox="1"/>
          <p:nvPr>
            <p:ph idx="1" type="body"/>
          </p:nvPr>
        </p:nvSpPr>
        <p:spPr>
          <a:xfrm>
            <a:off x="838200" y="1825625"/>
            <a:ext cx="10585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900"/>
              <a:t>Conflict:</a:t>
            </a:r>
            <a:endParaRPr b="1" sz="2900"/>
          </a:p>
          <a:p>
            <a:pPr indent="0" lvl="0" marL="0" rtl="0" algn="l">
              <a:spcBef>
                <a:spcPts val="1000"/>
              </a:spcBef>
              <a:spcAft>
                <a:spcPts val="0"/>
              </a:spcAft>
              <a:buNone/>
            </a:pPr>
            <a:r>
              <a:rPr lang="en-US" sz="2900"/>
              <a:t>conflict (event, list){...}</a:t>
            </a:r>
            <a:endParaRPr sz="2900"/>
          </a:p>
          <a:p>
            <a:pPr indent="0" lvl="0" marL="0" rtl="0" algn="l">
              <a:spcBef>
                <a:spcPts val="1000"/>
              </a:spcBef>
              <a:spcAft>
                <a:spcPts val="0"/>
              </a:spcAft>
              <a:buNone/>
            </a:pPr>
            <a:r>
              <a:rPr lang="en-US" sz="2900"/>
              <a:t>Takes in a new event request and checks to see if it conflicts with any existing event in the database and returns true for there is confliction and false for no confliction.</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Calendar Data</a:t>
            </a:r>
            <a:endParaRPr/>
          </a:p>
        </p:txBody>
      </p:sp>
      <p:sp>
        <p:nvSpPr>
          <p:cNvPr id="228" name="Google Shape;228;p3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9" name="Google Shape;229;p39"/>
          <p:cNvPicPr preferRelativeResize="0"/>
          <p:nvPr/>
        </p:nvPicPr>
        <p:blipFill>
          <a:blip r:embed="rId3">
            <a:alphaModFix/>
          </a:blip>
          <a:stretch>
            <a:fillRect/>
          </a:stretch>
        </p:blipFill>
        <p:spPr>
          <a:xfrm>
            <a:off x="1066800" y="1614625"/>
            <a:ext cx="10070485" cy="4536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a:t>
            </a:r>
            <a:endParaRPr/>
          </a:p>
        </p:txBody>
      </p:sp>
      <p:sp>
        <p:nvSpPr>
          <p:cNvPr id="235" name="Google Shape;235;p40"/>
          <p:cNvSpPr txBox="1"/>
          <p:nvPr>
            <p:ph idx="1" type="body"/>
          </p:nvPr>
        </p:nvSpPr>
        <p:spPr>
          <a:xfrm>
            <a:off x="838200" y="1221250"/>
            <a:ext cx="10515600" cy="541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400"/>
              <a:t>Current Status</a:t>
            </a:r>
            <a:endParaRPr b="1" sz="2400"/>
          </a:p>
          <a:p>
            <a:pPr indent="0" lvl="0" marL="0" rtl="0" algn="l">
              <a:spcBef>
                <a:spcPts val="1000"/>
              </a:spcBef>
              <a:spcAft>
                <a:spcPts val="0"/>
              </a:spcAft>
              <a:buClr>
                <a:schemeClr val="dk1"/>
              </a:buClr>
              <a:buSzPts val="1100"/>
              <a:buFont typeface="Arial"/>
              <a:buNone/>
            </a:pPr>
            <a:r>
              <a:rPr lang="en-US" sz="2200"/>
              <a:t>This subsystem currently contains all basic necessary tables and functions for application functionality. As of the moment, the process of developing queries to run against the database is almost complete, with only a few simple selection-based and deletion-based inquiries that are still needed for the user-interface.</a:t>
            </a:r>
            <a:endParaRPr sz="2200"/>
          </a:p>
          <a:p>
            <a:pPr indent="0" lvl="0" marL="0" rtl="0" algn="l">
              <a:spcBef>
                <a:spcPts val="1000"/>
              </a:spcBef>
              <a:spcAft>
                <a:spcPts val="0"/>
              </a:spcAft>
              <a:buClr>
                <a:schemeClr val="dk1"/>
              </a:buClr>
              <a:buSzPts val="1100"/>
              <a:buFont typeface="Arial"/>
              <a:buNone/>
            </a:pPr>
            <a:r>
              <a:rPr b="1" lang="en-US" sz="2400"/>
              <a:t>Components</a:t>
            </a:r>
            <a:endParaRPr b="1" sz="2400"/>
          </a:p>
          <a:p>
            <a:pPr indent="-368300" lvl="0" marL="457200" rtl="0" algn="l">
              <a:spcBef>
                <a:spcPts val="1000"/>
              </a:spcBef>
              <a:spcAft>
                <a:spcPts val="0"/>
              </a:spcAft>
              <a:buSzPts val="2200"/>
              <a:buChar char="●"/>
            </a:pPr>
            <a:r>
              <a:rPr lang="en-US" sz="2200"/>
              <a:t>PostgreSQL database containing necessary data tables and functions.</a:t>
            </a:r>
            <a:endParaRPr sz="2200"/>
          </a:p>
          <a:p>
            <a:pPr indent="-368300" lvl="0" marL="457200" rtl="0" algn="l">
              <a:spcBef>
                <a:spcPts val="0"/>
              </a:spcBef>
              <a:spcAft>
                <a:spcPts val="0"/>
              </a:spcAft>
              <a:buSzPts val="2200"/>
              <a:buChar char="●"/>
            </a:pPr>
            <a:r>
              <a:rPr lang="en-US" sz="2200"/>
              <a:t>Heroku to host Postgres database and serve as a cloud platform to build and run application.</a:t>
            </a:r>
            <a:endParaRPr sz="2200"/>
          </a:p>
          <a:p>
            <a:pPr indent="-368300" lvl="0" marL="457200" rtl="0" algn="l">
              <a:spcBef>
                <a:spcPts val="0"/>
              </a:spcBef>
              <a:spcAft>
                <a:spcPts val="0"/>
              </a:spcAft>
              <a:buSzPts val="2200"/>
              <a:buChar char="●"/>
            </a:pPr>
            <a:r>
              <a:rPr lang="en-US" sz="2200"/>
              <a:t>Data dictionary to provide a manual for database layout.</a:t>
            </a:r>
            <a:endParaRPr sz="2200"/>
          </a:p>
          <a:p>
            <a:pPr indent="-368300" lvl="0" marL="457200" rtl="0" algn="l">
              <a:spcBef>
                <a:spcPts val="0"/>
              </a:spcBef>
              <a:spcAft>
                <a:spcPts val="0"/>
              </a:spcAft>
              <a:buSzPts val="2200"/>
              <a:buChar char="●"/>
            </a:pPr>
            <a:r>
              <a:rPr lang="en-US" sz="2200"/>
              <a:t>Django models, ORMs, and raw SQL queries for CRUD (creating, reading, updating, or deleting) of data.</a:t>
            </a:r>
            <a:endParaRPr sz="2200"/>
          </a:p>
        </p:txBody>
      </p:sp>
      <p:pic>
        <p:nvPicPr>
          <p:cNvPr id="236" name="Google Shape;236;p40"/>
          <p:cNvPicPr preferRelativeResize="0"/>
          <p:nvPr/>
        </p:nvPicPr>
        <p:blipFill>
          <a:blip r:embed="rId3">
            <a:alphaModFix/>
          </a:blip>
          <a:stretch>
            <a:fillRect/>
          </a:stretch>
        </p:blipFill>
        <p:spPr>
          <a:xfrm>
            <a:off x="10426950" y="0"/>
            <a:ext cx="1765050" cy="2496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838200" y="1267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a:t>
            </a:r>
            <a:endParaRPr/>
          </a:p>
        </p:txBody>
      </p:sp>
      <p:pic>
        <p:nvPicPr>
          <p:cNvPr id="242" name="Google Shape;242;p41"/>
          <p:cNvPicPr preferRelativeResize="0"/>
          <p:nvPr/>
        </p:nvPicPr>
        <p:blipFill>
          <a:blip r:embed="rId3">
            <a:alphaModFix/>
          </a:blip>
          <a:stretch>
            <a:fillRect/>
          </a:stretch>
        </p:blipFill>
        <p:spPr>
          <a:xfrm>
            <a:off x="158125" y="1212150"/>
            <a:ext cx="11875750" cy="48623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idx="1" type="body"/>
          </p:nvPr>
        </p:nvSpPr>
        <p:spPr>
          <a:xfrm>
            <a:off x="838200" y="1376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 Summary:</a:t>
            </a:r>
            <a:endParaRPr/>
          </a:p>
          <a:p>
            <a:pPr indent="-406400" lvl="0" marL="457200" rtl="0" algn="l">
              <a:spcBef>
                <a:spcPts val="1000"/>
              </a:spcBef>
              <a:spcAft>
                <a:spcPts val="0"/>
              </a:spcAft>
              <a:buSzPts val="2800"/>
              <a:buChar char="•"/>
            </a:pPr>
            <a:r>
              <a:rPr lang="en-US"/>
              <a:t>Profile:</a:t>
            </a:r>
            <a:endParaRPr/>
          </a:p>
          <a:p>
            <a:pPr indent="-381000" lvl="1" marL="914400" rtl="0" algn="l">
              <a:spcBef>
                <a:spcPts val="0"/>
              </a:spcBef>
              <a:spcAft>
                <a:spcPts val="0"/>
              </a:spcAft>
              <a:buSzPts val="2400"/>
              <a:buChar char="•"/>
            </a:pPr>
            <a:r>
              <a:rPr lang="en-US"/>
              <a:t>Necessary Fields: </a:t>
            </a:r>
            <a:r>
              <a:rPr i="1" lang="en-US"/>
              <a:t>firebase_id, alias, contact_list_id, first_name, last_name, birth_date</a:t>
            </a:r>
            <a:endParaRPr/>
          </a:p>
          <a:p>
            <a:pPr indent="-381000" lvl="1" marL="914400" rtl="0" algn="l">
              <a:spcBef>
                <a:spcPts val="0"/>
              </a:spcBef>
              <a:spcAft>
                <a:spcPts val="0"/>
              </a:spcAft>
              <a:buSzPts val="2400"/>
              <a:buChar char="•"/>
            </a:pPr>
            <a:r>
              <a:rPr lang="en-US"/>
              <a:t>Non-Necessary Fields: </a:t>
            </a:r>
            <a:r>
              <a:rPr i="1" lang="en-US"/>
              <a:t>email, phone_num, organization, user_events, user_desc</a:t>
            </a:r>
            <a:endParaRPr i="1"/>
          </a:p>
          <a:p>
            <a:pPr indent="-406400" lvl="0" marL="457200" rtl="0" algn="l">
              <a:spcBef>
                <a:spcPts val="0"/>
              </a:spcBef>
              <a:spcAft>
                <a:spcPts val="0"/>
              </a:spcAft>
              <a:buSzPts val="2800"/>
              <a:buChar char="•"/>
            </a:pPr>
            <a:r>
              <a:rPr lang="en-US"/>
              <a:t>Contact_List:</a:t>
            </a:r>
            <a:endParaRPr/>
          </a:p>
          <a:p>
            <a:pPr indent="-381000" lvl="1" marL="914400" rtl="0" algn="l">
              <a:spcBef>
                <a:spcPts val="0"/>
              </a:spcBef>
              <a:spcAft>
                <a:spcPts val="0"/>
              </a:spcAft>
              <a:buSzPts val="2400"/>
              <a:buChar char="•"/>
            </a:pPr>
            <a:r>
              <a:rPr lang="en-US"/>
              <a:t>Necessary Fields: </a:t>
            </a:r>
            <a:r>
              <a:rPr i="1" lang="en-US"/>
              <a:t>contact_list_id</a:t>
            </a:r>
            <a:endParaRPr/>
          </a:p>
          <a:p>
            <a:pPr indent="-381000" lvl="1" marL="914400" rtl="0" algn="l">
              <a:spcBef>
                <a:spcPts val="0"/>
              </a:spcBef>
              <a:spcAft>
                <a:spcPts val="0"/>
              </a:spcAft>
              <a:buSzPts val="2400"/>
              <a:buChar char="•"/>
            </a:pPr>
            <a:r>
              <a:rPr lang="en-US"/>
              <a:t>Non-Necessary Fields: </a:t>
            </a:r>
            <a:r>
              <a:rPr i="1" lang="en-US"/>
              <a:t>contact_names, memberships, sent_friend_requests, received_friend_requests, sent_group_requests received_group_invites, sent_event_invites, received_event_invites</a:t>
            </a:r>
            <a:endParaRPr i="1"/>
          </a:p>
        </p:txBody>
      </p:sp>
      <p:sp>
        <p:nvSpPr>
          <p:cNvPr id="248" name="Google Shape;248;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Database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idx="1" type="body"/>
          </p:nvPr>
        </p:nvSpPr>
        <p:spPr>
          <a:xfrm>
            <a:off x="838200" y="1376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 Summary:</a:t>
            </a:r>
            <a:endParaRPr/>
          </a:p>
          <a:p>
            <a:pPr indent="-406400" lvl="0" marL="457200" rtl="0" algn="l">
              <a:spcBef>
                <a:spcPts val="1000"/>
              </a:spcBef>
              <a:spcAft>
                <a:spcPts val="0"/>
              </a:spcAft>
              <a:buSzPts val="2800"/>
              <a:buChar char="•"/>
            </a:pPr>
            <a:r>
              <a:rPr lang="en-US"/>
              <a:t>Event:</a:t>
            </a:r>
            <a:endParaRPr/>
          </a:p>
          <a:p>
            <a:pPr indent="-381000" lvl="1" marL="914400" rtl="0" algn="l">
              <a:spcBef>
                <a:spcPts val="0"/>
              </a:spcBef>
              <a:spcAft>
                <a:spcPts val="0"/>
              </a:spcAft>
              <a:buSzPts val="2400"/>
              <a:buChar char="•"/>
            </a:pPr>
            <a:r>
              <a:rPr lang="en-US"/>
              <a:t>Necessary Fields: </a:t>
            </a:r>
            <a:r>
              <a:rPr i="1" lang="en-US"/>
              <a:t>event_id</a:t>
            </a:r>
            <a:r>
              <a:rPr i="1" lang="en-US"/>
              <a:t>, event_admins, event_creator_firebase_id, start_date, end_date</a:t>
            </a:r>
            <a:endParaRPr/>
          </a:p>
          <a:p>
            <a:pPr indent="-381000" lvl="1" marL="914400" rtl="0" algn="l">
              <a:spcBef>
                <a:spcPts val="0"/>
              </a:spcBef>
              <a:spcAft>
                <a:spcPts val="0"/>
              </a:spcAft>
              <a:buSzPts val="2400"/>
              <a:buChar char="•"/>
            </a:pPr>
            <a:r>
              <a:rPr lang="en-US"/>
              <a:t>Non-Necessary Fields: </a:t>
            </a:r>
            <a:r>
              <a:rPr i="1" lang="en-US"/>
              <a:t>description, participating_users, whitelist, blacklist</a:t>
            </a:r>
            <a:endParaRPr i="1"/>
          </a:p>
          <a:p>
            <a:pPr indent="-406400" lvl="0" marL="457200" rtl="0" algn="l">
              <a:spcBef>
                <a:spcPts val="0"/>
              </a:spcBef>
              <a:spcAft>
                <a:spcPts val="0"/>
              </a:spcAft>
              <a:buSzPts val="2800"/>
              <a:buChar char="•"/>
            </a:pPr>
            <a:r>
              <a:rPr lang="en-US"/>
              <a:t>Repeat_Event</a:t>
            </a:r>
            <a:r>
              <a:rPr lang="en-US"/>
              <a:t>:</a:t>
            </a:r>
            <a:endParaRPr/>
          </a:p>
          <a:p>
            <a:pPr indent="-381000" lvl="1" marL="914400" rtl="0" algn="l">
              <a:spcBef>
                <a:spcPts val="0"/>
              </a:spcBef>
              <a:spcAft>
                <a:spcPts val="0"/>
              </a:spcAft>
              <a:buSzPts val="2400"/>
              <a:buChar char="•"/>
            </a:pPr>
            <a:r>
              <a:rPr lang="en-US"/>
              <a:t>Necessary Fields: Inherits necessary traits from “Event”, </a:t>
            </a:r>
            <a:r>
              <a:rPr i="1" lang="en-US"/>
              <a:t>rep_event_id, rep_type, week_arr, start_time, end_time</a:t>
            </a:r>
            <a:endParaRPr i="1"/>
          </a:p>
          <a:p>
            <a:pPr indent="-381000" lvl="1" marL="914400" rtl="0" algn="l">
              <a:spcBef>
                <a:spcPts val="0"/>
              </a:spcBef>
              <a:spcAft>
                <a:spcPts val="0"/>
              </a:spcAft>
              <a:buSzPts val="2400"/>
              <a:buChar char="•"/>
            </a:pPr>
            <a:r>
              <a:rPr lang="en-US"/>
              <a:t>Non-Necessary Fields: Inherits non-necessary traits from “Event”</a:t>
            </a:r>
            <a:endParaRPr/>
          </a:p>
        </p:txBody>
      </p:sp>
      <p:sp>
        <p:nvSpPr>
          <p:cNvPr id="254" name="Google Shape;254;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Database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4"/>
          <p:cNvSpPr txBox="1"/>
          <p:nvPr>
            <p:ph idx="1" type="body"/>
          </p:nvPr>
        </p:nvSpPr>
        <p:spPr>
          <a:xfrm>
            <a:off x="838200" y="1376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 Summary:</a:t>
            </a:r>
            <a:endParaRPr/>
          </a:p>
          <a:p>
            <a:pPr indent="-406400" lvl="0" marL="457200" rtl="0" algn="l">
              <a:spcBef>
                <a:spcPts val="1000"/>
              </a:spcBef>
              <a:spcAft>
                <a:spcPts val="0"/>
              </a:spcAft>
              <a:buSzPts val="2800"/>
              <a:buChar char="•"/>
            </a:pPr>
            <a:r>
              <a:rPr lang="en-US"/>
              <a:t>Group:</a:t>
            </a:r>
            <a:endParaRPr/>
          </a:p>
          <a:p>
            <a:pPr indent="-381000" lvl="1" marL="914400" rtl="0" algn="l">
              <a:spcBef>
                <a:spcPts val="0"/>
              </a:spcBef>
              <a:spcAft>
                <a:spcPts val="0"/>
              </a:spcAft>
              <a:buSzPts val="2400"/>
              <a:buChar char="•"/>
            </a:pPr>
            <a:r>
              <a:rPr lang="en-US"/>
              <a:t>Necessary Fields: </a:t>
            </a:r>
            <a:r>
              <a:rPr i="1" lang="en-US"/>
              <a:t>group_name</a:t>
            </a:r>
            <a:r>
              <a:rPr i="1" lang="en-US"/>
              <a:t>, group_admin, group_members</a:t>
            </a:r>
            <a:endParaRPr/>
          </a:p>
          <a:p>
            <a:pPr indent="-381000" lvl="1" marL="914400" rtl="0" algn="l">
              <a:spcBef>
                <a:spcPts val="0"/>
              </a:spcBef>
              <a:spcAft>
                <a:spcPts val="0"/>
              </a:spcAft>
              <a:buSzPts val="2400"/>
              <a:buChar char="•"/>
            </a:pPr>
            <a:r>
              <a:rPr lang="en-US"/>
              <a:t>Non-Necessary Fields: </a:t>
            </a:r>
            <a:r>
              <a:rPr i="1" lang="en-US"/>
              <a:t>sent_group_invites, received_group_requests, group_desc</a:t>
            </a:r>
            <a:endParaRPr i="1"/>
          </a:p>
          <a:p>
            <a:pPr indent="-406400" lvl="0" marL="457200" rtl="0" algn="l">
              <a:spcBef>
                <a:spcPts val="0"/>
              </a:spcBef>
              <a:spcAft>
                <a:spcPts val="0"/>
              </a:spcAft>
              <a:buSzPts val="2800"/>
              <a:buChar char="•"/>
            </a:pPr>
            <a:r>
              <a:rPr lang="en-US"/>
              <a:t>Invite</a:t>
            </a:r>
            <a:r>
              <a:rPr lang="en-US"/>
              <a:t>:</a:t>
            </a:r>
            <a:endParaRPr/>
          </a:p>
          <a:p>
            <a:pPr indent="-381000" lvl="1" marL="914400" rtl="0" algn="l">
              <a:spcBef>
                <a:spcPts val="0"/>
              </a:spcBef>
              <a:spcAft>
                <a:spcPts val="0"/>
              </a:spcAft>
              <a:buSzPts val="2400"/>
              <a:buChar char="•"/>
            </a:pPr>
            <a:r>
              <a:rPr lang="en-US"/>
              <a:t>Necessary Fields: </a:t>
            </a:r>
            <a:r>
              <a:rPr i="1" lang="en-US"/>
              <a:t>invite_id, time_sent</a:t>
            </a:r>
            <a:endParaRPr i="1"/>
          </a:p>
          <a:p>
            <a:pPr indent="-381000" lvl="1" marL="914400" rtl="0" algn="l">
              <a:spcBef>
                <a:spcPts val="0"/>
              </a:spcBef>
              <a:spcAft>
                <a:spcPts val="0"/>
              </a:spcAft>
              <a:buSzPts val="2400"/>
              <a:buChar char="•"/>
            </a:pPr>
            <a:r>
              <a:rPr lang="en-US"/>
              <a:t>Non-Necessary Fields: None</a:t>
            </a:r>
            <a:endParaRPr/>
          </a:p>
          <a:p>
            <a:pPr indent="-406400" lvl="0" marL="457200" rtl="0" algn="l">
              <a:spcBef>
                <a:spcPts val="0"/>
              </a:spcBef>
              <a:spcAft>
                <a:spcPts val="0"/>
              </a:spcAft>
              <a:buSzPts val="2800"/>
              <a:buChar char="•"/>
            </a:pPr>
            <a:r>
              <a:rPr lang="en-US"/>
              <a:t>Group_Invite:</a:t>
            </a:r>
            <a:endParaRPr/>
          </a:p>
          <a:p>
            <a:pPr indent="-381000" lvl="1" marL="914400" rtl="0" algn="l">
              <a:spcBef>
                <a:spcPts val="0"/>
              </a:spcBef>
              <a:spcAft>
                <a:spcPts val="0"/>
              </a:spcAft>
              <a:buSzPts val="2400"/>
              <a:buChar char="•"/>
            </a:pPr>
            <a:r>
              <a:rPr lang="en-US"/>
              <a:t>Necessary Fields: Inherits necessary traits from “Invite”, </a:t>
            </a:r>
            <a:r>
              <a:rPr i="1" lang="en-US"/>
              <a:t>group_name</a:t>
            </a:r>
            <a:endParaRPr/>
          </a:p>
          <a:p>
            <a:pPr indent="-381000" lvl="1" marL="914400" rtl="0" algn="l">
              <a:spcBef>
                <a:spcPts val="0"/>
              </a:spcBef>
              <a:spcAft>
                <a:spcPts val="0"/>
              </a:spcAft>
              <a:buSzPts val="2400"/>
              <a:buChar char="•"/>
            </a:pPr>
            <a:r>
              <a:rPr lang="en-US"/>
              <a:t>Non-Necessary Fields: </a:t>
            </a:r>
            <a:r>
              <a:rPr i="1" lang="en-US"/>
              <a:t>invitee_list</a:t>
            </a:r>
            <a:endParaRPr/>
          </a:p>
        </p:txBody>
      </p:sp>
      <p:sp>
        <p:nvSpPr>
          <p:cNvPr id="260" name="Google Shape;260;p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5"/>
          <p:cNvSpPr txBox="1"/>
          <p:nvPr>
            <p:ph idx="1" type="body"/>
          </p:nvPr>
        </p:nvSpPr>
        <p:spPr>
          <a:xfrm>
            <a:off x="838200" y="125340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 Summary:</a:t>
            </a:r>
            <a:endParaRPr/>
          </a:p>
          <a:p>
            <a:pPr indent="-406400" lvl="0" marL="457200" rtl="0" algn="l">
              <a:spcBef>
                <a:spcPts val="1000"/>
              </a:spcBef>
              <a:spcAft>
                <a:spcPts val="0"/>
              </a:spcAft>
              <a:buSzPts val="2800"/>
              <a:buChar char="•"/>
            </a:pPr>
            <a:r>
              <a:rPr lang="en-US"/>
              <a:t>Group_Request:</a:t>
            </a:r>
            <a:endParaRPr/>
          </a:p>
          <a:p>
            <a:pPr indent="-381000" lvl="1" marL="914400" rtl="0" algn="l">
              <a:spcBef>
                <a:spcPts val="0"/>
              </a:spcBef>
              <a:spcAft>
                <a:spcPts val="0"/>
              </a:spcAft>
              <a:buSzPts val="2400"/>
              <a:buChar char="•"/>
            </a:pPr>
            <a:r>
              <a:rPr lang="en-US"/>
              <a:t>Necessary Fields: Inherits necessary traits from “Invite”, </a:t>
            </a:r>
            <a:r>
              <a:rPr i="1" lang="en-US"/>
              <a:t>sender_id, group_name</a:t>
            </a:r>
            <a:endParaRPr/>
          </a:p>
          <a:p>
            <a:pPr indent="-381000" lvl="1" marL="914400" rtl="0" algn="l">
              <a:spcBef>
                <a:spcPts val="0"/>
              </a:spcBef>
              <a:spcAft>
                <a:spcPts val="0"/>
              </a:spcAft>
              <a:buSzPts val="2400"/>
              <a:buChar char="•"/>
            </a:pPr>
            <a:r>
              <a:rPr lang="en-US"/>
              <a:t>Non-Necessary Fields: None</a:t>
            </a:r>
            <a:endParaRPr/>
          </a:p>
          <a:p>
            <a:pPr indent="-406400" lvl="0" marL="457200" rtl="0" algn="l">
              <a:spcBef>
                <a:spcPts val="0"/>
              </a:spcBef>
              <a:spcAft>
                <a:spcPts val="0"/>
              </a:spcAft>
              <a:buSzPts val="2800"/>
              <a:buChar char="•"/>
            </a:pPr>
            <a:r>
              <a:rPr lang="en-US"/>
              <a:t>User_Request:</a:t>
            </a:r>
            <a:endParaRPr/>
          </a:p>
          <a:p>
            <a:pPr indent="-381000" lvl="1" marL="914400" rtl="0" algn="l">
              <a:spcBef>
                <a:spcPts val="0"/>
              </a:spcBef>
              <a:spcAft>
                <a:spcPts val="0"/>
              </a:spcAft>
              <a:buSzPts val="2400"/>
              <a:buChar char="•"/>
            </a:pPr>
            <a:r>
              <a:rPr lang="en-US"/>
              <a:t>Necessary Fields: Inherits necessary traits from “Invite”, </a:t>
            </a:r>
            <a:r>
              <a:rPr i="1" lang="en-US"/>
              <a:t>sender_id, receiver_id</a:t>
            </a:r>
            <a:endParaRPr/>
          </a:p>
          <a:p>
            <a:pPr indent="-381000" lvl="1" marL="914400" rtl="0" algn="l">
              <a:spcBef>
                <a:spcPts val="0"/>
              </a:spcBef>
              <a:spcAft>
                <a:spcPts val="0"/>
              </a:spcAft>
              <a:buSzPts val="2400"/>
              <a:buChar char="•"/>
            </a:pPr>
            <a:r>
              <a:rPr lang="en-US"/>
              <a:t>Non-Necessary Fields: None</a:t>
            </a:r>
            <a:endParaRPr/>
          </a:p>
          <a:p>
            <a:pPr indent="-406400" lvl="0" marL="457200" rtl="0" algn="l">
              <a:spcBef>
                <a:spcPts val="0"/>
              </a:spcBef>
              <a:spcAft>
                <a:spcPts val="0"/>
              </a:spcAft>
              <a:buSzPts val="2800"/>
              <a:buChar char="•"/>
            </a:pPr>
            <a:r>
              <a:rPr lang="en-US"/>
              <a:t>Event_Invite:</a:t>
            </a:r>
            <a:endParaRPr/>
          </a:p>
          <a:p>
            <a:pPr indent="-381000" lvl="1" marL="914400" rtl="0" algn="l">
              <a:spcBef>
                <a:spcPts val="0"/>
              </a:spcBef>
              <a:spcAft>
                <a:spcPts val="0"/>
              </a:spcAft>
              <a:buSzPts val="2400"/>
              <a:buChar char="•"/>
            </a:pPr>
            <a:r>
              <a:rPr lang="en-US"/>
              <a:t>Necessary Fields: Inherits necessary traits from “Invite”, </a:t>
            </a:r>
            <a:r>
              <a:rPr i="1" lang="en-US"/>
              <a:t>event_id</a:t>
            </a:r>
            <a:endParaRPr/>
          </a:p>
          <a:p>
            <a:pPr indent="-381000" lvl="1" marL="914400" rtl="0" algn="l">
              <a:spcBef>
                <a:spcPts val="0"/>
              </a:spcBef>
              <a:spcAft>
                <a:spcPts val="0"/>
              </a:spcAft>
              <a:buSzPts val="2400"/>
              <a:buChar char="•"/>
            </a:pPr>
            <a:r>
              <a:rPr lang="en-US"/>
              <a:t>Non-Necessary Fields: Inherits non-necessary traits from “Invite”, </a:t>
            </a:r>
            <a:r>
              <a:rPr i="1" lang="en-US"/>
              <a:t>invited_users</a:t>
            </a:r>
            <a:endParaRPr/>
          </a:p>
        </p:txBody>
      </p:sp>
      <p:sp>
        <p:nvSpPr>
          <p:cNvPr id="266" name="Google Shape;266;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Database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a:t>
            </a:r>
            <a:endParaRPr/>
          </a:p>
        </p:txBody>
      </p:sp>
      <p:sp>
        <p:nvSpPr>
          <p:cNvPr id="272" name="Google Shape;272;p46"/>
          <p:cNvSpPr txBox="1"/>
          <p:nvPr>
            <p:ph idx="1" type="body"/>
          </p:nvPr>
        </p:nvSpPr>
        <p:spPr>
          <a:xfrm>
            <a:off x="838200" y="1446175"/>
            <a:ext cx="10515600" cy="4754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Coding Approach:</a:t>
            </a:r>
            <a:endParaRPr/>
          </a:p>
          <a:p>
            <a:pPr indent="-406400" lvl="0" marL="457200" rtl="0" algn="l">
              <a:spcBef>
                <a:spcPts val="1000"/>
              </a:spcBef>
              <a:spcAft>
                <a:spcPts val="0"/>
              </a:spcAft>
              <a:buSzPts val="2800"/>
              <a:buChar char="•"/>
            </a:pPr>
            <a:r>
              <a:rPr lang="en-US"/>
              <a:t>Most of the database subsystem utilizes an object-oriented programming approach since it deals directly with creating, manipulating, and deleting data objects.</a:t>
            </a:r>
            <a:endParaRPr/>
          </a:p>
          <a:p>
            <a:pPr indent="-406400" lvl="0" marL="457200" rtl="0" algn="l">
              <a:spcBef>
                <a:spcPts val="0"/>
              </a:spcBef>
              <a:spcAft>
                <a:spcPts val="0"/>
              </a:spcAft>
              <a:buSzPts val="2800"/>
              <a:buChar char="•"/>
            </a:pPr>
            <a:r>
              <a:rPr lang="en-US"/>
              <a:t>When writing queries for the application, there was a combination of using Django models (for simple database operations) and raw SQL (for advance database operations) since some data fields utilized PostgreSQL’s unique data types (the most used being arrays), as well as making the code readable and reliable.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Scrum Report: Burndown Chart</a:t>
            </a:r>
            <a:endParaRPr/>
          </a:p>
        </p:txBody>
      </p:sp>
      <p:pic>
        <p:nvPicPr>
          <p:cNvPr id="100" name="Google Shape;100;p20"/>
          <p:cNvPicPr preferRelativeResize="0"/>
          <p:nvPr/>
        </p:nvPicPr>
        <p:blipFill>
          <a:blip r:embed="rId3">
            <a:alphaModFix/>
          </a:blip>
          <a:stretch>
            <a:fillRect/>
          </a:stretch>
        </p:blipFill>
        <p:spPr>
          <a:xfrm>
            <a:off x="1716375" y="2099500"/>
            <a:ext cx="8759249" cy="4338625"/>
          </a:xfrm>
          <a:prstGeom prst="rect">
            <a:avLst/>
          </a:prstGeom>
          <a:noFill/>
          <a:ln>
            <a:noFill/>
          </a:ln>
        </p:spPr>
      </p:pic>
      <p:sp>
        <p:nvSpPr>
          <p:cNvPr id="101" name="Google Shape;101;p20"/>
          <p:cNvSpPr txBox="1"/>
          <p:nvPr/>
        </p:nvSpPr>
        <p:spPr>
          <a:xfrm>
            <a:off x="1630350" y="1483375"/>
            <a:ext cx="8931300" cy="5319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Implementing and Merging Subsystems for Working Application</a:t>
            </a:r>
            <a:endParaRPr sz="24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a:t>
            </a:r>
            <a:endParaRPr/>
          </a:p>
        </p:txBody>
      </p:sp>
      <p:pic>
        <p:nvPicPr>
          <p:cNvPr id="278" name="Google Shape;278;p47"/>
          <p:cNvPicPr preferRelativeResize="0"/>
          <p:nvPr/>
        </p:nvPicPr>
        <p:blipFill>
          <a:blip r:embed="rId3">
            <a:alphaModFix/>
          </a:blip>
          <a:stretch>
            <a:fillRect/>
          </a:stretch>
        </p:blipFill>
        <p:spPr>
          <a:xfrm>
            <a:off x="357188" y="2459050"/>
            <a:ext cx="11477625" cy="2781300"/>
          </a:xfrm>
          <a:prstGeom prst="rect">
            <a:avLst/>
          </a:prstGeom>
          <a:noFill/>
          <a:ln>
            <a:noFill/>
          </a:ln>
        </p:spPr>
      </p:pic>
      <p:sp>
        <p:nvSpPr>
          <p:cNvPr id="279" name="Google Shape;279;p47"/>
          <p:cNvSpPr txBox="1"/>
          <p:nvPr/>
        </p:nvSpPr>
        <p:spPr>
          <a:xfrm>
            <a:off x="601825" y="1581550"/>
            <a:ext cx="10665000" cy="5319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Coding Example of Combining Django Data Models and Raw SQL Queries</a:t>
            </a:r>
            <a:r>
              <a:rPr lang="en-US" sz="2400">
                <a:solidFill>
                  <a:srgbClr val="FFFFFF"/>
                </a:solidFill>
              </a:rPr>
              <a:t>:</a:t>
            </a:r>
            <a:endParaRPr sz="24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a:t>
            </a:r>
            <a:endParaRPr/>
          </a:p>
        </p:txBody>
      </p:sp>
      <p:sp>
        <p:nvSpPr>
          <p:cNvPr id="285" name="Google Shape;285;p48"/>
          <p:cNvSpPr txBox="1"/>
          <p:nvPr/>
        </p:nvSpPr>
        <p:spPr>
          <a:xfrm>
            <a:off x="601825" y="1581550"/>
            <a:ext cx="10665000" cy="5319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Coding Example of Combining Django Data Models and Raw SQL Queries:</a:t>
            </a:r>
            <a:endParaRPr sz="2400">
              <a:solidFill>
                <a:srgbClr val="FFFFFF"/>
              </a:solidFill>
            </a:endParaRPr>
          </a:p>
        </p:txBody>
      </p:sp>
      <p:pic>
        <p:nvPicPr>
          <p:cNvPr id="286" name="Google Shape;286;p48"/>
          <p:cNvPicPr preferRelativeResize="0"/>
          <p:nvPr/>
        </p:nvPicPr>
        <p:blipFill>
          <a:blip r:embed="rId3">
            <a:alphaModFix/>
          </a:blip>
          <a:stretch>
            <a:fillRect/>
          </a:stretch>
        </p:blipFill>
        <p:spPr>
          <a:xfrm>
            <a:off x="285750" y="2644500"/>
            <a:ext cx="11620500" cy="278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a:t>
            </a:r>
            <a:endParaRPr/>
          </a:p>
        </p:txBody>
      </p:sp>
      <p:sp>
        <p:nvSpPr>
          <p:cNvPr id="292" name="Google Shape;292;p49"/>
          <p:cNvSpPr txBox="1"/>
          <p:nvPr>
            <p:ph idx="1" type="body"/>
          </p:nvPr>
        </p:nvSpPr>
        <p:spPr>
          <a:xfrm>
            <a:off x="601825" y="1195100"/>
            <a:ext cx="82155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Refinements:</a:t>
            </a:r>
            <a:endParaRPr/>
          </a:p>
          <a:p>
            <a:pPr indent="-406400" lvl="0" marL="457200" rtl="0" algn="l">
              <a:spcBef>
                <a:spcPts val="1000"/>
              </a:spcBef>
              <a:spcAft>
                <a:spcPts val="0"/>
              </a:spcAft>
              <a:buSzPts val="2800"/>
              <a:buChar char="•"/>
            </a:pPr>
            <a:r>
              <a:rPr lang="en-US"/>
              <a:t>The initial data models went through several changes involving the insertion of “Group_Request” and “Repeat_Event”, the deletion of “Admin” and “Calendar”, and editing of table fields and keys.</a:t>
            </a:r>
            <a:endParaRPr/>
          </a:p>
          <a:p>
            <a:pPr indent="-406400" lvl="0" marL="457200" rtl="0" algn="l">
              <a:spcBef>
                <a:spcPts val="0"/>
              </a:spcBef>
              <a:spcAft>
                <a:spcPts val="0"/>
              </a:spcAft>
              <a:buSzPts val="2800"/>
              <a:buChar char="•"/>
            </a:pPr>
            <a:r>
              <a:rPr lang="en-US"/>
              <a:t>The major change made to the database subsystem was the change from MySQL to PostgreSQL. Postgres was inheritally </a:t>
            </a:r>
            <a:r>
              <a:rPr lang="en-US"/>
              <a:t>compatible</a:t>
            </a:r>
            <a:r>
              <a:rPr lang="en-US"/>
              <a:t> with Heroku and provided more functionality needed to optimize data-handling.</a:t>
            </a:r>
            <a:endParaRPr/>
          </a:p>
        </p:txBody>
      </p:sp>
      <p:pic>
        <p:nvPicPr>
          <p:cNvPr id="293" name="Google Shape;293;p49"/>
          <p:cNvPicPr preferRelativeResize="0"/>
          <p:nvPr/>
        </p:nvPicPr>
        <p:blipFill>
          <a:blip r:embed="rId3">
            <a:alphaModFix/>
          </a:blip>
          <a:stretch>
            <a:fillRect/>
          </a:stretch>
        </p:blipFill>
        <p:spPr>
          <a:xfrm>
            <a:off x="8983725" y="0"/>
            <a:ext cx="2619375" cy="2619375"/>
          </a:xfrm>
          <a:prstGeom prst="rect">
            <a:avLst/>
          </a:prstGeom>
          <a:noFill/>
          <a:ln>
            <a:noFill/>
          </a:ln>
        </p:spPr>
      </p:pic>
      <p:sp>
        <p:nvSpPr>
          <p:cNvPr id="294" name="Google Shape;294;p49"/>
          <p:cNvSpPr/>
          <p:nvPr/>
        </p:nvSpPr>
        <p:spPr>
          <a:xfrm>
            <a:off x="9999563" y="2189300"/>
            <a:ext cx="587700" cy="1959300"/>
          </a:xfrm>
          <a:prstGeom prst="downArrow">
            <a:avLst>
              <a:gd fmla="val 50000" name="adj1"/>
              <a:gd fmla="val 50000" name="adj2"/>
            </a:avLst>
          </a:prstGeom>
          <a:solidFill>
            <a:srgbClr val="3C78D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49"/>
          <p:cNvPicPr preferRelativeResize="0"/>
          <p:nvPr/>
        </p:nvPicPr>
        <p:blipFill>
          <a:blip r:embed="rId4">
            <a:alphaModFix/>
          </a:blip>
          <a:stretch>
            <a:fillRect/>
          </a:stretch>
        </p:blipFill>
        <p:spPr>
          <a:xfrm>
            <a:off x="9212063" y="4245025"/>
            <a:ext cx="2162731" cy="2404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Interface</a:t>
            </a:r>
            <a:endParaRPr/>
          </a:p>
        </p:txBody>
      </p:sp>
      <p:sp>
        <p:nvSpPr>
          <p:cNvPr id="301" name="Google Shape;301;p50"/>
          <p:cNvSpPr txBox="1"/>
          <p:nvPr>
            <p:ph idx="1" type="body"/>
          </p:nvPr>
        </p:nvSpPr>
        <p:spPr>
          <a:xfrm>
            <a:off x="838200" y="1412900"/>
            <a:ext cx="10515600" cy="4764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Current Status</a:t>
            </a:r>
            <a:endParaRPr/>
          </a:p>
          <a:p>
            <a:pPr indent="0" lvl="0" marL="0" rtl="0" algn="l">
              <a:spcBef>
                <a:spcPts val="1000"/>
              </a:spcBef>
              <a:spcAft>
                <a:spcPts val="0"/>
              </a:spcAft>
              <a:buNone/>
            </a:pPr>
            <a:r>
              <a:rPr lang="en-US" sz="2400"/>
              <a:t>This subsystem contains all necessary views and elements to support rendering dummy data passed to them. The calendar has all the freetime and overlapping functionality we set out to achieve. What’s left is to connect view elements to queries and change the data passed from queries into a renderable format.</a:t>
            </a:r>
            <a:endParaRPr sz="2400"/>
          </a:p>
          <a:p>
            <a:pPr indent="0" lvl="0" marL="0" rtl="0" algn="l">
              <a:spcBef>
                <a:spcPts val="1000"/>
              </a:spcBef>
              <a:spcAft>
                <a:spcPts val="0"/>
              </a:spcAft>
              <a:buNone/>
            </a:pPr>
            <a:r>
              <a:rPr b="1" lang="en-US"/>
              <a:t>Components</a:t>
            </a:r>
            <a:endParaRPr b="1"/>
          </a:p>
          <a:p>
            <a:pPr indent="-381000" lvl="0" marL="457200" rtl="0" algn="l">
              <a:spcBef>
                <a:spcPts val="1000"/>
              </a:spcBef>
              <a:spcAft>
                <a:spcPts val="0"/>
              </a:spcAft>
              <a:buSzPts val="2400"/>
              <a:buChar char="•"/>
            </a:pPr>
            <a:r>
              <a:rPr lang="en-US" sz="2400"/>
              <a:t>Django templates in HTML which can inherit and contain other templates.</a:t>
            </a:r>
            <a:endParaRPr sz="2400"/>
          </a:p>
          <a:p>
            <a:pPr indent="-381000" lvl="0" marL="457200" rtl="0" algn="l">
              <a:spcBef>
                <a:spcPts val="0"/>
              </a:spcBef>
              <a:spcAft>
                <a:spcPts val="0"/>
              </a:spcAft>
              <a:buSzPts val="2400"/>
              <a:buChar char="•"/>
            </a:pPr>
            <a:r>
              <a:rPr lang="en-US" sz="2400"/>
              <a:t>Javascript and CSS (Cascading Style Sheet) for each template.</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Interface</a:t>
            </a:r>
            <a:endParaRPr/>
          </a:p>
        </p:txBody>
      </p:sp>
      <p:sp>
        <p:nvSpPr>
          <p:cNvPr id="307" name="Google Shape;307;p5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Coding Approach</a:t>
            </a:r>
            <a:endParaRPr/>
          </a:p>
          <a:p>
            <a:pPr indent="-406400" lvl="0" marL="457200" rtl="0" algn="l">
              <a:spcBef>
                <a:spcPts val="1000"/>
              </a:spcBef>
              <a:spcAft>
                <a:spcPts val="0"/>
              </a:spcAft>
              <a:buSzPts val="2800"/>
              <a:buChar char="•"/>
            </a:pPr>
            <a:r>
              <a:rPr lang="en-US"/>
              <a:t>Functional Javascript / jQuery</a:t>
            </a:r>
            <a:endParaRPr/>
          </a:p>
          <a:p>
            <a:pPr indent="-406400" lvl="0" marL="457200" rtl="0" algn="l">
              <a:spcBef>
                <a:spcPts val="0"/>
              </a:spcBef>
              <a:spcAft>
                <a:spcPts val="0"/>
              </a:spcAft>
              <a:buSzPts val="2800"/>
              <a:buChar char="•"/>
            </a:pPr>
            <a:r>
              <a:rPr lang="en-US"/>
              <a:t>Global-Oriented programming and function reference.</a:t>
            </a:r>
            <a:endParaRPr/>
          </a:p>
          <a:p>
            <a:pPr indent="-406400" lvl="0" marL="457200" rtl="0" algn="l">
              <a:spcBef>
                <a:spcPts val="0"/>
              </a:spcBef>
              <a:spcAft>
                <a:spcPts val="0"/>
              </a:spcAft>
              <a:buSzPts val="2800"/>
              <a:buChar char="•"/>
            </a:pPr>
            <a:r>
              <a:rPr lang="en-US"/>
              <a:t>JSON Structure modelling</a:t>
            </a:r>
            <a:endParaRPr/>
          </a:p>
          <a:p>
            <a:pPr indent="0" lvl="0" marL="0" rtl="0" algn="l">
              <a:spcBef>
                <a:spcPts val="1000"/>
              </a:spcBef>
              <a:spcAft>
                <a:spcPts val="0"/>
              </a:spcAft>
              <a:buNone/>
            </a:pPr>
            <a:r>
              <a:rPr lang="en-US"/>
              <a:t>We reused methods for drawing the Calendar and each template had different globals which were referenced by each template.</a:t>
            </a:r>
            <a:endParaRPr/>
          </a:p>
          <a:p>
            <a:pPr indent="0" lvl="0" marL="0" rtl="0" algn="l">
              <a:spcBef>
                <a:spcPts val="1000"/>
              </a:spcBef>
              <a:spcAft>
                <a:spcPts val="0"/>
              </a:spcAft>
              <a:buNone/>
            </a:pPr>
            <a:r>
              <a:rPr lang="en-US"/>
              <a:t>How data is passed:</a:t>
            </a:r>
            <a:endParaRPr/>
          </a:p>
          <a:p>
            <a:pPr indent="0" lvl="0" marL="0" rtl="0" algn="l">
              <a:spcBef>
                <a:spcPts val="1000"/>
              </a:spcBef>
              <a:spcAft>
                <a:spcPts val="0"/>
              </a:spcAft>
              <a:buNone/>
            </a:pPr>
            <a:r>
              <a:rPr lang="en-US" sz="1800"/>
              <a:t>Database Query &gt; Python Dictionary &gt; JSON &gt; Template &gt; Javascript Structure</a:t>
            </a:r>
            <a:endParaRPr sz="1800"/>
          </a:p>
        </p:txBody>
      </p:sp>
      <p:pic>
        <p:nvPicPr>
          <p:cNvPr id="308" name="Google Shape;308;p51"/>
          <p:cNvPicPr preferRelativeResize="0"/>
          <p:nvPr/>
        </p:nvPicPr>
        <p:blipFill>
          <a:blip r:embed="rId3">
            <a:alphaModFix/>
          </a:blip>
          <a:stretch>
            <a:fillRect/>
          </a:stretch>
        </p:blipFill>
        <p:spPr>
          <a:xfrm>
            <a:off x="9420092" y="176275"/>
            <a:ext cx="2579134" cy="1934350"/>
          </a:xfrm>
          <a:prstGeom prst="rect">
            <a:avLst/>
          </a:prstGeom>
          <a:noFill/>
          <a:ln>
            <a:noFill/>
          </a:ln>
        </p:spPr>
      </p:pic>
      <p:pic>
        <p:nvPicPr>
          <p:cNvPr id="309" name="Google Shape;309;p51"/>
          <p:cNvPicPr preferRelativeResize="0"/>
          <p:nvPr/>
        </p:nvPicPr>
        <p:blipFill>
          <a:blip r:embed="rId4">
            <a:alphaModFix/>
          </a:blip>
          <a:stretch>
            <a:fillRect/>
          </a:stretch>
        </p:blipFill>
        <p:spPr>
          <a:xfrm>
            <a:off x="6096000" y="176275"/>
            <a:ext cx="3438842" cy="1934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Interface - Structure</a:t>
            </a:r>
            <a:endParaRPr/>
          </a:p>
        </p:txBody>
      </p:sp>
      <p:sp>
        <p:nvSpPr>
          <p:cNvPr id="315" name="Google Shape;315;p52"/>
          <p:cNvSpPr txBox="1"/>
          <p:nvPr>
            <p:ph idx="1" type="body"/>
          </p:nvPr>
        </p:nvSpPr>
        <p:spPr>
          <a:xfrm>
            <a:off x="838200" y="1491825"/>
            <a:ext cx="52578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Profile View</a:t>
            </a:r>
            <a:endParaRPr/>
          </a:p>
          <a:p>
            <a:pPr indent="-381000" lvl="1" marL="914400" rtl="0" algn="l">
              <a:spcBef>
                <a:spcPts val="0"/>
              </a:spcBef>
              <a:spcAft>
                <a:spcPts val="0"/>
              </a:spcAft>
              <a:buSzPts val="2400"/>
              <a:buChar char="•"/>
            </a:pPr>
            <a:r>
              <a:rPr lang="en-US"/>
              <a:t>User</a:t>
            </a:r>
            <a:endParaRPr/>
          </a:p>
          <a:p>
            <a:pPr indent="-381000" lvl="1" marL="914400" rtl="0" algn="l">
              <a:spcBef>
                <a:spcPts val="0"/>
              </a:spcBef>
              <a:spcAft>
                <a:spcPts val="0"/>
              </a:spcAft>
              <a:buSzPts val="2400"/>
              <a:buChar char="•"/>
            </a:pPr>
            <a:r>
              <a:rPr lang="en-US"/>
              <a:t>Friend</a:t>
            </a:r>
            <a:endParaRPr/>
          </a:p>
          <a:p>
            <a:pPr indent="-381000" lvl="1" marL="914400" rtl="0" algn="l">
              <a:spcBef>
                <a:spcPts val="0"/>
              </a:spcBef>
              <a:spcAft>
                <a:spcPts val="0"/>
              </a:spcAft>
              <a:buSzPts val="2400"/>
              <a:buChar char="•"/>
            </a:pPr>
            <a:r>
              <a:rPr lang="en-US"/>
              <a:t>Self (MyAlmanack)</a:t>
            </a:r>
            <a:endParaRPr/>
          </a:p>
          <a:p>
            <a:pPr indent="-381000" lvl="1" marL="914400" rtl="0" algn="l">
              <a:spcBef>
                <a:spcPts val="0"/>
              </a:spcBef>
              <a:spcAft>
                <a:spcPts val="0"/>
              </a:spcAft>
              <a:buSzPts val="2400"/>
              <a:buChar char="•"/>
            </a:pPr>
            <a:r>
              <a:rPr lang="en-US"/>
              <a:t>Calendar Pane</a:t>
            </a:r>
            <a:endParaRPr/>
          </a:p>
          <a:p>
            <a:pPr indent="-406400" lvl="0" marL="457200" rtl="0" algn="l">
              <a:spcBef>
                <a:spcPts val="0"/>
              </a:spcBef>
              <a:spcAft>
                <a:spcPts val="0"/>
              </a:spcAft>
              <a:buSzPts val="2800"/>
              <a:buChar char="•"/>
            </a:pPr>
            <a:r>
              <a:rPr lang="en-US"/>
              <a:t>Edit Profile View</a:t>
            </a:r>
            <a:endParaRPr/>
          </a:p>
          <a:p>
            <a:pPr indent="-406400" lvl="0" marL="457200" rtl="0" algn="l">
              <a:spcBef>
                <a:spcPts val="0"/>
              </a:spcBef>
              <a:spcAft>
                <a:spcPts val="0"/>
              </a:spcAft>
              <a:buSzPts val="2800"/>
              <a:buChar char="•"/>
            </a:pPr>
            <a:r>
              <a:rPr lang="en-US"/>
              <a:t>Group View</a:t>
            </a:r>
            <a:endParaRPr/>
          </a:p>
          <a:p>
            <a:pPr indent="-406400" lvl="0" marL="457200" rtl="0" algn="l">
              <a:spcBef>
                <a:spcPts val="0"/>
              </a:spcBef>
              <a:spcAft>
                <a:spcPts val="0"/>
              </a:spcAft>
              <a:buSzPts val="2800"/>
              <a:buChar char="•"/>
            </a:pPr>
            <a:r>
              <a:rPr lang="en-US"/>
              <a:t>Search View</a:t>
            </a:r>
            <a:endParaRPr/>
          </a:p>
        </p:txBody>
      </p:sp>
      <p:sp>
        <p:nvSpPr>
          <p:cNvPr id="316" name="Google Shape;316;p52"/>
          <p:cNvSpPr txBox="1"/>
          <p:nvPr>
            <p:ph idx="1" type="body"/>
          </p:nvPr>
        </p:nvSpPr>
        <p:spPr>
          <a:xfrm>
            <a:off x="6225125" y="1491825"/>
            <a:ext cx="52578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Navigation Bar</a:t>
            </a:r>
            <a:endParaRPr/>
          </a:p>
          <a:p>
            <a:pPr indent="-381000" lvl="1" marL="914400" rtl="0" algn="l">
              <a:spcBef>
                <a:spcPts val="0"/>
              </a:spcBef>
              <a:spcAft>
                <a:spcPts val="0"/>
              </a:spcAft>
              <a:buSzPts val="2400"/>
              <a:buChar char="•"/>
            </a:pPr>
            <a:r>
              <a:rPr lang="en-US"/>
              <a:t>Home Button</a:t>
            </a:r>
            <a:endParaRPr/>
          </a:p>
          <a:p>
            <a:pPr indent="-381000" lvl="1" marL="914400" rtl="0" algn="l">
              <a:spcBef>
                <a:spcPts val="0"/>
              </a:spcBef>
              <a:spcAft>
                <a:spcPts val="0"/>
              </a:spcAft>
              <a:buSzPts val="2400"/>
              <a:buChar char="•"/>
            </a:pPr>
            <a:r>
              <a:rPr lang="en-US"/>
              <a:t>Event Invites</a:t>
            </a:r>
            <a:endParaRPr/>
          </a:p>
          <a:p>
            <a:pPr indent="-381000" lvl="1" marL="914400" rtl="0" algn="l">
              <a:spcBef>
                <a:spcPts val="0"/>
              </a:spcBef>
              <a:spcAft>
                <a:spcPts val="0"/>
              </a:spcAft>
              <a:buSzPts val="2400"/>
              <a:buChar char="•"/>
            </a:pPr>
            <a:r>
              <a:rPr lang="en-US"/>
              <a:t>Search Bar</a:t>
            </a:r>
            <a:endParaRPr/>
          </a:p>
          <a:p>
            <a:pPr indent="-381000" lvl="1" marL="914400" rtl="0" algn="l">
              <a:spcBef>
                <a:spcPts val="0"/>
              </a:spcBef>
              <a:spcAft>
                <a:spcPts val="0"/>
              </a:spcAft>
              <a:buSzPts val="2400"/>
              <a:buChar char="•"/>
            </a:pPr>
            <a:r>
              <a:rPr lang="en-US"/>
              <a:t>Friend Invites</a:t>
            </a:r>
            <a:endParaRPr/>
          </a:p>
          <a:p>
            <a:pPr indent="-381000" lvl="1" marL="914400" rtl="0" algn="l">
              <a:spcBef>
                <a:spcPts val="0"/>
              </a:spcBef>
              <a:spcAft>
                <a:spcPts val="0"/>
              </a:spcAft>
              <a:buSzPts val="2400"/>
              <a:buChar char="•"/>
            </a:pPr>
            <a:r>
              <a:rPr lang="en-US"/>
              <a:t>Group Invites</a:t>
            </a:r>
            <a:endParaRPr/>
          </a:p>
          <a:p>
            <a:pPr indent="-381000" lvl="1" marL="914400" rtl="0" algn="l">
              <a:spcBef>
                <a:spcPts val="0"/>
              </a:spcBef>
              <a:spcAft>
                <a:spcPts val="0"/>
              </a:spcAft>
              <a:buSzPts val="2400"/>
              <a:buChar char="•"/>
            </a:pPr>
            <a:r>
              <a:rPr lang="en-US"/>
              <a:t>Settings</a:t>
            </a:r>
            <a:endParaRPr/>
          </a:p>
          <a:p>
            <a:pPr indent="-355600" lvl="2" marL="1371600" rtl="0" algn="l">
              <a:spcBef>
                <a:spcPts val="0"/>
              </a:spcBef>
              <a:spcAft>
                <a:spcPts val="0"/>
              </a:spcAft>
              <a:buSzPts val="2000"/>
              <a:buChar char="•"/>
            </a:pPr>
            <a:r>
              <a:rPr lang="en-US"/>
              <a:t>Create Group</a:t>
            </a:r>
            <a:endParaRPr/>
          </a:p>
          <a:p>
            <a:pPr indent="-355600" lvl="2" marL="1371600" rtl="0" algn="l">
              <a:spcBef>
                <a:spcPts val="0"/>
              </a:spcBef>
              <a:spcAft>
                <a:spcPts val="0"/>
              </a:spcAft>
              <a:buSzPts val="2000"/>
              <a:buChar char="•"/>
            </a:pPr>
            <a:r>
              <a:rPr lang="en-US"/>
              <a:t>Edit Profile</a:t>
            </a:r>
            <a:endParaRPr/>
          </a:p>
          <a:p>
            <a:pPr indent="-355600" lvl="2" marL="1371600" rtl="0" algn="l">
              <a:spcBef>
                <a:spcPts val="0"/>
              </a:spcBef>
              <a:spcAft>
                <a:spcPts val="0"/>
              </a:spcAft>
              <a:buSzPts val="2000"/>
              <a:buChar char="•"/>
            </a:pPr>
            <a:r>
              <a:rPr lang="en-US"/>
              <a:t>Logout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Interface - Structure Diagram</a:t>
            </a:r>
            <a:endParaRPr/>
          </a:p>
        </p:txBody>
      </p:sp>
      <p:pic>
        <p:nvPicPr>
          <p:cNvPr id="322" name="Google Shape;322;p53"/>
          <p:cNvPicPr preferRelativeResize="0"/>
          <p:nvPr/>
        </p:nvPicPr>
        <p:blipFill>
          <a:blip r:embed="rId3">
            <a:alphaModFix/>
          </a:blip>
          <a:stretch>
            <a:fillRect/>
          </a:stretch>
        </p:blipFill>
        <p:spPr>
          <a:xfrm>
            <a:off x="2694700" y="1600050"/>
            <a:ext cx="5412834" cy="48623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Training Plan</a:t>
            </a:r>
            <a:endParaRPr/>
          </a:p>
        </p:txBody>
      </p:sp>
      <p:sp>
        <p:nvSpPr>
          <p:cNvPr id="328" name="Google Shape;328;p54"/>
          <p:cNvSpPr txBox="1"/>
          <p:nvPr>
            <p:ph idx="1" type="body"/>
          </p:nvPr>
        </p:nvSpPr>
        <p:spPr>
          <a:xfrm>
            <a:off x="838200" y="139587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200"/>
              <a:t>Authentication / Authorization : </a:t>
            </a:r>
            <a:endParaRPr sz="2200"/>
          </a:p>
          <a:p>
            <a:pPr indent="-368300" lvl="0" marL="457200" rtl="0" algn="l">
              <a:spcBef>
                <a:spcPts val="1000"/>
              </a:spcBef>
              <a:spcAft>
                <a:spcPts val="0"/>
              </a:spcAft>
              <a:buSzPts val="2200"/>
              <a:buChar char="•"/>
            </a:pPr>
            <a:r>
              <a:rPr lang="en-US" sz="2200"/>
              <a:t>Code and test permission authorizations</a:t>
            </a:r>
            <a:endParaRPr sz="2200"/>
          </a:p>
          <a:p>
            <a:pPr indent="0" lvl="0" marL="0" rtl="0" algn="l">
              <a:spcBef>
                <a:spcPts val="1000"/>
              </a:spcBef>
              <a:spcAft>
                <a:spcPts val="0"/>
              </a:spcAft>
              <a:buNone/>
            </a:pPr>
            <a:r>
              <a:rPr lang="en-US" sz="2200"/>
              <a:t>Database : </a:t>
            </a:r>
            <a:endParaRPr sz="2200"/>
          </a:p>
          <a:p>
            <a:pPr indent="-368300" lvl="0" marL="457200" rtl="0" algn="l">
              <a:spcBef>
                <a:spcPts val="1000"/>
              </a:spcBef>
              <a:spcAft>
                <a:spcPts val="0"/>
              </a:spcAft>
              <a:buSzPts val="2200"/>
              <a:buChar char="•"/>
            </a:pPr>
            <a:r>
              <a:rPr lang="en-US" sz="2200"/>
              <a:t>Creating several different POST requests in the UI</a:t>
            </a:r>
            <a:endParaRPr sz="2200"/>
          </a:p>
          <a:p>
            <a:pPr indent="0" lvl="0" marL="0" rtl="0" algn="l">
              <a:spcBef>
                <a:spcPts val="1000"/>
              </a:spcBef>
              <a:spcAft>
                <a:spcPts val="0"/>
              </a:spcAft>
              <a:buNone/>
            </a:pPr>
            <a:r>
              <a:rPr lang="en-US" sz="2200"/>
              <a:t>Calendar Data:</a:t>
            </a:r>
            <a:endParaRPr sz="2200"/>
          </a:p>
          <a:p>
            <a:pPr indent="-368300" lvl="0" marL="457200" rtl="0" algn="l">
              <a:spcBef>
                <a:spcPts val="1000"/>
              </a:spcBef>
              <a:spcAft>
                <a:spcPts val="0"/>
              </a:spcAft>
              <a:buSzPts val="2200"/>
              <a:buChar char="•"/>
            </a:pPr>
            <a:r>
              <a:rPr lang="en-US" sz="2200"/>
              <a:t>Make dummy data events which conflicted to test freetime.</a:t>
            </a:r>
            <a:endParaRPr sz="2200"/>
          </a:p>
          <a:p>
            <a:pPr indent="0" lvl="0" marL="0" rtl="0" algn="l">
              <a:spcBef>
                <a:spcPts val="1000"/>
              </a:spcBef>
              <a:spcAft>
                <a:spcPts val="0"/>
              </a:spcAft>
              <a:buNone/>
            </a:pPr>
            <a:r>
              <a:rPr lang="en-US" sz="2200"/>
              <a:t>User Interface : </a:t>
            </a:r>
            <a:endParaRPr sz="2200"/>
          </a:p>
          <a:p>
            <a:pPr indent="-368300" lvl="0" marL="457200" rtl="0" algn="l">
              <a:spcBef>
                <a:spcPts val="1000"/>
              </a:spcBef>
              <a:spcAft>
                <a:spcPts val="0"/>
              </a:spcAft>
              <a:buSzPts val="2200"/>
              <a:buChar char="•"/>
            </a:pPr>
            <a:r>
              <a:rPr lang="en-US" sz="2200"/>
              <a:t>Open website on different devices and changing resolution.</a:t>
            </a:r>
            <a:endParaRPr sz="2200"/>
          </a:p>
          <a:p>
            <a:pPr indent="-368300" lvl="0" marL="457200" rtl="0" algn="l">
              <a:spcBef>
                <a:spcPts val="0"/>
              </a:spcBef>
              <a:spcAft>
                <a:spcPts val="0"/>
              </a:spcAft>
              <a:buSzPts val="2200"/>
              <a:buChar char="•"/>
            </a:pPr>
            <a:r>
              <a:rPr lang="en-US" sz="2200"/>
              <a:t>Speed test users who are unfamiliar with the product using the UI to see if it’s intuitive.</a:t>
            </a:r>
            <a:endParaRPr sz="2200"/>
          </a:p>
          <a:p>
            <a:pPr indent="-368300" lvl="0" marL="457200" rtl="0" algn="l">
              <a:spcBef>
                <a:spcPts val="0"/>
              </a:spcBef>
              <a:spcAft>
                <a:spcPts val="0"/>
              </a:spcAft>
              <a:buSzPts val="2200"/>
              <a:buChar char="•"/>
            </a:pPr>
            <a:r>
              <a:rPr lang="en-US" sz="2200"/>
              <a:t>May use the system to schedule our next meetings.</a:t>
            </a:r>
            <a:br>
              <a:rPr lang="en-US" sz="2200"/>
            </a:br>
            <a:endParaRPr sz="2200"/>
          </a:p>
          <a:p>
            <a:pPr indent="0" lvl="0" marL="0" rtl="0" algn="l">
              <a:spcBef>
                <a:spcPts val="1000"/>
              </a:spcBef>
              <a:spcAft>
                <a:spcPts val="0"/>
              </a:spcAft>
              <a:buNone/>
            </a:pPr>
            <a:r>
              <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Demo</a:t>
            </a:r>
            <a:endParaRPr/>
          </a:p>
        </p:txBody>
      </p:sp>
      <p:sp>
        <p:nvSpPr>
          <p:cNvPr id="334" name="Google Shape;334;p5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Scrum Report: Cumulative Report</a:t>
            </a:r>
            <a:endParaRPr/>
          </a:p>
        </p:txBody>
      </p:sp>
      <p:pic>
        <p:nvPicPr>
          <p:cNvPr id="107" name="Google Shape;107;p21"/>
          <p:cNvPicPr preferRelativeResize="0"/>
          <p:nvPr/>
        </p:nvPicPr>
        <p:blipFill>
          <a:blip r:embed="rId3">
            <a:alphaModFix/>
          </a:blip>
          <a:stretch>
            <a:fillRect/>
          </a:stretch>
        </p:blipFill>
        <p:spPr>
          <a:xfrm>
            <a:off x="1805012" y="1623525"/>
            <a:ext cx="8581975" cy="510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MyAlmanack Subsystems</a:t>
            </a:r>
            <a:endParaRPr/>
          </a:p>
        </p:txBody>
      </p:sp>
      <p:sp>
        <p:nvSpPr>
          <p:cNvPr id="113" name="Google Shape;113;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200000"/>
              </a:lnSpc>
              <a:spcBef>
                <a:spcPts val="1000"/>
              </a:spcBef>
              <a:spcAft>
                <a:spcPts val="0"/>
              </a:spcAft>
              <a:buSzPts val="2800"/>
              <a:buChar char="•"/>
            </a:pPr>
            <a:r>
              <a:rPr lang="en-US"/>
              <a:t>Authentication</a:t>
            </a:r>
            <a:endParaRPr/>
          </a:p>
          <a:p>
            <a:pPr indent="-406400" lvl="0" marL="457200" rtl="0" algn="l">
              <a:lnSpc>
                <a:spcPct val="200000"/>
              </a:lnSpc>
              <a:spcBef>
                <a:spcPts val="0"/>
              </a:spcBef>
              <a:spcAft>
                <a:spcPts val="0"/>
              </a:spcAft>
              <a:buSzPts val="2800"/>
              <a:buChar char="•"/>
            </a:pPr>
            <a:r>
              <a:rPr lang="en-US"/>
              <a:t>Authorization</a:t>
            </a:r>
            <a:endParaRPr/>
          </a:p>
          <a:p>
            <a:pPr indent="-406400" lvl="0" marL="457200" rtl="0" algn="l">
              <a:lnSpc>
                <a:spcPct val="200000"/>
              </a:lnSpc>
              <a:spcBef>
                <a:spcPts val="0"/>
              </a:spcBef>
              <a:spcAft>
                <a:spcPts val="0"/>
              </a:spcAft>
              <a:buSzPts val="2800"/>
              <a:buChar char="•"/>
            </a:pPr>
            <a:r>
              <a:rPr lang="en-US"/>
              <a:t>Calendar Data</a:t>
            </a:r>
            <a:endParaRPr/>
          </a:p>
          <a:p>
            <a:pPr indent="-406400" lvl="0" marL="457200" rtl="0" algn="l">
              <a:lnSpc>
                <a:spcPct val="200000"/>
              </a:lnSpc>
              <a:spcBef>
                <a:spcPts val="0"/>
              </a:spcBef>
              <a:spcAft>
                <a:spcPts val="0"/>
              </a:spcAft>
              <a:buSzPts val="2800"/>
              <a:buChar char="•"/>
            </a:pPr>
            <a:r>
              <a:rPr lang="en-US"/>
              <a:t>Database</a:t>
            </a:r>
            <a:endParaRPr/>
          </a:p>
          <a:p>
            <a:pPr indent="-406400" lvl="0" marL="457200" rtl="0" algn="l">
              <a:lnSpc>
                <a:spcPct val="200000"/>
              </a:lnSpc>
              <a:spcBef>
                <a:spcPts val="0"/>
              </a:spcBef>
              <a:spcAft>
                <a:spcPts val="0"/>
              </a:spcAft>
              <a:buSzPts val="2800"/>
              <a:buChar char="•"/>
            </a:pPr>
            <a:r>
              <a:rPr lang="en-US"/>
              <a:t>User Interface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Authentication</a:t>
            </a:r>
            <a:endParaRPr/>
          </a:p>
        </p:txBody>
      </p:sp>
      <p:sp>
        <p:nvSpPr>
          <p:cNvPr id="119" name="Google Shape;119;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Current Status</a:t>
            </a:r>
            <a:endParaRPr b="1"/>
          </a:p>
          <a:p>
            <a:pPr indent="0" lvl="0" marL="0" rtl="0" algn="l">
              <a:spcBef>
                <a:spcPts val="1000"/>
              </a:spcBef>
              <a:spcAft>
                <a:spcPts val="0"/>
              </a:spcAft>
              <a:buNone/>
            </a:pPr>
            <a:r>
              <a:rPr lang="en-US" sz="2400"/>
              <a:t>The subsystem is currently considered feature-complete. Any additional changes will likely be bug fixes or optional feature additions.</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b="1" lang="en-US"/>
              <a:t>Components</a:t>
            </a:r>
            <a:endParaRPr sz="2400"/>
          </a:p>
          <a:p>
            <a:pPr indent="-381000" lvl="0" marL="457200" rtl="0" algn="l">
              <a:spcBef>
                <a:spcPts val="1000"/>
              </a:spcBef>
              <a:spcAft>
                <a:spcPts val="0"/>
              </a:spcAft>
              <a:buSzPts val="2400"/>
              <a:buChar char="●"/>
            </a:pPr>
            <a:r>
              <a:rPr lang="en-US" sz="2400"/>
              <a:t>Web interface for logging in and out of MyAlmanack</a:t>
            </a:r>
            <a:endParaRPr sz="2400"/>
          </a:p>
          <a:p>
            <a:pPr indent="-381000" lvl="0" marL="457200" rtl="0" algn="l">
              <a:spcBef>
                <a:spcPts val="0"/>
              </a:spcBef>
              <a:spcAft>
                <a:spcPts val="0"/>
              </a:spcAft>
              <a:buSzPts val="2400"/>
              <a:buChar char="●"/>
            </a:pPr>
            <a:r>
              <a:rPr lang="en-US" sz="2400"/>
              <a:t>Automatic u</a:t>
            </a:r>
            <a:r>
              <a:rPr lang="en-US" sz="2400"/>
              <a:t>ser session management</a:t>
            </a:r>
            <a:endParaRPr sz="2400"/>
          </a:p>
          <a:p>
            <a:pPr indent="-381000" lvl="0" marL="457200" rtl="0" algn="l">
              <a:spcBef>
                <a:spcPts val="0"/>
              </a:spcBef>
              <a:spcAft>
                <a:spcPts val="0"/>
              </a:spcAft>
              <a:buSzPts val="2400"/>
              <a:buChar char="●"/>
            </a:pPr>
            <a:r>
              <a:rPr lang="en-US" sz="2400"/>
              <a:t>Redirection to appropriate webpages on user session change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Authentication</a:t>
            </a:r>
            <a:endParaRPr/>
          </a:p>
        </p:txBody>
      </p:sp>
      <p:sp>
        <p:nvSpPr>
          <p:cNvPr id="125" name="Google Shape;125;p24"/>
          <p:cNvSpPr txBox="1"/>
          <p:nvPr>
            <p:ph idx="1" type="body"/>
          </p:nvPr>
        </p:nvSpPr>
        <p:spPr>
          <a:xfrm>
            <a:off x="838200" y="1825625"/>
            <a:ext cx="6480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Convenience</a:t>
            </a:r>
            <a:endParaRPr b="1"/>
          </a:p>
          <a:p>
            <a:pPr indent="0" lvl="0" marL="0" rtl="0" algn="l">
              <a:spcBef>
                <a:spcPts val="1000"/>
              </a:spcBef>
              <a:spcAft>
                <a:spcPts val="0"/>
              </a:spcAft>
              <a:buNone/>
            </a:pPr>
            <a:r>
              <a:rPr lang="en-US" sz="2400"/>
              <a:t>The subsystem makes use of Google Firebase’s authentication API and web interface.</a:t>
            </a:r>
            <a:endParaRPr sz="2400"/>
          </a:p>
          <a:p>
            <a:pPr indent="0" lvl="0" marL="0" rtl="0" algn="l">
              <a:spcBef>
                <a:spcPts val="1000"/>
              </a:spcBef>
              <a:spcAft>
                <a:spcPts val="0"/>
              </a:spcAft>
              <a:buNone/>
            </a:pPr>
            <a:r>
              <a:rPr lang="en-US" sz="2400"/>
              <a:t>This allows for logging in using multiple federated authentication services, providing users with a variety of authentication choices.</a:t>
            </a:r>
            <a:endParaRPr sz="2400"/>
          </a:p>
        </p:txBody>
      </p:sp>
      <p:pic>
        <p:nvPicPr>
          <p:cNvPr id="126" name="Google Shape;126;p24"/>
          <p:cNvPicPr preferRelativeResize="0"/>
          <p:nvPr/>
        </p:nvPicPr>
        <p:blipFill>
          <a:blip r:embed="rId3">
            <a:alphaModFix/>
          </a:blip>
          <a:stretch>
            <a:fillRect/>
          </a:stretch>
        </p:blipFill>
        <p:spPr>
          <a:xfrm>
            <a:off x="8117848" y="780275"/>
            <a:ext cx="3059924" cy="1389529"/>
          </a:xfrm>
          <a:prstGeom prst="rect">
            <a:avLst/>
          </a:prstGeom>
          <a:noFill/>
          <a:ln>
            <a:noFill/>
          </a:ln>
        </p:spPr>
      </p:pic>
      <p:pic>
        <p:nvPicPr>
          <p:cNvPr id="127" name="Google Shape;127;p24"/>
          <p:cNvPicPr preferRelativeResize="0"/>
          <p:nvPr/>
        </p:nvPicPr>
        <p:blipFill>
          <a:blip r:embed="rId4">
            <a:alphaModFix/>
          </a:blip>
          <a:stretch>
            <a:fillRect/>
          </a:stretch>
        </p:blipFill>
        <p:spPr>
          <a:xfrm>
            <a:off x="8117850" y="2169800"/>
            <a:ext cx="3059925" cy="410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Authentication</a:t>
            </a:r>
            <a:endParaRPr/>
          </a:p>
        </p:txBody>
      </p:sp>
      <p:sp>
        <p:nvSpPr>
          <p:cNvPr id="133" name="Google Shape;133;p25"/>
          <p:cNvSpPr txBox="1"/>
          <p:nvPr>
            <p:ph idx="1" type="body"/>
          </p:nvPr>
        </p:nvSpPr>
        <p:spPr>
          <a:xfrm>
            <a:off x="838200" y="1825625"/>
            <a:ext cx="6480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Security</a:t>
            </a:r>
            <a:endParaRPr b="1"/>
          </a:p>
          <a:p>
            <a:pPr indent="0" lvl="0" marL="0" rtl="0" algn="l">
              <a:spcBef>
                <a:spcPts val="1000"/>
              </a:spcBef>
              <a:spcAft>
                <a:spcPts val="0"/>
              </a:spcAft>
              <a:buNone/>
            </a:pPr>
            <a:r>
              <a:rPr lang="en-US" sz="2400"/>
              <a:t>The subsystem adds a middleware to Django for monitoring user sessions.</a:t>
            </a:r>
            <a:endParaRPr sz="2400"/>
          </a:p>
          <a:p>
            <a:pPr indent="0" lvl="0" marL="0" rtl="0" algn="l">
              <a:spcBef>
                <a:spcPts val="1000"/>
              </a:spcBef>
              <a:spcAft>
                <a:spcPts val="0"/>
              </a:spcAft>
              <a:buNone/>
            </a:pPr>
            <a:r>
              <a:rPr lang="en-US" sz="2400"/>
              <a:t>When a user’s session becomes invalid, the middleware will automatically redirect them back to the login page without requiring manual intervention.</a:t>
            </a:r>
            <a:endParaRPr sz="2400"/>
          </a:p>
        </p:txBody>
      </p:sp>
      <p:pic>
        <p:nvPicPr>
          <p:cNvPr id="134" name="Google Shape;134;p25"/>
          <p:cNvPicPr preferRelativeResize="0"/>
          <p:nvPr/>
        </p:nvPicPr>
        <p:blipFill>
          <a:blip r:embed="rId3">
            <a:alphaModFix/>
          </a:blip>
          <a:stretch>
            <a:fillRect/>
          </a:stretch>
        </p:blipFill>
        <p:spPr>
          <a:xfrm>
            <a:off x="7242300" y="2619988"/>
            <a:ext cx="4419950" cy="276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Authentication</a:t>
            </a:r>
            <a:endParaRPr/>
          </a:p>
        </p:txBody>
      </p:sp>
      <p:sp>
        <p:nvSpPr>
          <p:cNvPr id="140" name="Google Shape;140;p26"/>
          <p:cNvSpPr txBox="1"/>
          <p:nvPr>
            <p:ph idx="1" type="body"/>
          </p:nvPr>
        </p:nvSpPr>
        <p:spPr>
          <a:xfrm>
            <a:off x="838200" y="1825625"/>
            <a:ext cx="6480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Modularity</a:t>
            </a:r>
            <a:endParaRPr b="1"/>
          </a:p>
          <a:p>
            <a:pPr indent="0" lvl="0" marL="0" rtl="0" algn="l">
              <a:spcBef>
                <a:spcPts val="1000"/>
              </a:spcBef>
              <a:spcAft>
                <a:spcPts val="0"/>
              </a:spcAft>
              <a:buNone/>
            </a:pPr>
            <a:r>
              <a:rPr lang="en-US" sz="2400"/>
              <a:t>The subsystem is completely independent of other subsystems.</a:t>
            </a:r>
            <a:endParaRPr sz="2400"/>
          </a:p>
          <a:p>
            <a:pPr indent="0" lvl="0" marL="0" rtl="0" algn="l">
              <a:spcBef>
                <a:spcPts val="1000"/>
              </a:spcBef>
              <a:spcAft>
                <a:spcPts val="0"/>
              </a:spcAft>
              <a:buNone/>
            </a:pPr>
            <a:r>
              <a:rPr lang="en-US" sz="2400"/>
              <a:t>It can therefore be changed or moved to another system with minimal changes required.</a:t>
            </a:r>
            <a:endParaRPr sz="2400"/>
          </a:p>
        </p:txBody>
      </p:sp>
      <p:pic>
        <p:nvPicPr>
          <p:cNvPr id="141" name="Google Shape;141;p26"/>
          <p:cNvPicPr preferRelativeResize="0"/>
          <p:nvPr/>
        </p:nvPicPr>
        <p:blipFill>
          <a:blip r:embed="rId3">
            <a:alphaModFix/>
          </a:blip>
          <a:stretch>
            <a:fillRect/>
          </a:stretch>
        </p:blipFill>
        <p:spPr>
          <a:xfrm>
            <a:off x="7523102" y="2236875"/>
            <a:ext cx="3528700" cy="352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CG Navy Background">
  <a:themeElements>
    <a:clrScheme name="Custom 1">
      <a:dk1>
        <a:srgbClr val="000000"/>
      </a:dk1>
      <a:lt1>
        <a:srgbClr val="FFFFFF"/>
      </a:lt1>
      <a:dk2>
        <a:srgbClr val="0F2044"/>
      </a:dk2>
      <a:lt2>
        <a:srgbClr val="BEC0C2"/>
      </a:lt2>
      <a:accent1>
        <a:srgbClr val="FFB71B"/>
      </a:accent1>
      <a:accent2>
        <a:srgbClr val="4FC2BF"/>
      </a:accent2>
      <a:accent3>
        <a:srgbClr val="00698C"/>
      </a:accent3>
      <a:accent4>
        <a:srgbClr val="A00C30"/>
      </a:accent4>
      <a:accent5>
        <a:srgbClr val="A59C87"/>
      </a:accent5>
      <a:accent6>
        <a:srgbClr val="92D1B3"/>
      </a:accent6>
      <a:hlink>
        <a:srgbClr val="507BD8"/>
      </a:hlink>
      <a:folHlink>
        <a:srgbClr val="EDEF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G Cover-Projection Slides">
  <a:themeElements>
    <a:clrScheme name="Custom 1">
      <a:dk1>
        <a:srgbClr val="000000"/>
      </a:dk1>
      <a:lt1>
        <a:srgbClr val="FFFFFF"/>
      </a:lt1>
      <a:dk2>
        <a:srgbClr val="0F2044"/>
      </a:dk2>
      <a:lt2>
        <a:srgbClr val="BEC0C2"/>
      </a:lt2>
      <a:accent1>
        <a:srgbClr val="FFB71B"/>
      </a:accent1>
      <a:accent2>
        <a:srgbClr val="4FC2BF"/>
      </a:accent2>
      <a:accent3>
        <a:srgbClr val="00698C"/>
      </a:accent3>
      <a:accent4>
        <a:srgbClr val="A00C30"/>
      </a:accent4>
      <a:accent5>
        <a:srgbClr val="A59C87"/>
      </a:accent5>
      <a:accent6>
        <a:srgbClr val="92D1B3"/>
      </a:accent6>
      <a:hlink>
        <a:srgbClr val="507BD8"/>
      </a:hlink>
      <a:folHlink>
        <a:srgbClr val="EDEF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