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2"/>
  </p:notesMasterIdLst>
  <p:sldIdLst>
    <p:sldId id="268" r:id="rId2"/>
    <p:sldId id="256" r:id="rId3"/>
    <p:sldId id="258" r:id="rId4"/>
    <p:sldId id="262" r:id="rId5"/>
    <p:sldId id="263" r:id="rId6"/>
    <p:sldId id="264" r:id="rId7"/>
    <p:sldId id="265" r:id="rId8"/>
    <p:sldId id="266" r:id="rId9"/>
    <p:sldId id="26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B490C-294B-4AC2-9D2C-99FFCE382112}"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A02C1-AC06-49A6-9800-37F71DA2D730}" type="slidenum">
              <a:rPr lang="en-IN" smtClean="0"/>
              <a:t>‹#›</a:t>
            </a:fld>
            <a:endParaRPr lang="en-IN"/>
          </a:p>
        </p:txBody>
      </p:sp>
    </p:spTree>
    <p:extLst>
      <p:ext uri="{BB962C8B-B14F-4D97-AF65-F5344CB8AC3E}">
        <p14:creationId xmlns:p14="http://schemas.microsoft.com/office/powerpoint/2010/main" val="140890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9A02C1-AC06-49A6-9800-37F71DA2D730}" type="slidenum">
              <a:rPr lang="en-IN" smtClean="0"/>
              <a:t>10</a:t>
            </a:fld>
            <a:endParaRPr lang="en-IN"/>
          </a:p>
        </p:txBody>
      </p:sp>
    </p:spTree>
    <p:extLst>
      <p:ext uri="{BB962C8B-B14F-4D97-AF65-F5344CB8AC3E}">
        <p14:creationId xmlns:p14="http://schemas.microsoft.com/office/powerpoint/2010/main" val="427684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15C1B3-8327-4C5C-8296-F1DEFA797504}" type="datetimeFigureOut">
              <a:rPr lang="en-IN" smtClean="0"/>
              <a:t>03-05-2024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DCC195D-EEAD-4D10-8A7E-A5D043D341D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656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5C1B3-8327-4C5C-8296-F1DEFA797504}"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C195D-EEAD-4D10-8A7E-A5D043D341D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272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5C1B3-8327-4C5C-8296-F1DEFA797504}"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C195D-EEAD-4D10-8A7E-A5D043D341D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98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5C1B3-8327-4C5C-8296-F1DEFA797504}"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C195D-EEAD-4D10-8A7E-A5D043D341D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9303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5C1B3-8327-4C5C-8296-F1DEFA797504}"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C195D-EEAD-4D10-8A7E-A5D043D341D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203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15C1B3-8327-4C5C-8296-F1DEFA797504}"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C195D-EEAD-4D10-8A7E-A5D043D341D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36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15C1B3-8327-4C5C-8296-F1DEFA797504}"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CC195D-EEAD-4D10-8A7E-A5D043D341D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97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15C1B3-8327-4C5C-8296-F1DEFA797504}"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CC195D-EEAD-4D10-8A7E-A5D043D341D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799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5C1B3-8327-4C5C-8296-F1DEFA797504}"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CC195D-EEAD-4D10-8A7E-A5D043D341D9}" type="slidenum">
              <a:rPr lang="en-IN" smtClean="0"/>
              <a:t>‹#›</a:t>
            </a:fld>
            <a:endParaRPr lang="en-IN"/>
          </a:p>
        </p:txBody>
      </p:sp>
    </p:spTree>
    <p:extLst>
      <p:ext uri="{BB962C8B-B14F-4D97-AF65-F5344CB8AC3E}">
        <p14:creationId xmlns:p14="http://schemas.microsoft.com/office/powerpoint/2010/main" val="139570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15C1B3-8327-4C5C-8296-F1DEFA797504}"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C195D-EEAD-4D10-8A7E-A5D043D341D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234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715C1B3-8327-4C5C-8296-F1DEFA797504}" type="datetimeFigureOut">
              <a:rPr lang="en-IN" smtClean="0"/>
              <a:t>03-05-2024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DCC195D-EEAD-4D10-8A7E-A5D043D341D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66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715C1B3-8327-4C5C-8296-F1DEFA797504}" type="datetimeFigureOut">
              <a:rPr lang="en-IN" smtClean="0"/>
              <a:t>03-05-2024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DCC195D-EEAD-4D10-8A7E-A5D043D341D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13950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Jxem4wpHXLNtKOKdh93zgE1VCmeL4ett/view?usp=drive_lin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DA2E-FBB2-1DE9-4B11-1F9E006B50E8}"/>
              </a:ext>
            </a:extLst>
          </p:cNvPr>
          <p:cNvSpPr>
            <a:spLocks noGrp="1"/>
          </p:cNvSpPr>
          <p:nvPr>
            <p:ph type="ctrTitle"/>
          </p:nvPr>
        </p:nvSpPr>
        <p:spPr>
          <a:xfrm>
            <a:off x="1524000" y="1"/>
            <a:ext cx="9144000" cy="1137920"/>
          </a:xfrm>
        </p:spPr>
        <p:txBody>
          <a:bodyPr>
            <a:normAutofit/>
          </a:bodyPr>
          <a:lstStyle/>
          <a:p>
            <a:r>
              <a:rPr lang="en-IN" b="1" dirty="0"/>
              <a:t>Debug_Thugs_01</a:t>
            </a:r>
          </a:p>
        </p:txBody>
      </p:sp>
      <p:sp>
        <p:nvSpPr>
          <p:cNvPr id="3" name="Subtitle 2">
            <a:extLst>
              <a:ext uri="{FF2B5EF4-FFF2-40B4-BE49-F238E27FC236}">
                <a16:creationId xmlns:a16="http://schemas.microsoft.com/office/drawing/2014/main" id="{FA26946A-050F-2D29-ED6D-215956AC37BC}"/>
              </a:ext>
            </a:extLst>
          </p:cNvPr>
          <p:cNvSpPr>
            <a:spLocks noGrp="1"/>
          </p:cNvSpPr>
          <p:nvPr>
            <p:ph type="subTitle" idx="1"/>
          </p:nvPr>
        </p:nvSpPr>
        <p:spPr>
          <a:xfrm>
            <a:off x="0" y="1666241"/>
            <a:ext cx="12192000" cy="5191758"/>
          </a:xfrm>
        </p:spPr>
        <p:txBody>
          <a:bodyPr/>
          <a:lstStyle/>
          <a:p>
            <a:r>
              <a:rPr lang="en-IN" dirty="0"/>
              <a:t>Group Members :- </a:t>
            </a:r>
          </a:p>
          <a:p>
            <a:pPr marL="457200" indent="-457200" algn="l">
              <a:buAutoNum type="arabicPeriod"/>
            </a:pPr>
            <a:r>
              <a:rPr lang="en-IN" dirty="0"/>
              <a:t>Meet </a:t>
            </a:r>
            <a:r>
              <a:rPr lang="en-IN" dirty="0" err="1"/>
              <a:t>Barasara</a:t>
            </a:r>
            <a:r>
              <a:rPr lang="en-IN" dirty="0"/>
              <a:t> – 202301176</a:t>
            </a:r>
          </a:p>
          <a:p>
            <a:pPr marL="457200" indent="-457200" algn="l">
              <a:buAutoNum type="arabicPeriod"/>
            </a:pPr>
            <a:r>
              <a:rPr lang="en-IN" dirty="0"/>
              <a:t>Manav Kalavadiya – 202301054</a:t>
            </a:r>
          </a:p>
          <a:p>
            <a:pPr marL="457200" indent="-457200" algn="l">
              <a:buAutoNum type="arabicPeriod"/>
            </a:pPr>
            <a:r>
              <a:rPr lang="en-IN" dirty="0"/>
              <a:t>Karan </a:t>
            </a:r>
            <a:r>
              <a:rPr lang="en-IN" dirty="0" err="1"/>
              <a:t>Makasana</a:t>
            </a:r>
            <a:r>
              <a:rPr lang="en-IN" dirty="0"/>
              <a:t> – 202301053</a:t>
            </a:r>
          </a:p>
          <a:p>
            <a:pPr marL="457200" indent="-457200" algn="l">
              <a:buAutoNum type="arabicPeriod"/>
            </a:pPr>
            <a:r>
              <a:rPr lang="en-IN" dirty="0"/>
              <a:t>Tapas </a:t>
            </a:r>
            <a:r>
              <a:rPr lang="en-IN" dirty="0" err="1"/>
              <a:t>Santoki</a:t>
            </a:r>
            <a:r>
              <a:rPr lang="en-IN" dirty="0"/>
              <a:t> - 202301088</a:t>
            </a:r>
          </a:p>
        </p:txBody>
      </p:sp>
    </p:spTree>
    <p:extLst>
      <p:ext uri="{BB962C8B-B14F-4D97-AF65-F5344CB8AC3E}">
        <p14:creationId xmlns:p14="http://schemas.microsoft.com/office/powerpoint/2010/main" val="29901857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C713-4B58-3392-9EDF-07FDB1D439D1}"/>
              </a:ext>
            </a:extLst>
          </p:cNvPr>
          <p:cNvSpPr>
            <a:spLocks noGrp="1"/>
          </p:cNvSpPr>
          <p:nvPr>
            <p:ph type="ctrTitle"/>
          </p:nvPr>
        </p:nvSpPr>
        <p:spPr>
          <a:xfrm>
            <a:off x="2417779" y="802299"/>
            <a:ext cx="8637073" cy="813142"/>
          </a:xfrm>
        </p:spPr>
        <p:txBody>
          <a:bodyPr>
            <a:normAutofit/>
          </a:bodyPr>
          <a:lstStyle/>
          <a:p>
            <a:pPr algn="ctr"/>
            <a:r>
              <a:rPr lang="en-IN" sz="2500" dirty="0"/>
              <a:t>Voice recording</a:t>
            </a:r>
          </a:p>
        </p:txBody>
      </p:sp>
      <p:sp>
        <p:nvSpPr>
          <p:cNvPr id="3" name="Subtitle 2">
            <a:extLst>
              <a:ext uri="{FF2B5EF4-FFF2-40B4-BE49-F238E27FC236}">
                <a16:creationId xmlns:a16="http://schemas.microsoft.com/office/drawing/2014/main" id="{2698F2C1-9934-9B3A-CF17-D6975C9B7935}"/>
              </a:ext>
            </a:extLst>
          </p:cNvPr>
          <p:cNvSpPr>
            <a:spLocks noGrp="1"/>
          </p:cNvSpPr>
          <p:nvPr>
            <p:ph type="subTitle" idx="1"/>
          </p:nvPr>
        </p:nvSpPr>
        <p:spPr>
          <a:xfrm>
            <a:off x="2417780" y="2133601"/>
            <a:ext cx="8637072" cy="1295400"/>
          </a:xfrm>
        </p:spPr>
        <p:txBody>
          <a:bodyPr>
            <a:normAutofit/>
          </a:bodyPr>
          <a:lstStyle/>
          <a:p>
            <a:r>
              <a:rPr lang="en-IN" sz="2500" dirty="0">
                <a:latin typeface="Calibri" panose="020F0502020204030204" pitchFamily="34" charset="0"/>
                <a:ea typeface="Calibri" panose="020F0502020204030204" pitchFamily="34" charset="0"/>
                <a:cs typeface="Calibri" panose="020F0502020204030204" pitchFamily="34" charset="0"/>
                <a:hlinkClick r:id="rId3"/>
              </a:rPr>
              <a:t>https://drive.google.com/file/d/1Jxem4wpHXLNtKOKdh93zgE1VCmeL4ett/view?usp=drive_link</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943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B1A670-7EA2-7EB6-F629-AFBB74BFA2A9}"/>
              </a:ext>
            </a:extLst>
          </p:cNvPr>
          <p:cNvSpPr>
            <a:spLocks noGrp="1"/>
          </p:cNvSpPr>
          <p:nvPr>
            <p:ph type="subTitle" idx="1"/>
          </p:nvPr>
        </p:nvSpPr>
        <p:spPr>
          <a:xfrm>
            <a:off x="1524000" y="0"/>
            <a:ext cx="9144000" cy="6476214"/>
          </a:xfrm>
        </p:spPr>
        <p:txBody>
          <a:bodyPr>
            <a:normAutofit lnSpcReduction="10000"/>
          </a:bodyPr>
          <a:lstStyle/>
          <a:p>
            <a:r>
              <a:rPr lang="en-IN" sz="4000" b="1" dirty="0"/>
              <a:t>Project – 3 Entry queue manager</a:t>
            </a:r>
          </a:p>
          <a:p>
            <a:endParaRPr lang="en-IN" sz="4000" b="1" dirty="0"/>
          </a:p>
          <a:p>
            <a:r>
              <a:rPr lang="en-US" dirty="0"/>
              <a:t>You need to build an entry queue manager for a stadium. There are N entry gates. As people keep coming in, they can line up in any of the queues or switch queues anytime if they think that will get them a quicker entry. </a:t>
            </a:r>
          </a:p>
          <a:p>
            <a:r>
              <a:rPr lang="en-US" dirty="0"/>
              <a:t>The entry queue manager helps them in making that decision by suggesting (</a:t>
            </a:r>
            <a:r>
              <a:rPr lang="en-US" dirty="0" err="1"/>
              <a:t>i</a:t>
            </a:r>
            <a:r>
              <a:rPr lang="en-US" dirty="0"/>
              <a:t>) the time for the last person in the queue to enter through any gate (assume that it takes p mins to enter any gate), (ii) the particular queue number(s) in the line who should be switching.</a:t>
            </a:r>
          </a:p>
          <a:p>
            <a:r>
              <a:rPr lang="en-US" dirty="0"/>
              <a:t>The queue manager must be designed to minimize the time for M people to enter the stadium. Each gate has an initial random assignment of M/2 people (a gate may not have anyone assigned).</a:t>
            </a:r>
            <a:endParaRPr lang="en-IN" dirty="0"/>
          </a:p>
          <a:p>
            <a:endParaRPr lang="en-IN" b="1" dirty="0"/>
          </a:p>
        </p:txBody>
      </p:sp>
    </p:spTree>
    <p:extLst>
      <p:ext uri="{BB962C8B-B14F-4D97-AF65-F5344CB8AC3E}">
        <p14:creationId xmlns:p14="http://schemas.microsoft.com/office/powerpoint/2010/main" val="9729209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A04389-E343-58E7-3EDF-697B7ACF8198}"/>
              </a:ext>
            </a:extLst>
          </p:cNvPr>
          <p:cNvSpPr>
            <a:spLocks noGrp="1"/>
          </p:cNvSpPr>
          <p:nvPr>
            <p:ph type="subTitle" idx="1"/>
          </p:nvPr>
        </p:nvSpPr>
        <p:spPr>
          <a:xfrm>
            <a:off x="614313" y="1378459"/>
            <a:ext cx="10963373" cy="5065023"/>
          </a:xfrm>
        </p:spPr>
        <p:txBody>
          <a:bodyPr>
            <a:normAutofit/>
          </a:bodyPr>
          <a:lstStyle/>
          <a:p>
            <a:pPr marL="457200" indent="-457200" algn="l">
              <a:buAutoNum type="arabicPeriod"/>
            </a:pPr>
            <a:r>
              <a:rPr lang="en-IN" dirty="0" err="1"/>
              <a:t>EstimateDWaitTime</a:t>
            </a:r>
            <a:r>
              <a:rPr lang="en-IN" dirty="0"/>
              <a:t>(int </a:t>
            </a:r>
            <a:r>
              <a:rPr lang="en-IN" dirty="0" err="1"/>
              <a:t>queueLength</a:t>
            </a:r>
            <a:r>
              <a:rPr lang="en-IN" dirty="0"/>
              <a:t>, int p)  : Constant time and space : O(1)</a:t>
            </a:r>
          </a:p>
          <a:p>
            <a:pPr algn="l"/>
            <a:r>
              <a:rPr lang="en-IN" dirty="0"/>
              <a:t>2.  </a:t>
            </a:r>
            <a:r>
              <a:rPr lang="fr-FR" dirty="0"/>
              <a:t> </a:t>
            </a:r>
            <a:r>
              <a:rPr lang="fr-FR" dirty="0" err="1"/>
              <a:t>SuggestShortestQueue</a:t>
            </a:r>
            <a:r>
              <a:rPr lang="fr-FR" dirty="0"/>
              <a:t> (</a:t>
            </a:r>
            <a:r>
              <a:rPr lang="fr-FR" dirty="0" err="1"/>
              <a:t>const</a:t>
            </a:r>
            <a:r>
              <a:rPr lang="fr-FR" dirty="0"/>
              <a:t> </a:t>
            </a:r>
            <a:r>
              <a:rPr lang="fr-FR" dirty="0" err="1"/>
              <a:t>vector</a:t>
            </a:r>
            <a:r>
              <a:rPr lang="fr-FR" dirty="0"/>
              <a:t>&amp; queues) :</a:t>
            </a:r>
            <a:r>
              <a:rPr lang="en-US" dirty="0"/>
              <a:t> Linear time : O(N) , constant space:          O(1)  [N= Number of queue].</a:t>
            </a:r>
          </a:p>
          <a:p>
            <a:pPr algn="l"/>
            <a:r>
              <a:rPr lang="en-US" dirty="0"/>
              <a:t>3. </a:t>
            </a:r>
            <a:r>
              <a:rPr lang="en-US" dirty="0" err="1"/>
              <a:t>Random_gate</a:t>
            </a:r>
            <a:r>
              <a:rPr lang="en-US" dirty="0"/>
              <a:t>(int N) : constant time and space O(1).</a:t>
            </a:r>
          </a:p>
          <a:p>
            <a:pPr algn="l"/>
            <a:r>
              <a:rPr lang="en-IN" dirty="0"/>
              <a:t>4. Main Function Portions:</a:t>
            </a:r>
            <a:endParaRPr lang="en-US" dirty="0"/>
          </a:p>
          <a:p>
            <a:pPr marL="342900" indent="-342900" algn="l">
              <a:buFont typeface="Arial" panose="020B0604020202020204" pitchFamily="34" charset="0"/>
              <a:buChar char="•"/>
            </a:pPr>
            <a:r>
              <a:rPr lang="en-IN" dirty="0"/>
              <a:t>Initializing queues: O(N).</a:t>
            </a:r>
          </a:p>
          <a:p>
            <a:pPr marL="342900" indent="-342900" algn="l">
              <a:buFont typeface="Arial" panose="020B0604020202020204" pitchFamily="34" charset="0"/>
              <a:buChar char="•"/>
            </a:pPr>
            <a:r>
              <a:rPr lang="en-US" dirty="0"/>
              <a:t>Randomly assigning attendees (M/2 times): O(M/2) = O(M)  [M = Total  attendees]. </a:t>
            </a:r>
          </a:p>
          <a:p>
            <a:pPr marL="342900" indent="-342900" algn="l">
              <a:buFont typeface="Arial" panose="020B0604020202020204" pitchFamily="34" charset="0"/>
              <a:buChar char="•"/>
            </a:pPr>
            <a:r>
              <a:rPr lang="en-US" dirty="0"/>
              <a:t>Updating estimated wait time after initial assignment : O(N).</a:t>
            </a:r>
          </a:p>
          <a:p>
            <a:pPr marL="342900" indent="-342900" algn="l">
              <a:buFont typeface="Arial" panose="020B0604020202020204" pitchFamily="34" charset="0"/>
              <a:buChar char="•"/>
            </a:pPr>
            <a:r>
              <a:rPr lang="en-IN" dirty="0"/>
              <a:t>Attendee arrival loop (M/2 - M iterations)</a:t>
            </a:r>
            <a:r>
              <a:rPr lang="en-US" dirty="0"/>
              <a:t> : Inside this loop.</a:t>
            </a:r>
          </a:p>
          <a:p>
            <a:pPr algn="l"/>
            <a:r>
              <a:rPr lang="en-US" dirty="0" err="1"/>
              <a:t>i</a:t>
            </a:r>
            <a:r>
              <a:rPr lang="en-US" dirty="0"/>
              <a:t>) Suggesting shortest queue: O(N) .</a:t>
            </a:r>
          </a:p>
          <a:p>
            <a:pPr algn="l"/>
            <a:r>
              <a:rPr lang="en-US" dirty="0"/>
              <a:t>ii) Update queue : insert at front of list : O(1) .</a:t>
            </a:r>
          </a:p>
          <a:p>
            <a:pPr algn="l"/>
            <a:endParaRPr lang="en-US" dirty="0"/>
          </a:p>
          <a:p>
            <a:pPr algn="l"/>
            <a:endParaRPr lang="en-US" dirty="0"/>
          </a:p>
          <a:p>
            <a:pPr algn="l"/>
            <a:endParaRPr lang="en-US" dirty="0"/>
          </a:p>
          <a:p>
            <a:pPr marL="342900" indent="-342900" algn="l">
              <a:buFont typeface="Arial" panose="020B0604020202020204" pitchFamily="34" charset="0"/>
              <a:buChar char="•"/>
            </a:pPr>
            <a:endParaRPr lang="en-US" dirty="0"/>
          </a:p>
          <a:p>
            <a:pPr algn="l"/>
            <a:endParaRPr lang="en-US" dirty="0"/>
          </a:p>
        </p:txBody>
      </p:sp>
    </p:spTree>
    <p:extLst>
      <p:ext uri="{BB962C8B-B14F-4D97-AF65-F5344CB8AC3E}">
        <p14:creationId xmlns:p14="http://schemas.microsoft.com/office/powerpoint/2010/main" val="17250921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989026-A8F6-97C8-901D-BF531D3C2B03}"/>
              </a:ext>
            </a:extLst>
          </p:cNvPr>
          <p:cNvSpPr>
            <a:spLocks noGrp="1"/>
          </p:cNvSpPr>
          <p:nvPr>
            <p:ph type="subTitle" idx="1"/>
          </p:nvPr>
        </p:nvSpPr>
        <p:spPr>
          <a:xfrm>
            <a:off x="254000" y="335280"/>
            <a:ext cx="11612880" cy="6268720"/>
          </a:xfrm>
        </p:spPr>
        <p:txBody>
          <a:bodyPr>
            <a:normAutofit lnSpcReduction="10000"/>
          </a:bodyPr>
          <a:lstStyle/>
          <a:p>
            <a:pPr algn="l"/>
            <a:r>
              <a:rPr lang="en-US" dirty="0"/>
              <a:t>iii) Update wait time O(1) .</a:t>
            </a:r>
          </a:p>
          <a:p>
            <a:pPr algn="l"/>
            <a:r>
              <a:rPr lang="en-US" dirty="0"/>
              <a:t>Overall O(M*N).</a:t>
            </a:r>
          </a:p>
          <a:p>
            <a:pPr marL="342900" indent="-342900" algn="l">
              <a:buFont typeface="Arial" panose="020B0604020202020204" pitchFamily="34" charset="0"/>
              <a:buChar char="•"/>
            </a:pPr>
            <a:r>
              <a:rPr lang="en-US" dirty="0"/>
              <a:t>Display final time O(N) .</a:t>
            </a:r>
          </a:p>
          <a:p>
            <a:pPr algn="l"/>
            <a:r>
              <a:rPr lang="en-US" dirty="0"/>
              <a:t>5. Entry gate structure :</a:t>
            </a:r>
          </a:p>
          <a:p>
            <a:pPr algn="l"/>
            <a:r>
              <a:rPr lang="en-US" dirty="0"/>
              <a:t>Space complexity : O(M)</a:t>
            </a:r>
          </a:p>
          <a:p>
            <a:pPr algn="l"/>
            <a:r>
              <a:rPr lang="en-US" dirty="0"/>
              <a:t>6. The queues vector itself has a fixed size of N (number of gates), contributing O(N) space complexity.</a:t>
            </a:r>
          </a:p>
          <a:p>
            <a:pPr algn="l"/>
            <a:endParaRPr lang="en-US" dirty="0"/>
          </a:p>
          <a:p>
            <a:pPr algn="l"/>
            <a:endParaRPr lang="en-US" sz="2800" b="1" dirty="0"/>
          </a:p>
          <a:p>
            <a:pPr algn="l"/>
            <a:r>
              <a:rPr lang="en-US" sz="2800" b="1" dirty="0"/>
              <a:t>So, overall TC : if M is large then O(M) &amp;&amp; if N is large then O(N).</a:t>
            </a:r>
          </a:p>
          <a:p>
            <a:pPr algn="l"/>
            <a:r>
              <a:rPr lang="en-US" sz="2800" b="1" dirty="0"/>
              <a:t>And overall space complexity will be O(M) if M is large as compare to N.</a:t>
            </a:r>
          </a:p>
          <a:p>
            <a:pPr algn="l"/>
            <a:endParaRPr lang="en-IN" dirty="0"/>
          </a:p>
        </p:txBody>
      </p:sp>
    </p:spTree>
    <p:extLst>
      <p:ext uri="{BB962C8B-B14F-4D97-AF65-F5344CB8AC3E}">
        <p14:creationId xmlns:p14="http://schemas.microsoft.com/office/powerpoint/2010/main" val="801110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3642-E170-52CD-8E32-47FF42BFDD03}"/>
              </a:ext>
            </a:extLst>
          </p:cNvPr>
          <p:cNvSpPr>
            <a:spLocks noGrp="1"/>
          </p:cNvSpPr>
          <p:nvPr>
            <p:ph type="ctrTitle"/>
          </p:nvPr>
        </p:nvSpPr>
        <p:spPr>
          <a:xfrm>
            <a:off x="1524000" y="1"/>
            <a:ext cx="9144000" cy="914400"/>
          </a:xfrm>
        </p:spPr>
        <p:txBody>
          <a:bodyPr>
            <a:normAutofit fontScale="90000"/>
          </a:bodyPr>
          <a:lstStyle/>
          <a:p>
            <a:r>
              <a:rPr lang="en-US" dirty="0"/>
              <a:t>Algorithm</a:t>
            </a:r>
            <a:endParaRPr lang="en-IN" dirty="0"/>
          </a:p>
        </p:txBody>
      </p:sp>
      <p:sp>
        <p:nvSpPr>
          <p:cNvPr id="3" name="Subtitle 2">
            <a:extLst>
              <a:ext uri="{FF2B5EF4-FFF2-40B4-BE49-F238E27FC236}">
                <a16:creationId xmlns:a16="http://schemas.microsoft.com/office/drawing/2014/main" id="{CE916379-5883-3252-086E-C71DACAF2B9B}"/>
              </a:ext>
            </a:extLst>
          </p:cNvPr>
          <p:cNvSpPr>
            <a:spLocks noGrp="1"/>
          </p:cNvSpPr>
          <p:nvPr>
            <p:ph type="subTitle" idx="1"/>
          </p:nvPr>
        </p:nvSpPr>
        <p:spPr>
          <a:xfrm>
            <a:off x="0" y="1087120"/>
            <a:ext cx="12192000" cy="5770880"/>
          </a:xfrm>
        </p:spPr>
        <p:txBody>
          <a:bodyPr/>
          <a:lstStyle/>
          <a:p>
            <a:endParaRPr lang="en-US" dirty="0"/>
          </a:p>
          <a:p>
            <a:endParaRPr lang="en-US" dirty="0"/>
          </a:p>
          <a:p>
            <a:r>
              <a:rPr lang="en-US" dirty="0"/>
              <a:t>                  structure</a:t>
            </a:r>
          </a:p>
          <a:p>
            <a:endParaRPr lang="en-US" dirty="0"/>
          </a:p>
          <a:p>
            <a:endParaRPr lang="en-US" dirty="0"/>
          </a:p>
          <a:p>
            <a:endParaRPr lang="en-US" dirty="0"/>
          </a:p>
          <a:p>
            <a:pPr algn="l"/>
            <a:endParaRPr lang="en-US" dirty="0"/>
          </a:p>
          <a:p>
            <a:pPr algn="l"/>
            <a:r>
              <a:rPr lang="en-US" dirty="0"/>
              <a:t>                                 function                                                                            </a:t>
            </a:r>
            <a:r>
              <a:rPr lang="en-US" dirty="0" err="1"/>
              <a:t>function</a:t>
            </a:r>
            <a:endParaRPr lang="en-US" dirty="0"/>
          </a:p>
          <a:p>
            <a:endParaRPr lang="en-US" dirty="0"/>
          </a:p>
        </p:txBody>
      </p:sp>
      <p:sp>
        <p:nvSpPr>
          <p:cNvPr id="4" name="Rectangle 3">
            <a:extLst>
              <a:ext uri="{FF2B5EF4-FFF2-40B4-BE49-F238E27FC236}">
                <a16:creationId xmlns:a16="http://schemas.microsoft.com/office/drawing/2014/main" id="{337400E8-EB46-A12E-0686-E89E2C8F0A39}"/>
              </a:ext>
            </a:extLst>
          </p:cNvPr>
          <p:cNvSpPr/>
          <p:nvPr/>
        </p:nvSpPr>
        <p:spPr>
          <a:xfrm>
            <a:off x="4419600" y="1087120"/>
            <a:ext cx="3484880" cy="66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Initialization</a:t>
            </a:r>
            <a:endParaRPr lang="en-IN" sz="2500" dirty="0"/>
          </a:p>
        </p:txBody>
      </p:sp>
      <p:cxnSp>
        <p:nvCxnSpPr>
          <p:cNvPr id="12" name="Straight Arrow Connector 11">
            <a:extLst>
              <a:ext uri="{FF2B5EF4-FFF2-40B4-BE49-F238E27FC236}">
                <a16:creationId xmlns:a16="http://schemas.microsoft.com/office/drawing/2014/main" id="{2367F44B-F39B-2EFB-D5B3-41374DE9DD2D}"/>
              </a:ext>
            </a:extLst>
          </p:cNvPr>
          <p:cNvCxnSpPr/>
          <p:nvPr/>
        </p:nvCxnSpPr>
        <p:spPr>
          <a:xfrm>
            <a:off x="6096000" y="1920240"/>
            <a:ext cx="0"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B86B227-DE88-4057-6119-DAF9AC52475E}"/>
              </a:ext>
            </a:extLst>
          </p:cNvPr>
          <p:cNvSpPr/>
          <p:nvPr/>
        </p:nvSpPr>
        <p:spPr>
          <a:xfrm>
            <a:off x="4419598" y="2885440"/>
            <a:ext cx="348487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err="1"/>
              <a:t>EntryGateQueue</a:t>
            </a:r>
            <a:endParaRPr lang="en-IN" sz="2500" dirty="0"/>
          </a:p>
        </p:txBody>
      </p:sp>
      <p:cxnSp>
        <p:nvCxnSpPr>
          <p:cNvPr id="15" name="Straight Arrow Connector 14">
            <a:extLst>
              <a:ext uri="{FF2B5EF4-FFF2-40B4-BE49-F238E27FC236}">
                <a16:creationId xmlns:a16="http://schemas.microsoft.com/office/drawing/2014/main" id="{A8C9A689-64BF-166C-4086-8D13A837EF10}"/>
              </a:ext>
            </a:extLst>
          </p:cNvPr>
          <p:cNvCxnSpPr/>
          <p:nvPr/>
        </p:nvCxnSpPr>
        <p:spPr>
          <a:xfrm flipH="1">
            <a:off x="2875280" y="4185920"/>
            <a:ext cx="2265680"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A8079A0-7F1B-0B63-D268-6B24E2415A50}"/>
              </a:ext>
            </a:extLst>
          </p:cNvPr>
          <p:cNvCxnSpPr/>
          <p:nvPr/>
        </p:nvCxnSpPr>
        <p:spPr>
          <a:xfrm>
            <a:off x="6614160" y="4185920"/>
            <a:ext cx="2021840" cy="58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AACA10E-170B-3A41-AE5B-3869DF3995F7}"/>
              </a:ext>
            </a:extLst>
          </p:cNvPr>
          <p:cNvSpPr/>
          <p:nvPr/>
        </p:nvSpPr>
        <p:spPr>
          <a:xfrm>
            <a:off x="589280" y="5130800"/>
            <a:ext cx="321056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Attendees</a:t>
            </a:r>
          </a:p>
          <a:p>
            <a:pPr algn="ctr"/>
            <a:r>
              <a:rPr lang="en-US" dirty="0"/>
              <a:t>Stores the IDs of the attendees who are in queue</a:t>
            </a:r>
            <a:endParaRPr lang="en-IN" dirty="0"/>
          </a:p>
        </p:txBody>
      </p:sp>
      <p:sp>
        <p:nvSpPr>
          <p:cNvPr id="19" name="Rectangle 18">
            <a:extLst>
              <a:ext uri="{FF2B5EF4-FFF2-40B4-BE49-F238E27FC236}">
                <a16:creationId xmlns:a16="http://schemas.microsoft.com/office/drawing/2014/main" id="{26776924-476F-CC6C-653C-D0F68658810B}"/>
              </a:ext>
            </a:extLst>
          </p:cNvPr>
          <p:cNvSpPr/>
          <p:nvPr/>
        </p:nvSpPr>
        <p:spPr>
          <a:xfrm>
            <a:off x="7609840" y="5059678"/>
            <a:ext cx="3058160" cy="13411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err="1"/>
              <a:t>EstimatedWaitTime</a:t>
            </a:r>
            <a:endParaRPr lang="en-US" sz="2500" dirty="0"/>
          </a:p>
          <a:p>
            <a:pPr algn="ctr"/>
            <a:r>
              <a:rPr lang="en-US" dirty="0"/>
              <a:t>Shows the estimated wait time for the last person in the queue</a:t>
            </a:r>
            <a:endParaRPr lang="en-IN" dirty="0"/>
          </a:p>
        </p:txBody>
      </p:sp>
    </p:spTree>
    <p:extLst>
      <p:ext uri="{BB962C8B-B14F-4D97-AF65-F5344CB8AC3E}">
        <p14:creationId xmlns:p14="http://schemas.microsoft.com/office/powerpoint/2010/main" val="27012881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8494-4077-5AC7-A231-78EE823446E4}"/>
              </a:ext>
            </a:extLst>
          </p:cNvPr>
          <p:cNvSpPr>
            <a:spLocks noGrp="1"/>
          </p:cNvSpPr>
          <p:nvPr>
            <p:ph type="ctrTitle"/>
          </p:nvPr>
        </p:nvSpPr>
        <p:spPr>
          <a:xfrm>
            <a:off x="1524000" y="1"/>
            <a:ext cx="9144000" cy="843279"/>
          </a:xfrm>
        </p:spPr>
        <p:txBody>
          <a:bodyPr>
            <a:normAutofit/>
          </a:bodyPr>
          <a:lstStyle/>
          <a:p>
            <a:r>
              <a:rPr lang="en-US" sz="4000" dirty="0"/>
              <a:t>Main function</a:t>
            </a:r>
            <a:endParaRPr lang="en-IN" sz="4000" dirty="0"/>
          </a:p>
        </p:txBody>
      </p:sp>
      <p:sp>
        <p:nvSpPr>
          <p:cNvPr id="5" name="Rectangle 4">
            <a:extLst>
              <a:ext uri="{FF2B5EF4-FFF2-40B4-BE49-F238E27FC236}">
                <a16:creationId xmlns:a16="http://schemas.microsoft.com/office/drawing/2014/main" id="{A5FFB773-5EFC-DF32-5F0D-B118CED02540}"/>
              </a:ext>
            </a:extLst>
          </p:cNvPr>
          <p:cNvSpPr/>
          <p:nvPr/>
        </p:nvSpPr>
        <p:spPr>
          <a:xfrm>
            <a:off x="3261360" y="1295402"/>
            <a:ext cx="5547360" cy="11379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Number of entry gates(N) , total number of attendees (M) and processing time per attendee (p) are taken as input</a:t>
            </a:r>
            <a:endParaRPr lang="en-IN" sz="2500" dirty="0"/>
          </a:p>
        </p:txBody>
      </p:sp>
      <p:sp>
        <p:nvSpPr>
          <p:cNvPr id="6" name="Rectangle 5">
            <a:extLst>
              <a:ext uri="{FF2B5EF4-FFF2-40B4-BE49-F238E27FC236}">
                <a16:creationId xmlns:a16="http://schemas.microsoft.com/office/drawing/2014/main" id="{FAA44FEC-9CFD-E108-62A7-A6E6319B2214}"/>
              </a:ext>
            </a:extLst>
          </p:cNvPr>
          <p:cNvSpPr/>
          <p:nvPr/>
        </p:nvSpPr>
        <p:spPr>
          <a:xfrm>
            <a:off x="3261360" y="3103878"/>
            <a:ext cx="5547360" cy="9347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Initialize a vector queues of size N to store information for each entry gate</a:t>
            </a:r>
            <a:endParaRPr lang="en-IN" sz="2500" dirty="0"/>
          </a:p>
        </p:txBody>
      </p:sp>
      <p:sp>
        <p:nvSpPr>
          <p:cNvPr id="7" name="Rectangle 6">
            <a:extLst>
              <a:ext uri="{FF2B5EF4-FFF2-40B4-BE49-F238E27FC236}">
                <a16:creationId xmlns:a16="http://schemas.microsoft.com/office/drawing/2014/main" id="{9BB21219-8CE2-3DAC-DD83-9BE7AC7A209B}"/>
              </a:ext>
            </a:extLst>
          </p:cNvPr>
          <p:cNvSpPr/>
          <p:nvPr/>
        </p:nvSpPr>
        <p:spPr>
          <a:xfrm>
            <a:off x="3261360" y="4754877"/>
            <a:ext cx="5547360" cy="16154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Randomly distribute half of the attendees (M/2) to each queue using rand() fun. and print the initial estimated wait time for each queue</a:t>
            </a:r>
            <a:endParaRPr lang="en-IN" sz="2500" dirty="0"/>
          </a:p>
        </p:txBody>
      </p:sp>
    </p:spTree>
    <p:extLst>
      <p:ext uri="{BB962C8B-B14F-4D97-AF65-F5344CB8AC3E}">
        <p14:creationId xmlns:p14="http://schemas.microsoft.com/office/powerpoint/2010/main" val="28270111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D6B9-D18E-0F00-472D-4190FCD69A5C}"/>
              </a:ext>
            </a:extLst>
          </p:cNvPr>
          <p:cNvSpPr>
            <a:spLocks noGrp="1"/>
          </p:cNvSpPr>
          <p:nvPr>
            <p:ph type="ctrTitle"/>
          </p:nvPr>
        </p:nvSpPr>
        <p:spPr>
          <a:xfrm>
            <a:off x="1524000" y="1"/>
            <a:ext cx="9144000" cy="883919"/>
          </a:xfrm>
        </p:spPr>
        <p:txBody>
          <a:bodyPr>
            <a:normAutofit/>
          </a:bodyPr>
          <a:lstStyle/>
          <a:p>
            <a:r>
              <a:rPr lang="en-US" sz="4000" dirty="0"/>
              <a:t>Attendee arrival loop</a:t>
            </a:r>
            <a:endParaRPr lang="en-IN" sz="4000" dirty="0"/>
          </a:p>
        </p:txBody>
      </p:sp>
      <p:sp>
        <p:nvSpPr>
          <p:cNvPr id="7" name="Subtitle 6">
            <a:extLst>
              <a:ext uri="{FF2B5EF4-FFF2-40B4-BE49-F238E27FC236}">
                <a16:creationId xmlns:a16="http://schemas.microsoft.com/office/drawing/2014/main" id="{B307FCF9-0896-93B0-3497-0EE8F56367B4}"/>
              </a:ext>
            </a:extLst>
          </p:cNvPr>
          <p:cNvSpPr>
            <a:spLocks noGrp="1"/>
          </p:cNvSpPr>
          <p:nvPr>
            <p:ph type="subTitle" idx="1"/>
          </p:nvPr>
        </p:nvSpPr>
        <p:spPr>
          <a:xfrm>
            <a:off x="4196080" y="4490720"/>
            <a:ext cx="3982711" cy="13525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Suggest queue with lowest estimate time for last person</a:t>
            </a:r>
            <a:endParaRPr lang="en-IN" dirty="0"/>
          </a:p>
        </p:txBody>
      </p:sp>
      <p:sp>
        <p:nvSpPr>
          <p:cNvPr id="4" name="Rectangle: Rounded Corners 3">
            <a:extLst>
              <a:ext uri="{FF2B5EF4-FFF2-40B4-BE49-F238E27FC236}">
                <a16:creationId xmlns:a16="http://schemas.microsoft.com/office/drawing/2014/main" id="{B26D2062-F190-AFDF-4AC2-9C43D4AFBC6D}"/>
              </a:ext>
            </a:extLst>
          </p:cNvPr>
          <p:cNvSpPr/>
          <p:nvPr/>
        </p:nvSpPr>
        <p:spPr>
          <a:xfrm>
            <a:off x="4196081" y="883918"/>
            <a:ext cx="3982714" cy="1051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Update estimated wait time for each queue after initial assignment </a:t>
            </a:r>
            <a:endParaRPr lang="en-IN" sz="2500" dirty="0"/>
          </a:p>
        </p:txBody>
      </p:sp>
      <p:sp>
        <p:nvSpPr>
          <p:cNvPr id="5" name="Rectangle: Rounded Corners 4">
            <a:extLst>
              <a:ext uri="{FF2B5EF4-FFF2-40B4-BE49-F238E27FC236}">
                <a16:creationId xmlns:a16="http://schemas.microsoft.com/office/drawing/2014/main" id="{E92E2FD5-E00B-AB36-5902-4A3A6EC8240E}"/>
              </a:ext>
            </a:extLst>
          </p:cNvPr>
          <p:cNvSpPr/>
          <p:nvPr/>
        </p:nvSpPr>
        <p:spPr>
          <a:xfrm>
            <a:off x="4196081" y="2600960"/>
            <a:ext cx="3982714" cy="1107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Remaining m/2 attendee enter  one by one </a:t>
            </a:r>
            <a:endParaRPr lang="en-IN" sz="2500" dirty="0"/>
          </a:p>
        </p:txBody>
      </p:sp>
      <p:cxnSp>
        <p:nvCxnSpPr>
          <p:cNvPr id="11" name="Straight Arrow Connector 10">
            <a:extLst>
              <a:ext uri="{FF2B5EF4-FFF2-40B4-BE49-F238E27FC236}">
                <a16:creationId xmlns:a16="http://schemas.microsoft.com/office/drawing/2014/main" id="{CC64C095-5A53-8C5D-5B65-46F29D81E0CB}"/>
              </a:ext>
            </a:extLst>
          </p:cNvPr>
          <p:cNvCxnSpPr/>
          <p:nvPr/>
        </p:nvCxnSpPr>
        <p:spPr>
          <a:xfrm>
            <a:off x="6096000" y="2067242"/>
            <a:ext cx="0" cy="284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7AF69C-7195-7BB7-D0E9-67F89ABE788B}"/>
              </a:ext>
            </a:extLst>
          </p:cNvPr>
          <p:cNvCxnSpPr>
            <a:cxnSpLocks/>
          </p:cNvCxnSpPr>
          <p:nvPr/>
        </p:nvCxnSpPr>
        <p:spPr>
          <a:xfrm>
            <a:off x="6024880" y="3769360"/>
            <a:ext cx="0" cy="59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F1CB00-5119-F3D3-729A-93E8EEC5E755}"/>
              </a:ext>
            </a:extLst>
          </p:cNvPr>
          <p:cNvCxnSpPr>
            <a:cxnSpLocks/>
          </p:cNvCxnSpPr>
          <p:nvPr/>
        </p:nvCxnSpPr>
        <p:spPr>
          <a:xfrm>
            <a:off x="6024880" y="5882640"/>
            <a:ext cx="0" cy="75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4394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E3738A9-9FE3-4050-C871-4262F181ABF9}"/>
              </a:ext>
            </a:extLst>
          </p:cNvPr>
          <p:cNvSpPr/>
          <p:nvPr/>
        </p:nvSpPr>
        <p:spPr>
          <a:xfrm>
            <a:off x="4407261" y="10160"/>
            <a:ext cx="3566160" cy="11379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Allow attendee to choose queue</a:t>
            </a:r>
            <a:endParaRPr lang="en-IN" dirty="0"/>
          </a:p>
        </p:txBody>
      </p:sp>
      <p:pic>
        <p:nvPicPr>
          <p:cNvPr id="3" name="Picture 2">
            <a:extLst>
              <a:ext uri="{FF2B5EF4-FFF2-40B4-BE49-F238E27FC236}">
                <a16:creationId xmlns:a16="http://schemas.microsoft.com/office/drawing/2014/main" id="{24B6FC55-57A4-C08B-56CC-4EE8E1E2AE09}"/>
              </a:ext>
            </a:extLst>
          </p:cNvPr>
          <p:cNvPicPr>
            <a:picLocks noChangeAspect="1"/>
          </p:cNvPicPr>
          <p:nvPr/>
        </p:nvPicPr>
        <p:blipFill>
          <a:blip r:embed="rId2"/>
          <a:stretch>
            <a:fillRect/>
          </a:stretch>
        </p:blipFill>
        <p:spPr>
          <a:xfrm>
            <a:off x="1931282" y="2037999"/>
            <a:ext cx="3066554" cy="1270000"/>
          </a:xfrm>
          <a:prstGeom prst="rect">
            <a:avLst/>
          </a:prstGeom>
        </p:spPr>
      </p:pic>
      <p:pic>
        <p:nvPicPr>
          <p:cNvPr id="4" name="Picture 3">
            <a:extLst>
              <a:ext uri="{FF2B5EF4-FFF2-40B4-BE49-F238E27FC236}">
                <a16:creationId xmlns:a16="http://schemas.microsoft.com/office/drawing/2014/main" id="{3F5C14B4-1C9D-90D6-1191-78DCEFCFC389}"/>
              </a:ext>
            </a:extLst>
          </p:cNvPr>
          <p:cNvPicPr>
            <a:picLocks noChangeAspect="1"/>
          </p:cNvPicPr>
          <p:nvPr/>
        </p:nvPicPr>
        <p:blipFill>
          <a:blip r:embed="rId3"/>
          <a:stretch>
            <a:fillRect/>
          </a:stretch>
        </p:blipFill>
        <p:spPr>
          <a:xfrm>
            <a:off x="7295765" y="2037081"/>
            <a:ext cx="3097036" cy="1256841"/>
          </a:xfrm>
          <a:prstGeom prst="rect">
            <a:avLst/>
          </a:prstGeom>
        </p:spPr>
      </p:pic>
      <p:cxnSp>
        <p:nvCxnSpPr>
          <p:cNvPr id="6" name="Straight Arrow Connector 5">
            <a:extLst>
              <a:ext uri="{FF2B5EF4-FFF2-40B4-BE49-F238E27FC236}">
                <a16:creationId xmlns:a16="http://schemas.microsoft.com/office/drawing/2014/main" id="{179D0CB0-D30B-79F2-C400-93107BBC0847}"/>
              </a:ext>
            </a:extLst>
          </p:cNvPr>
          <p:cNvCxnSpPr/>
          <p:nvPr/>
        </p:nvCxnSpPr>
        <p:spPr>
          <a:xfrm flipH="1">
            <a:off x="3982721" y="1317799"/>
            <a:ext cx="1452880" cy="568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213A312-2D2B-6E1E-4C05-96B66A739A07}"/>
              </a:ext>
            </a:extLst>
          </p:cNvPr>
          <p:cNvCxnSpPr/>
          <p:nvPr/>
        </p:nvCxnSpPr>
        <p:spPr>
          <a:xfrm>
            <a:off x="6756401" y="1309722"/>
            <a:ext cx="1514725" cy="58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F5C4348-3269-858C-E83D-C49386324843}"/>
              </a:ext>
            </a:extLst>
          </p:cNvPr>
          <p:cNvCxnSpPr>
            <a:cxnSpLocks/>
          </p:cNvCxnSpPr>
          <p:nvPr/>
        </p:nvCxnSpPr>
        <p:spPr>
          <a:xfrm>
            <a:off x="3693521" y="3512697"/>
            <a:ext cx="1427479" cy="48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A1925A-53F4-C1FB-8FB2-FAE0F7912381}"/>
              </a:ext>
            </a:extLst>
          </p:cNvPr>
          <p:cNvCxnSpPr>
            <a:cxnSpLocks/>
          </p:cNvCxnSpPr>
          <p:nvPr/>
        </p:nvCxnSpPr>
        <p:spPr>
          <a:xfrm flipH="1">
            <a:off x="6809140" y="3429000"/>
            <a:ext cx="1461986" cy="59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D9037AD-AFD3-0685-5E53-2FC798807D08}"/>
              </a:ext>
            </a:extLst>
          </p:cNvPr>
          <p:cNvPicPr>
            <a:picLocks noChangeAspect="1"/>
          </p:cNvPicPr>
          <p:nvPr/>
        </p:nvPicPr>
        <p:blipFill>
          <a:blip r:embed="rId4"/>
          <a:stretch>
            <a:fillRect/>
          </a:stretch>
        </p:blipFill>
        <p:spPr>
          <a:xfrm>
            <a:off x="4400001" y="4130379"/>
            <a:ext cx="3377477" cy="853441"/>
          </a:xfrm>
          <a:prstGeom prst="rect">
            <a:avLst/>
          </a:prstGeom>
        </p:spPr>
      </p:pic>
      <p:cxnSp>
        <p:nvCxnSpPr>
          <p:cNvPr id="20" name="Straight Arrow Connector 19">
            <a:extLst>
              <a:ext uri="{FF2B5EF4-FFF2-40B4-BE49-F238E27FC236}">
                <a16:creationId xmlns:a16="http://schemas.microsoft.com/office/drawing/2014/main" id="{27C522B6-748F-2B0D-3F55-48517177EAC3}"/>
              </a:ext>
            </a:extLst>
          </p:cNvPr>
          <p:cNvCxnSpPr/>
          <p:nvPr/>
        </p:nvCxnSpPr>
        <p:spPr>
          <a:xfrm>
            <a:off x="6088739" y="5104165"/>
            <a:ext cx="0" cy="35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E46DEE35-1074-7CF2-563F-0E6BF9E38271}"/>
              </a:ext>
            </a:extLst>
          </p:cNvPr>
          <p:cNvPicPr>
            <a:picLocks noChangeAspect="1"/>
          </p:cNvPicPr>
          <p:nvPr/>
        </p:nvPicPr>
        <p:blipFill>
          <a:blip r:embed="rId5"/>
          <a:stretch>
            <a:fillRect/>
          </a:stretch>
        </p:blipFill>
        <p:spPr>
          <a:xfrm>
            <a:off x="4300572" y="5463928"/>
            <a:ext cx="3590855" cy="1383912"/>
          </a:xfrm>
          <a:prstGeom prst="rect">
            <a:avLst/>
          </a:prstGeom>
        </p:spPr>
      </p:pic>
    </p:spTree>
    <p:extLst>
      <p:ext uri="{BB962C8B-B14F-4D97-AF65-F5344CB8AC3E}">
        <p14:creationId xmlns:p14="http://schemas.microsoft.com/office/powerpoint/2010/main" val="5104372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7C31-BB87-EE29-94FF-82AC82EC69A8}"/>
              </a:ext>
            </a:extLst>
          </p:cNvPr>
          <p:cNvSpPr>
            <a:spLocks noGrp="1"/>
          </p:cNvSpPr>
          <p:nvPr>
            <p:ph type="ctrTitle"/>
          </p:nvPr>
        </p:nvSpPr>
        <p:spPr>
          <a:xfrm>
            <a:off x="1524000" y="1122363"/>
            <a:ext cx="9144000" cy="117157"/>
          </a:xfrm>
        </p:spPr>
        <p:txBody>
          <a:bodyPr>
            <a:normAutofit fontScale="90000"/>
          </a:bodyPr>
          <a:lstStyle/>
          <a:p>
            <a:r>
              <a:rPr lang="en-US" dirty="0"/>
              <a:t>Data structure </a:t>
            </a:r>
            <a:endParaRPr lang="en-IN" dirty="0"/>
          </a:p>
        </p:txBody>
      </p:sp>
      <p:sp>
        <p:nvSpPr>
          <p:cNvPr id="3" name="Subtitle 2">
            <a:extLst>
              <a:ext uri="{FF2B5EF4-FFF2-40B4-BE49-F238E27FC236}">
                <a16:creationId xmlns:a16="http://schemas.microsoft.com/office/drawing/2014/main" id="{9478904D-E42C-B5DC-745A-E36B3933A975}"/>
              </a:ext>
            </a:extLst>
          </p:cNvPr>
          <p:cNvSpPr>
            <a:spLocks noGrp="1"/>
          </p:cNvSpPr>
          <p:nvPr>
            <p:ph type="subTitle" idx="1"/>
          </p:nvPr>
        </p:nvSpPr>
        <p:spPr>
          <a:xfrm>
            <a:off x="294640" y="1381760"/>
            <a:ext cx="11653520" cy="5186997"/>
          </a:xfrm>
        </p:spPr>
        <p:txBody>
          <a:bodyPr>
            <a:normAutofit/>
          </a:bodyPr>
          <a:lstStyle/>
          <a:p>
            <a:pPr algn="l"/>
            <a:r>
              <a:rPr lang="en-US" b="1" dirty="0"/>
              <a:t>Data structure used in our project are :</a:t>
            </a:r>
          </a:p>
          <a:p>
            <a:pPr algn="l"/>
            <a:r>
              <a:rPr lang="en-US" dirty="0"/>
              <a:t>Link list : To store attendee , each node of the link list can </a:t>
            </a:r>
            <a:r>
              <a:rPr lang="en-US" b="1" dirty="0"/>
              <a:t>represent</a:t>
            </a:r>
            <a:r>
              <a:rPr lang="en-US" dirty="0"/>
              <a:t> one attendee. </a:t>
            </a:r>
          </a:p>
          <a:p>
            <a:pPr algn="l"/>
            <a:r>
              <a:rPr lang="en-US" dirty="0"/>
              <a:t>Vector of list : To store attendee list for each gate .</a:t>
            </a:r>
          </a:p>
          <a:p>
            <a:pPr algn="l"/>
            <a:r>
              <a:rPr lang="en-US" dirty="0"/>
              <a:t>Advantage of using link list over array to store attendee.</a:t>
            </a:r>
          </a:p>
          <a:p>
            <a:pPr algn="l"/>
            <a:endParaRPr lang="en-US" dirty="0"/>
          </a:p>
          <a:p>
            <a:pPr algn="l"/>
            <a:r>
              <a:rPr lang="en-US" dirty="0"/>
              <a:t>For a queue implementation, especially when using </a:t>
            </a:r>
            <a:r>
              <a:rPr lang="en-US" dirty="0" err="1"/>
              <a:t>push_front</a:t>
            </a:r>
            <a:r>
              <a:rPr lang="en-US" dirty="0"/>
              <a:t> (or similar enqueue at the front operations), a linked list offers a clear advantage due to its efficient constant time insertions at the beginning. This aligns well with the FIFO nature of queues. While vectors might be suitable for some queue scenarios, their inefficiency with </a:t>
            </a:r>
            <a:r>
              <a:rPr lang="en-US" dirty="0" err="1"/>
              <a:t>push_front</a:t>
            </a:r>
            <a:r>
              <a:rPr lang="en-US" dirty="0"/>
              <a:t> and if memory is not contiguous and we want to add more attendee then we need to move all element it makes them a less desirable choice in this specific case . </a:t>
            </a:r>
          </a:p>
          <a:p>
            <a:pPr algn="l"/>
            <a:endParaRPr lang="en-US" dirty="0"/>
          </a:p>
          <a:p>
            <a:pPr algn="l"/>
            <a:endParaRPr lang="en-IN" dirty="0"/>
          </a:p>
        </p:txBody>
      </p:sp>
    </p:spTree>
    <p:extLst>
      <p:ext uri="{BB962C8B-B14F-4D97-AF65-F5344CB8AC3E}">
        <p14:creationId xmlns:p14="http://schemas.microsoft.com/office/powerpoint/2010/main" val="31934045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286</TotalTime>
  <Words>755</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Debug_Thugs_01</vt:lpstr>
      <vt:lpstr>PowerPoint Presentation</vt:lpstr>
      <vt:lpstr>PowerPoint Presentation</vt:lpstr>
      <vt:lpstr>PowerPoint Presentation</vt:lpstr>
      <vt:lpstr>Algorithm</vt:lpstr>
      <vt:lpstr>Main function</vt:lpstr>
      <vt:lpstr>Attendee arrival loop</vt:lpstr>
      <vt:lpstr>PowerPoint Presentation</vt:lpstr>
      <vt:lpstr>Data structure </vt:lpstr>
      <vt:lpstr>Voice recording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Debug_Thugs_01</dc:title>
  <dc:creator>manav patel</dc:creator>
  <cp:lastModifiedBy>manav patel</cp:lastModifiedBy>
  <cp:revision>5</cp:revision>
  <dcterms:created xsi:type="dcterms:W3CDTF">2024-05-03T13:14:27Z</dcterms:created>
  <dcterms:modified xsi:type="dcterms:W3CDTF">2024-05-03T18:01:19Z</dcterms:modified>
</cp:coreProperties>
</file>