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424"/>
    <a:srgbClr val="107C41"/>
    <a:srgbClr val="366C99"/>
    <a:srgbClr val="FFCE3E"/>
    <a:srgbClr val="5290F5"/>
    <a:srgbClr val="366D9C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5510" autoAdjust="0"/>
  </p:normalViewPr>
  <p:slideViewPr>
    <p:cSldViewPr snapToGrid="0" showGuides="1">
      <p:cViewPr varScale="1">
        <p:scale>
          <a:sx n="122" d="100"/>
          <a:sy n="122" d="100"/>
        </p:scale>
        <p:origin x="1400" y="2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권기현 바보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군만두겠습니다.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군만두겠습니다.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군만두겠습니다.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군만두겠습니다.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668979.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le_Name">
            <a:extLst>
              <a:ext uri="{FF2B5EF4-FFF2-40B4-BE49-F238E27FC236}">
                <a16:creationId xmlns:a16="http://schemas.microsoft.com/office/drawing/2014/main" id="{1F21483C-8DA5-7847-9598-5D61D462AB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4733692"/>
            <a:ext cx="12191999" cy="557561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7" name="File_Name">
            <a:extLst>
              <a:ext uri="{FF2B5EF4-FFF2-40B4-BE49-F238E27FC236}">
                <a16:creationId xmlns:a16="http://schemas.microsoft.com/office/drawing/2014/main" id="{7C16657A-A7A7-7A4C-8193-FB7B208D17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12780"/>
            <a:ext cx="12192000" cy="433106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60893B7-46C0-F045-A2BC-22FE1792E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99269"/>
            <a:ext cx="12192000" cy="10091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논문 한글 제목</a:t>
            </a:r>
          </a:p>
        </p:txBody>
      </p:sp>
      <p:sp>
        <p:nvSpPr>
          <p:cNvPr id="8" name="Description">
            <a:extLst>
              <a:ext uri="{FF2B5EF4-FFF2-40B4-BE49-F238E27FC236}">
                <a16:creationId xmlns:a16="http://schemas.microsoft.com/office/drawing/2014/main" id="{25BF5BC9-02F9-884D-9B4E-EE02452F2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698595"/>
            <a:ext cx="12192000" cy="73040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논문 영어 제목</a:t>
            </a:r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scription">
            <a:extLst>
              <a:ext uri="{FF2B5EF4-FFF2-40B4-BE49-F238E27FC236}">
                <a16:creationId xmlns:a16="http://schemas.microsoft.com/office/drawing/2014/main" id="{4952BA77-CB44-924E-B392-7E1B5FFBF1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9290" y="1659633"/>
            <a:ext cx="6466660" cy="423862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1.</a:t>
            </a:r>
            <a:r>
              <a:rPr lang="ko-KR" altLang="en-US" dirty="0"/>
              <a:t> 서론</a:t>
            </a:r>
            <a:endParaRPr lang="en-US" altLang="ko-KR" dirty="0"/>
          </a:p>
          <a:p>
            <a:pPr lvl="0"/>
            <a:r>
              <a:rPr lang="en-US" altLang="ko-KR" dirty="0"/>
              <a:t>2.</a:t>
            </a:r>
            <a:r>
              <a:rPr lang="ko-KR" altLang="en-US" dirty="0"/>
              <a:t> 연구 배경</a:t>
            </a:r>
            <a:endParaRPr lang="en-US" altLang="ko-KR" dirty="0"/>
          </a:p>
          <a:p>
            <a:pPr lvl="0"/>
            <a:r>
              <a:rPr lang="en-US" altLang="ko-KR" dirty="0"/>
              <a:t>2.1</a:t>
            </a:r>
            <a:r>
              <a:rPr lang="ko-KR" altLang="en-US" dirty="0"/>
              <a:t> 사이버 폭력</a:t>
            </a:r>
            <a:endParaRPr lang="en-US" altLang="ko-KR" dirty="0"/>
          </a:p>
          <a:p>
            <a:pPr lvl="0"/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endParaRPr lang="en-US" altLang="ko-KR" dirty="0"/>
          </a:p>
          <a:p>
            <a:pPr lvl="0"/>
            <a:r>
              <a:rPr lang="en-US" altLang="ko-KR" dirty="0"/>
              <a:t>2.3</a:t>
            </a:r>
            <a:r>
              <a:rPr lang="ko-KR" altLang="en-US" dirty="0"/>
              <a:t> 인공지능 교육 플랫폼</a:t>
            </a:r>
            <a:endParaRPr lang="en-US" altLang="ko-KR" dirty="0"/>
          </a:p>
          <a:p>
            <a:pPr lvl="0"/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리빙랩</a:t>
            </a:r>
            <a:r>
              <a:rPr lang="ko-KR" altLang="en-US" dirty="0"/>
              <a:t> 프로세스를 적용한 사이버폭력 예방 교육 자료 개발</a:t>
            </a:r>
            <a:endParaRPr lang="en-US" altLang="ko-KR" dirty="0"/>
          </a:p>
          <a:p>
            <a:pPr lvl="0"/>
            <a:r>
              <a:rPr lang="en-US" altLang="ko-KR" dirty="0"/>
              <a:t>4.</a:t>
            </a:r>
            <a:r>
              <a:rPr lang="ko-KR" altLang="en-US" dirty="0"/>
              <a:t> 결론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CD908F2-A89B-B54C-941C-B90050793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9290" y="886286"/>
            <a:ext cx="1524412" cy="59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ko-Kore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028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scription">
            <a:extLst>
              <a:ext uri="{FF2B5EF4-FFF2-40B4-BE49-F238E27FC236}">
                <a16:creationId xmlns:a16="http://schemas.microsoft.com/office/drawing/2014/main" id="{7F21FFF3-1F73-944C-8CAF-240704AE00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4825" y="1531530"/>
            <a:ext cx="10324979" cy="4884383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[1]</a:t>
            </a:r>
            <a:r>
              <a:rPr lang="ko-KR" altLang="en-US" dirty="0"/>
              <a:t> 김갑수</a:t>
            </a:r>
            <a:r>
              <a:rPr lang="en-US" altLang="ko-KR" dirty="0"/>
              <a:t>(2019).</a:t>
            </a:r>
            <a:r>
              <a:rPr lang="ko-KR" altLang="en-US" dirty="0"/>
              <a:t> 초등 교사들을 위한 인공지능 교육 프로그램 개발 및 적용</a:t>
            </a:r>
            <a:r>
              <a:rPr lang="en-US" altLang="ko-KR" dirty="0"/>
              <a:t>.</a:t>
            </a:r>
            <a:r>
              <a:rPr lang="ko-KR" altLang="en-US" dirty="0"/>
              <a:t> 정보교육학회 </a:t>
            </a:r>
            <a:r>
              <a:rPr lang="ko-KR" altLang="en-US" dirty="0" err="1"/>
              <a:t>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23(6),</a:t>
            </a:r>
            <a:r>
              <a:rPr lang="ko-KR" altLang="en-US" dirty="0"/>
              <a:t> </a:t>
            </a:r>
            <a:r>
              <a:rPr lang="en-US" altLang="ko-KR" dirty="0"/>
              <a:t>629-637.</a:t>
            </a:r>
          </a:p>
          <a:p>
            <a:pPr lvl="0"/>
            <a:r>
              <a:rPr lang="en-US" altLang="ko-KR" dirty="0"/>
              <a:t>[2]</a:t>
            </a:r>
            <a:r>
              <a:rPr lang="ko-KR" altLang="en-US" dirty="0"/>
              <a:t> </a:t>
            </a:r>
            <a:r>
              <a:rPr lang="ko-KR" altLang="en-US" dirty="0" err="1"/>
              <a:t>조영임</a:t>
            </a:r>
            <a:r>
              <a:rPr lang="en-US" altLang="ko-KR" dirty="0"/>
              <a:t>(2016).</a:t>
            </a:r>
            <a:r>
              <a:rPr lang="ko-KR" altLang="en-US" dirty="0"/>
              <a:t> 인공지능 기술 </a:t>
            </a:r>
            <a:r>
              <a:rPr lang="ko-KR" altLang="en-US" dirty="0" err="1"/>
              <a:t>도향</a:t>
            </a:r>
            <a:r>
              <a:rPr lang="ko-KR" altLang="en-US" dirty="0"/>
              <a:t> 및 발전 방향</a:t>
            </a:r>
            <a:r>
              <a:rPr lang="en-US" altLang="ko-KR" dirty="0"/>
              <a:t>.</a:t>
            </a:r>
            <a:r>
              <a:rPr lang="ko-KR" altLang="en-US" dirty="0"/>
              <a:t> 정보통신기술진흥 센터 주간기술동향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1733,</a:t>
            </a:r>
            <a:r>
              <a:rPr lang="ko-KR" altLang="en-US" dirty="0"/>
              <a:t> </a:t>
            </a:r>
            <a:r>
              <a:rPr lang="en-US" altLang="ko-KR" dirty="0"/>
              <a:t>13-26</a:t>
            </a:r>
          </a:p>
          <a:p>
            <a:pPr lvl="0"/>
            <a:r>
              <a:rPr lang="en-US" altLang="ko-KR" dirty="0"/>
              <a:t>[3]</a:t>
            </a:r>
            <a:r>
              <a:rPr lang="ko-KR" altLang="en-US" dirty="0"/>
              <a:t> 이영호</a:t>
            </a:r>
            <a:r>
              <a:rPr lang="en-US" altLang="ko-KR" dirty="0"/>
              <a:t>(2019).</a:t>
            </a:r>
            <a:r>
              <a:rPr lang="ko-KR" altLang="en-US" dirty="0"/>
              <a:t> </a:t>
            </a:r>
            <a:r>
              <a:rPr lang="ko-KR" altLang="en-US" dirty="0" err="1"/>
              <a:t>블록형</a:t>
            </a:r>
            <a:r>
              <a:rPr lang="ko-KR" altLang="en-US" dirty="0"/>
              <a:t> 프로그래밍 언어 기반 인공지능 교육이 학습자의 인공지능 기술 태도에 미치는 영향 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정보교육학회논문지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23(2),</a:t>
            </a:r>
            <a:r>
              <a:rPr lang="ko-KR" altLang="en-US" dirty="0"/>
              <a:t> </a:t>
            </a:r>
            <a:r>
              <a:rPr lang="en-US" altLang="ko-KR" dirty="0"/>
              <a:t>189-196.</a:t>
            </a:r>
          </a:p>
          <a:p>
            <a:pPr lvl="0"/>
            <a:r>
              <a:rPr lang="en-US" altLang="ko-KR" dirty="0"/>
              <a:t>[4]</a:t>
            </a:r>
            <a:r>
              <a:rPr lang="ko-KR" altLang="en-US" dirty="0"/>
              <a:t> 신진선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조미헌</a:t>
            </a:r>
            <a:r>
              <a:rPr lang="en-US" altLang="ko-KR" dirty="0"/>
              <a:t>(2021).</a:t>
            </a:r>
            <a:r>
              <a:rPr lang="ko-KR" altLang="en-US" dirty="0"/>
              <a:t> </a:t>
            </a:r>
            <a:r>
              <a:rPr lang="ko-KR" altLang="en-US" dirty="0" err="1"/>
              <a:t>블록형</a:t>
            </a:r>
            <a:r>
              <a:rPr lang="ko-KR" altLang="en-US" dirty="0"/>
              <a:t> 프로그래밍 언어 기반 인공지능 교육이 학습자의 인공지능 </a:t>
            </a:r>
            <a:r>
              <a:rPr lang="ko-KR" altLang="en-US" dirty="0" err="1"/>
              <a:t>기술태도에</a:t>
            </a:r>
            <a:r>
              <a:rPr lang="ko-KR" altLang="en-US" dirty="0"/>
              <a:t> 미치는 영향 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정보교육학회논문지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23(2),</a:t>
            </a:r>
            <a:r>
              <a:rPr lang="ko-KR" altLang="en-US" dirty="0"/>
              <a:t> </a:t>
            </a:r>
            <a:r>
              <a:rPr lang="en-US" altLang="ko-KR" dirty="0"/>
              <a:t>189-196.</a:t>
            </a:r>
          </a:p>
          <a:p>
            <a:pPr lvl="0"/>
            <a:r>
              <a:rPr lang="en-US" altLang="ko-KR" dirty="0"/>
              <a:t>[5]</a:t>
            </a:r>
            <a:r>
              <a:rPr lang="ko-KR" altLang="en-US" dirty="0"/>
              <a:t> </a:t>
            </a:r>
            <a:r>
              <a:rPr lang="ko-KR" altLang="en-US" dirty="0" err="1"/>
              <a:t>장연주</a:t>
            </a:r>
            <a:r>
              <a:rPr lang="en-US" altLang="ko-KR" dirty="0"/>
              <a:t>(2019).</a:t>
            </a:r>
            <a:r>
              <a:rPr lang="ko-KR" altLang="en-US" dirty="0"/>
              <a:t> 초등학생 인공지능 수업을 위한 언플러그드 교육프로그램 개발</a:t>
            </a:r>
            <a:r>
              <a:rPr lang="en-US" altLang="ko-KR" dirty="0"/>
              <a:t>.</a:t>
            </a:r>
            <a:r>
              <a:rPr lang="ko-KR" altLang="en-US" dirty="0"/>
              <a:t> 석사학위논문</a:t>
            </a:r>
            <a:r>
              <a:rPr lang="en-US" altLang="ko-KR" dirty="0"/>
              <a:t>.</a:t>
            </a:r>
            <a:r>
              <a:rPr lang="ko-KR" altLang="en-US" dirty="0"/>
              <a:t> 서울교육대학교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[6]</a:t>
            </a:r>
            <a:r>
              <a:rPr lang="ko-KR" altLang="en-US" dirty="0"/>
              <a:t> </a:t>
            </a:r>
            <a:r>
              <a:rPr lang="ko-KR" altLang="en-US" dirty="0" err="1"/>
              <a:t>송정범</a:t>
            </a:r>
            <a:r>
              <a:rPr lang="en-US" altLang="ko-KR" dirty="0"/>
              <a:t>(2020).</a:t>
            </a:r>
            <a:r>
              <a:rPr lang="ko-KR" altLang="en-US" dirty="0"/>
              <a:t> 인공지능 도구 활용 초등 저학년 놀이 중심 한글교육 프로그램 개발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실천공학교육논문지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12(2),</a:t>
            </a:r>
            <a:r>
              <a:rPr lang="ko-KR" altLang="en-US" dirty="0"/>
              <a:t> </a:t>
            </a:r>
            <a:r>
              <a:rPr lang="en-US" altLang="ko-KR" dirty="0"/>
              <a:t>301-308.</a:t>
            </a:r>
          </a:p>
          <a:p>
            <a:pPr lvl="0"/>
            <a:r>
              <a:rPr lang="en-US" altLang="ko-KR" dirty="0"/>
              <a:t>[7]</a:t>
            </a:r>
            <a:r>
              <a:rPr lang="ko-KR" altLang="en-US" dirty="0"/>
              <a:t> 두산백과사전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www.doopedia.co.kr</a:t>
            </a:r>
            <a:r>
              <a:rPr lang="en-US" altLang="ko-KR" dirty="0"/>
              <a:t>/</a:t>
            </a:r>
            <a:r>
              <a:rPr lang="en-US" altLang="ko-KR" dirty="0" err="1"/>
              <a:t>doopedia</a:t>
            </a:r>
            <a:r>
              <a:rPr lang="en-US" altLang="ko-KR" dirty="0"/>
              <a:t>/master/</a:t>
            </a:r>
            <a:r>
              <a:rPr lang="en-US" altLang="ko-KR" dirty="0" err="1"/>
              <a:t>master.do?_method</a:t>
            </a:r>
            <a:r>
              <a:rPr lang="en-US" altLang="ko-KR" dirty="0"/>
              <a:t>=</a:t>
            </a:r>
            <a:r>
              <a:rPr lang="en-US" altLang="ko-KR" dirty="0" err="1"/>
              <a:t>view&amp;MAS_IDX</a:t>
            </a:r>
            <a:r>
              <a:rPr lang="en-US" altLang="ko-KR" dirty="0"/>
              <a:t>=101013000752124</a:t>
            </a:r>
          </a:p>
          <a:p>
            <a:pPr lvl="0"/>
            <a:r>
              <a:rPr lang="en-US" altLang="ko-KR" dirty="0"/>
              <a:t>[8]</a:t>
            </a:r>
            <a:r>
              <a:rPr lang="ko-KR" altLang="en-US" dirty="0"/>
              <a:t> 교육부</a:t>
            </a:r>
            <a:r>
              <a:rPr lang="en-US" altLang="ko-KR" dirty="0"/>
              <a:t>(2020)</a:t>
            </a:r>
            <a:r>
              <a:rPr lang="ko-KR" altLang="en-US" dirty="0"/>
              <a:t> 인공지능시대 교육정책방향과 핵심과제</a:t>
            </a:r>
            <a:r>
              <a:rPr lang="en-US" altLang="ko-KR" dirty="0"/>
              <a:t>.</a:t>
            </a:r>
            <a:r>
              <a:rPr lang="ko-KR" altLang="en-US" dirty="0"/>
              <a:t> 제</a:t>
            </a:r>
            <a:r>
              <a:rPr lang="en-US" altLang="ko-KR" dirty="0"/>
              <a:t>19</a:t>
            </a:r>
            <a:r>
              <a:rPr lang="ko-KR" altLang="en-US" dirty="0"/>
              <a:t>차 사회관계장관회의 자료</a:t>
            </a:r>
            <a:r>
              <a:rPr lang="en-US" altLang="ko-KR" dirty="0"/>
              <a:t>.</a:t>
            </a:r>
          </a:p>
          <a:p>
            <a:pPr lvl="0"/>
            <a:r>
              <a:rPr lang="en-US" altLang="ko-KR" dirty="0"/>
              <a:t>[9]</a:t>
            </a:r>
            <a:r>
              <a:rPr lang="ko-KR" altLang="en-US" dirty="0"/>
              <a:t> 이성혜</a:t>
            </a:r>
            <a:r>
              <a:rPr lang="en-US" altLang="ko-KR" dirty="0"/>
              <a:t>(2020).</a:t>
            </a:r>
            <a:r>
              <a:rPr lang="ko-KR" altLang="en-US" dirty="0"/>
              <a:t> </a:t>
            </a:r>
            <a:r>
              <a:rPr lang="ko-KR" altLang="en-US" dirty="0" err="1"/>
              <a:t>디자인씽킹</a:t>
            </a:r>
            <a:r>
              <a:rPr lang="ko-KR" altLang="en-US" dirty="0"/>
              <a:t> 프로세스 기반의 인공지능</a:t>
            </a:r>
            <a:r>
              <a:rPr lang="en-US" altLang="ko-KR" dirty="0"/>
              <a:t>(AI) </a:t>
            </a:r>
            <a:r>
              <a:rPr lang="ko-KR" altLang="en-US" dirty="0"/>
              <a:t>교육 프로그램 적용 효과분석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컴퓨터교육학회논문지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23(4),</a:t>
            </a:r>
            <a:r>
              <a:rPr lang="ko-KR" altLang="en-US" dirty="0"/>
              <a:t> </a:t>
            </a:r>
            <a:r>
              <a:rPr lang="en-US" altLang="ko-KR" dirty="0"/>
              <a:t>49-59</a:t>
            </a:r>
          </a:p>
          <a:p>
            <a:pPr lvl="0"/>
            <a:endParaRPr lang="en-US" altLang="ko-KR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A24045E-84AD-924A-ACB6-CE5202270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825" y="596890"/>
            <a:ext cx="1621038" cy="7356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2301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2B310C-061E-6642-9498-B36B24BDF2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dirty="0"/>
              <a:t>논문 한글 주제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C224972-B511-2E48-AFFF-C4FD848C3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975" y="161994"/>
            <a:ext cx="4869610" cy="5995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결론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Main_IMG">
            <a:extLst>
              <a:ext uri="{FF2B5EF4-FFF2-40B4-BE49-F238E27FC236}">
                <a16:creationId xmlns:a16="http://schemas.microsoft.com/office/drawing/2014/main" id="{CAE1E19C-0448-C243-81CC-36825DAA1F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9" y="1185862"/>
            <a:ext cx="5397854" cy="507064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Description">
            <a:extLst>
              <a:ext uri="{FF2B5EF4-FFF2-40B4-BE49-F238E27FC236}">
                <a16:creationId xmlns:a16="http://schemas.microsoft.com/office/drawing/2014/main" id="{B2B5CB7E-0F89-A045-BEA8-39DD5C5696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185693"/>
            <a:ext cx="5841053" cy="507064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요약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/>
              <a:t>무림ㅇ너리</a:t>
            </a:r>
            <a:r>
              <a:rPr lang="en-US" altLang="ko-KR" dirty="0"/>
              <a:t>;</a:t>
            </a:r>
            <a:r>
              <a:rPr lang="ko-KR" altLang="en-US" dirty="0" err="1"/>
              <a:t>ㅈ머라ㅣㅁㄴ어라ㅣㄴ어리ㅏㄴ</a:t>
            </a:r>
            <a:endParaRPr lang="en-US" altLang="ko-KR" dirty="0"/>
          </a:p>
          <a:p>
            <a:pPr lvl="0"/>
            <a:r>
              <a:rPr lang="ko-KR" altLang="en-US" dirty="0" err="1"/>
              <a:t>ㄴ라ㅣㅁㄴ이럼ㄴ이라ㅓㅇ날</a:t>
            </a:r>
            <a:endParaRPr lang="en-US" altLang="ko-KR" dirty="0"/>
          </a:p>
          <a:p>
            <a:pPr lvl="0"/>
            <a:r>
              <a:rPr lang="ko-KR" altLang="en-US" dirty="0" err="1"/>
              <a:t>ㄴ라ㅣㄴ어리ㅏㅓㄹ</a:t>
            </a:r>
            <a:r>
              <a:rPr lang="en-US" altLang="ko-KR" dirty="0"/>
              <a:t>;</a:t>
            </a:r>
            <a:r>
              <a:rPr lang="ko-KR" altLang="en-US" dirty="0" err="1"/>
              <a:t>ㅓㄴㅇㄹ</a:t>
            </a:r>
            <a:endParaRPr lang="en-US" altLang="ko-KR" dirty="0"/>
          </a:p>
          <a:p>
            <a:pPr lvl="0"/>
            <a:r>
              <a:rPr lang="en-US" altLang="ko-KR" dirty="0"/>
              <a:t>;</a:t>
            </a:r>
            <a:r>
              <a:rPr lang="ko-KR" altLang="en-US" dirty="0" err="1"/>
              <a:t>너리ㅏ너리널</a:t>
            </a:r>
            <a:endParaRPr lang="en-US" altLang="ko-KR" dirty="0"/>
          </a:p>
          <a:p>
            <a:pPr lvl="0"/>
            <a:r>
              <a:rPr lang="ko-KR" altLang="en-US" dirty="0" err="1"/>
              <a:t>ㄴ러ㅣㅏㅁㄴ러ㅣㅇㄴ러ㅣㅏㄴ어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0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le_Name">
            <a:extLst>
              <a:ext uri="{FF2B5EF4-FFF2-40B4-BE49-F238E27FC236}">
                <a16:creationId xmlns:a16="http://schemas.microsoft.com/office/drawing/2014/main" id="{B4839F31-0001-C746-A867-F3A9C03E77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88810"/>
            <a:ext cx="12192000" cy="1522926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요약 </a:t>
            </a:r>
            <a:r>
              <a:rPr lang="ko-KR" altLang="en-US" dirty="0" err="1"/>
              <a:t>ㅏㅓ리머리ㅏ러ㅣ마너래러ㅣㅓㅣㅏㅓ라ㅣ러ㅣㅓㅣㅏㅓㄹㅁ</a:t>
            </a:r>
            <a:r>
              <a:rPr lang="en-US" altLang="ko-KR" dirty="0"/>
              <a:t>;</a:t>
            </a:r>
          </a:p>
          <a:p>
            <a:pPr lvl="0"/>
            <a:r>
              <a:rPr lang="ko-KR" altLang="en-US" dirty="0" err="1"/>
              <a:t>ㄴㅇ라ㅣ러ㅣ나ㅓ리ㅏ너ㅣㅏ러ㅣㄴㅇ</a:t>
            </a:r>
            <a:r>
              <a:rPr lang="en-US" altLang="ko-KR" dirty="0"/>
              <a:t>;</a:t>
            </a:r>
            <a:r>
              <a:rPr lang="ko-KR" altLang="en-US" dirty="0" err="1"/>
              <a:t>ㅓ리ㅏㅓ리ㅏ너리ㅏㄴ멀</a:t>
            </a:r>
            <a:endParaRPr lang="en-US" altLang="ko-KR" dirty="0"/>
          </a:p>
          <a:p>
            <a:pPr lvl="0"/>
            <a:r>
              <a:rPr lang="ko-KR" altLang="en-US" dirty="0" err="1"/>
              <a:t>나ㅣㄹㄴ이ㅏ러니ㅏ러ㅣㅏ러ㅣㅏ러ㅣㄴ마러ㅣ마ㅓ리</a:t>
            </a:r>
            <a:r>
              <a:rPr lang="en-US" altLang="ko-KR" dirty="0"/>
              <a:t>;</a:t>
            </a:r>
            <a:r>
              <a:rPr lang="ko-KR" altLang="en-US" dirty="0" err="1"/>
              <a:t>ㅏㄴ러ㅣㅏㅇ</a:t>
            </a:r>
            <a:endParaRPr lang="ko-KR" altLang="en-US" dirty="0"/>
          </a:p>
        </p:txBody>
      </p:sp>
      <p:sp>
        <p:nvSpPr>
          <p:cNvPr id="19" name="File_Name">
            <a:extLst>
              <a:ext uri="{FF2B5EF4-FFF2-40B4-BE49-F238E27FC236}">
                <a16:creationId xmlns:a16="http://schemas.microsoft.com/office/drawing/2014/main" id="{A76DEF9C-CAE0-EC4F-8AA7-E29A9C1681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429000"/>
            <a:ext cx="12192000" cy="1996944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/>
              <a:t>#</a:t>
            </a:r>
            <a:r>
              <a:rPr lang="ko-KR" altLang="en-US" dirty="0"/>
              <a:t>본문</a:t>
            </a:r>
            <a:r>
              <a:rPr lang="en-US" altLang="ko-KR" dirty="0"/>
              <a:t>-</a:t>
            </a:r>
            <a:r>
              <a:rPr lang="ko-KR" altLang="en-US" dirty="0"/>
              <a:t>슬라이드 노트에 </a:t>
            </a:r>
            <a:r>
              <a:rPr lang="ko-KR" altLang="en-US" dirty="0" err="1"/>
              <a:t>넣어야됨</a:t>
            </a:r>
            <a:endParaRPr lang="ko-KR" altLang="en-US" dirty="0"/>
          </a:p>
        </p:txBody>
      </p:sp>
      <p:sp>
        <p:nvSpPr>
          <p:cNvPr id="21" name="바닥글 개체 틀 2">
            <a:extLst>
              <a:ext uri="{FF2B5EF4-FFF2-40B4-BE49-F238E27FC236}">
                <a16:creationId xmlns:a16="http://schemas.microsoft.com/office/drawing/2014/main" id="{8C5B49D4-6F21-8E45-B76A-90ED8AEB3E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17789" y="6638553"/>
            <a:ext cx="3566609" cy="212222"/>
          </a:xfrm>
        </p:spPr>
        <p:txBody>
          <a:bodyPr/>
          <a:lstStyle/>
          <a:p>
            <a:r>
              <a:rPr lang="ko-KR" altLang="en-US" dirty="0"/>
              <a:t>논문 한글 주제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F88132D-5DF3-E645-A65E-409B822B6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878" y="223324"/>
            <a:ext cx="2384897" cy="7356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본론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5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F0778AD6-0D2E-F844-A7CC-6FE54D59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161994"/>
            <a:ext cx="4869610" cy="599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File_Name">
            <a:extLst>
              <a:ext uri="{FF2B5EF4-FFF2-40B4-BE49-F238E27FC236}">
                <a16:creationId xmlns:a16="http://schemas.microsoft.com/office/drawing/2014/main" id="{55AA25ED-091C-0548-935B-8BE99047A9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1770" y="3750254"/>
            <a:ext cx="9648460" cy="1294325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8" name="Description">
            <a:extLst>
              <a:ext uri="{FF2B5EF4-FFF2-40B4-BE49-F238E27FC236}">
                <a16:creationId xmlns:a16="http://schemas.microsoft.com/office/drawing/2014/main" id="{D7FFEA85-F09A-C043-83D5-CA59FA2FFC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4826" y="1002539"/>
            <a:ext cx="9648459" cy="2544186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Description">
            <a:extLst>
              <a:ext uri="{FF2B5EF4-FFF2-40B4-BE49-F238E27FC236}">
                <a16:creationId xmlns:a16="http://schemas.microsoft.com/office/drawing/2014/main" id="{B7BD00B6-282D-2E40-8303-189098A5D6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1770" y="5428272"/>
            <a:ext cx="9648460" cy="854378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402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23F4999-C7C0-4280-A98A-628D9BD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5" y="161994"/>
            <a:ext cx="4869610" cy="599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Main_IMG">
            <a:extLst>
              <a:ext uri="{FF2B5EF4-FFF2-40B4-BE49-F238E27FC236}">
                <a16:creationId xmlns:a16="http://schemas.microsoft.com/office/drawing/2014/main" id="{F0283DC5-5882-49BC-A287-0DA858C4DC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1185862"/>
            <a:ext cx="7126287" cy="507064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File_Name">
            <a:extLst>
              <a:ext uri="{FF2B5EF4-FFF2-40B4-BE49-F238E27FC236}">
                <a16:creationId xmlns:a16="http://schemas.microsoft.com/office/drawing/2014/main" id="{BF12CB60-43DB-49A1-8E52-0D84CE2702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00341" y="1185863"/>
            <a:ext cx="4019550" cy="527608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11" name="Description">
            <a:extLst>
              <a:ext uri="{FF2B5EF4-FFF2-40B4-BE49-F238E27FC236}">
                <a16:creationId xmlns:a16="http://schemas.microsoft.com/office/drawing/2014/main" id="{D3146C66-6815-40A6-A4A2-556803026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4166" y="2017713"/>
            <a:ext cx="4052887" cy="423862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50076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2021. 11. 11.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7" r:id="rId2"/>
    <p:sldLayoutId id="2147483758" r:id="rId3"/>
    <p:sldLayoutId id="2147483760" r:id="rId4"/>
    <p:sldLayoutId id="2147483759" r:id="rId5"/>
    <p:sldLayoutId id="2147483756" r:id="rId6"/>
    <p:sldLayoutId id="2147483754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학과 성공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이름 성공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논문 한글 제목 성공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논문 영어 제목 성공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1. 서론 2. 연구 배경 성공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 성공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김갑수(참고문헌) 성공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참고문헌 성공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결론(목차) 성공</a:t>
            </a:r>
          </a:p>
        </p:txBody>
      </p:sp>
      <p:pic>
        <p:nvPicPr>
          <p:cNvPr id="3" name="Picture Placeholder 2" descr="apple.jpeg"/>
          <p:cNvPicPr>
            <a:picLocks noGrp="1" noChangeAspect="1"/>
          </p:cNvPicPr>
          <p:nvPr>
            <p:ph type="pic" idx="13" sz="quarter"/>
          </p:nvPr>
        </p:nvPicPr>
        <p:blipFill>
          <a:blip r:embed="rId3"/>
          <a:srcRect t="3031" b="30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요약 성공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목차 성공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1. 서론 2. 연구 배경 성공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 성공11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1 성공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2 성공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Text Placeholder 3 성공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Text Placeholder 4 성공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1352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Arial</vt:lpstr>
      <vt:lpstr>Calibri</vt:lpstr>
      <vt:lpstr>Calibri Light</vt:lpstr>
      <vt:lpstr>업무의 잔머리v4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안수호</cp:lastModifiedBy>
  <cp:revision>76</cp:revision>
  <dcterms:created xsi:type="dcterms:W3CDTF">2019-09-14T04:33:08Z</dcterms:created>
  <dcterms:modified xsi:type="dcterms:W3CDTF">2021-11-10T15:38:45Z</dcterms:modified>
</cp:coreProperties>
</file>