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4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24" autoAdjust="0"/>
  </p:normalViewPr>
  <p:slideViewPr>
    <p:cSldViewPr snapToGrid="0">
      <p:cViewPr varScale="1">
        <p:scale>
          <a:sx n="60" d="100"/>
          <a:sy n="60" d="100"/>
        </p:scale>
        <p:origin x="150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C1567-5479-484B-9C98-958036ADBC46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8B1D4-D2F7-43A4-B5BB-5E28C791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5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스마트 </a:t>
            </a:r>
            <a:r>
              <a:rPr lang="ko-KR" altLang="en-US" dirty="0"/>
              <a:t>밴드에는 </a:t>
            </a:r>
            <a:r>
              <a:rPr lang="ko-KR" altLang="en-US" dirty="0" err="1"/>
              <a:t>아두이노</a:t>
            </a:r>
            <a:r>
              <a:rPr lang="ko-KR" altLang="en-US" dirty="0"/>
              <a:t> 나노를 사용하였습니다</a:t>
            </a:r>
            <a:r>
              <a:rPr lang="en-US" altLang="ko-KR" dirty="0"/>
              <a:t>. </a:t>
            </a:r>
            <a:r>
              <a:rPr lang="ko-KR" altLang="en-US" dirty="0" err="1"/>
              <a:t>심박</a:t>
            </a:r>
            <a:r>
              <a:rPr lang="ko-KR" altLang="en-US" dirty="0"/>
              <a:t> 센서를 달아서 심박수와 체온</a:t>
            </a:r>
            <a:r>
              <a:rPr lang="en-US" altLang="ko-KR" dirty="0"/>
              <a:t>, </a:t>
            </a:r>
            <a:r>
              <a:rPr lang="ko-KR" altLang="en-US" dirty="0"/>
              <a:t>그리고 착용했는지 여부를</a:t>
            </a:r>
            <a:r>
              <a:rPr lang="en-US" altLang="ko-KR" dirty="0"/>
              <a:t> OLCD</a:t>
            </a:r>
            <a:r>
              <a:rPr lang="ko-KR" altLang="en-US" dirty="0"/>
              <a:t>로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음성인식을 통해 명령어를 감지하여 보호자에게 알람이 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 통신을 이용하여 핸드폰과 연동하려고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노약자 도우미는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사용하여 </a:t>
            </a:r>
            <a:r>
              <a:rPr lang="en-US" altLang="ko-KR" dirty="0"/>
              <a:t>FLASK </a:t>
            </a:r>
            <a:r>
              <a:rPr lang="ko-KR" altLang="en-US" dirty="0"/>
              <a:t>웹서버를 만들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보호자가 로그인 기능을 통해 접근하여 </a:t>
            </a:r>
            <a:r>
              <a:rPr lang="en-US" altLang="ko-KR" dirty="0"/>
              <a:t>CCTV</a:t>
            </a:r>
            <a:r>
              <a:rPr lang="ko-KR" altLang="en-US" dirty="0"/>
              <a:t>기능과 심박수나 체온을 그래프로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카메라를 달아서 노약자 얼굴을 학습시켜 카메라에 보이지 않을 시 보호자에게 알람이 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76979-8EB6-4098-B3AC-E331E9B2454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마이크로 컨트롤러 사용을 위한 간단한 음성 인식 모델 훈련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https://colab.research.google.com/github/yunho0130/tensorflow-lite/blob/master/tensorflow/lite/micro/examples/micro_speech/train_speech_model_ko.ipynb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O'Reilly &lt;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TinyML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텐서플로우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라이트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Tensorflow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Lite&gt;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책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소스코드 저장소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https://github.com/yunho0130/tensorflow-lite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Micro Speech Example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https://github.com/tensorflow/tflite-micro/tree/main/tensorflow/lite/micro/examples/micro_speech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8B1D4-D2F7-43A4-B5BB-5E28C79168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4715-CBC3-438A-9B82-319C6B95A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8DF06-3811-42EB-9E7C-EC4D16478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0B996-2362-4E72-9FF5-B65CC0E1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3C291-1009-4397-92A6-B1C828E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8E74-7DED-4FD9-9A59-9A33633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4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4C64B-9567-472D-98A1-1CA5E592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269BD-282F-48F8-B20A-B6A8AF0A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A73E6-FA4E-4AA8-AE64-4FCF42E9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E5669-025A-484D-A32B-1301EF04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888F4-3273-4041-9E75-9427E8C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3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3C2181-4A45-4C2D-8445-564425A80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13F42-135B-473B-95CE-5AAB0537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4A79C-FED8-4705-8610-EB269991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13E67-2908-4B69-A1F3-1D591C22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CC48C-ACD4-4319-854C-27480B4B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EE5A-1622-4200-A66E-C3E49E26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F2833-9B4C-4D9E-814F-FCD8B5F1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F0B4F-5987-47C6-8861-6D21F97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B6CC3-ED60-441B-A1E2-7F52FF4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575B-C146-41C4-A7CC-095C53B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D0779-0775-4511-A3A4-B26B5BD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0909E-94B8-4102-AB57-4ABC6AA5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BCF65-34D8-45FF-BC4B-DC4D2BAC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33F12-A323-4995-A85B-5800A261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1629A-E701-47EC-8F18-BC679BF3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F4C4-C3C0-4E4B-9D18-3312BBC4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CBA3E-6011-46DD-878C-C259EC834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86B6A-20AA-413B-8A5A-3D2A5E33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879D7-8B1D-4084-AC0F-12065A99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011D-0E03-4D28-B9D5-67FD345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5695A-BCB6-4ACB-9ED3-3550A277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653A-93E5-4F54-9116-E298236B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53052-3079-4326-A5DB-642CFDCD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0DC36-C58E-409D-918F-E505D98E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378123-19F6-4450-A311-8A379BF8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E4F8E-E19E-4A0C-AC5B-F34C617AA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5A8D61-4B7F-4E23-A360-7CC2BCA5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6D59DD-0413-42BD-B6C0-0C6F4DF9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4836F-033D-4790-BD33-28E83982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8783-5934-4EC6-B23A-A62584BF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5AD05C-DD3D-409F-A3DD-545A190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5E21F-7F31-480A-BDD9-00920222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E3D1-F380-4427-9EDA-C29A507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6697A-1262-4B33-98C9-223898DA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D98DD-FB37-4B16-813D-70287F8D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4A20B-F81C-4AD5-8923-936CB5AD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8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AE7E3-6ADD-48F4-ABB3-64D89E43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F3232-9728-44E8-A710-653CE58D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09322B-96AF-4D09-A9A5-B413D167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F4949-775A-409D-BA46-A2C13017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A0E73-B289-4C86-96A9-71008E69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98052-12D9-42C1-9311-56A68288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F3EC2-E967-441B-8A93-87BC0158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1DFDFA-64DC-444F-B823-D1F3CF99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D4F08-2FBF-4936-B715-190AEBB63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BB6AD-DB76-4D6A-9AEC-0B4B7B88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92F2D-A4C1-4C36-80FA-8A97CD7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AC788-E397-470D-84D4-B841291B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DF21DD-8CD8-4513-80B1-C35C959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3E63D-7A85-4F40-916F-B6BD842E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3D25E-9CAD-4740-B8F1-71DB1B11C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1F83-5503-49DB-B936-3DD386AFCBF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C3B66-0C16-4134-B5C4-A58E00364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18C93-4441-42B2-AE41-FB7DA1114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9F0B-0CF4-47DA-BA5D-E35175318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D3A3A0-5EEC-44D1-BA37-0616E2856FC7}"/>
              </a:ext>
            </a:extLst>
          </p:cNvPr>
          <p:cNvSpPr/>
          <p:nvPr/>
        </p:nvSpPr>
        <p:spPr>
          <a:xfrm>
            <a:off x="885472" y="674684"/>
            <a:ext cx="5696853" cy="576460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0C822-EAF8-4DDE-BBA3-E17359E32161}"/>
              </a:ext>
            </a:extLst>
          </p:cNvPr>
          <p:cNvSpPr txBox="1"/>
          <p:nvPr/>
        </p:nvSpPr>
        <p:spPr>
          <a:xfrm>
            <a:off x="2672599" y="350330"/>
            <a:ext cx="18301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 w="19050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ExtraBold" panose="020B0600000101010101" pitchFamily="50" charset="-127"/>
                <a:cs typeface="+mn-cs"/>
              </a:rPr>
              <a:t>스마트 밴드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659B60-3B6C-4C16-ABF6-9456012BA723}"/>
              </a:ext>
            </a:extLst>
          </p:cNvPr>
          <p:cNvSpPr/>
          <p:nvPr/>
        </p:nvSpPr>
        <p:spPr>
          <a:xfrm>
            <a:off x="1240255" y="4105757"/>
            <a:ext cx="2247930" cy="182623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음성인식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바른고딕 옛한글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↓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명령어 감지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↓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노약자 도우미로 전달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E8B6C04-D4C2-43AF-B9CF-5638B589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90039" l="25000" r="74805">
                        <a14:foregroundMark x1="43945" y1="16211" x2="46875" y2="83789"/>
                        <a14:foregroundMark x1="46875" y1="83789" x2="53711" y2="13281"/>
                        <a14:foregroundMark x1="53711" y1="13281" x2="45703" y2="83203"/>
                        <a14:foregroundMark x1="48047" y1="13281" x2="73438" y2="33398"/>
                        <a14:foregroundMark x1="67773" y1="26367" x2="44922" y2="10156"/>
                        <a14:foregroundMark x1="63867" y1="19727" x2="74805" y2="31641"/>
                        <a14:foregroundMark x1="66016" y1="38672" x2="50586" y2="52734"/>
                        <a14:foregroundMark x1="63281" y1="61133" x2="74414" y2="69922"/>
                        <a14:foregroundMark x1="59375" y1="81836" x2="46680" y2="87109"/>
                        <a14:foregroundMark x1="42188" y1="80859" x2="47070" y2="90234"/>
                        <a14:foregroundMark x1="25000" y1="66406" x2="29883" y2="61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45" t="2538" r="21675" b="7888"/>
          <a:stretch/>
        </p:blipFill>
        <p:spPr>
          <a:xfrm>
            <a:off x="6646252" y="84338"/>
            <a:ext cx="419166" cy="64647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FCEC4A-D56C-4E0F-975C-B9A3530DB639}"/>
              </a:ext>
            </a:extLst>
          </p:cNvPr>
          <p:cNvSpPr/>
          <p:nvPr/>
        </p:nvSpPr>
        <p:spPr>
          <a:xfrm>
            <a:off x="3908803" y="1822117"/>
            <a:ext cx="2465245" cy="2052197"/>
          </a:xfrm>
          <a:prstGeom prst="roundRect">
            <a:avLst>
              <a:gd name="adj" fmla="val 9947"/>
            </a:avLst>
          </a:prstGeom>
          <a:noFill/>
          <a:ln w="34925" cmpd="sng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A172F-9F77-4381-A781-F74C22CAF1B3}"/>
              </a:ext>
            </a:extLst>
          </p:cNvPr>
          <p:cNvSpPr/>
          <p:nvPr/>
        </p:nvSpPr>
        <p:spPr>
          <a:xfrm>
            <a:off x="4049966" y="2043367"/>
            <a:ext cx="2153199" cy="46754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심박수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CECFE-049D-4E6C-931F-0DE7FB123D2D}"/>
              </a:ext>
            </a:extLst>
          </p:cNvPr>
          <p:cNvSpPr/>
          <p:nvPr/>
        </p:nvSpPr>
        <p:spPr>
          <a:xfrm>
            <a:off x="4058331" y="2639781"/>
            <a:ext cx="2153200" cy="4727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체온 표시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18A25E-9F8C-40FC-9F53-45DC6D3980E5}"/>
              </a:ext>
            </a:extLst>
          </p:cNvPr>
          <p:cNvSpPr txBox="1"/>
          <p:nvPr/>
        </p:nvSpPr>
        <p:spPr>
          <a:xfrm>
            <a:off x="4263800" y="914795"/>
            <a:ext cx="175524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Light" panose="020D0904000000000000" pitchFamily="50" charset="-127"/>
                <a:cs typeface="+mn-cs"/>
              </a:rPr>
              <a:t>OLED </a:t>
            </a:r>
            <a:endParaRPr kumimoji="0" lang="en-US" altLang="ko-KR" sz="1600" b="0" i="0" u="none" strike="noStrike" kern="1200" cap="none" spc="0" normalizeH="0" baseline="0" noProof="0" dirty="0">
              <a:ln w="1905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BB0717-E3D9-4295-AE96-5AF878C9E606}"/>
              </a:ext>
            </a:extLst>
          </p:cNvPr>
          <p:cNvSpPr/>
          <p:nvPr/>
        </p:nvSpPr>
        <p:spPr>
          <a:xfrm>
            <a:off x="4067596" y="3241454"/>
            <a:ext cx="2135569" cy="49023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착용 감지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B8D6ED-44D2-4EB9-8FBE-12F096567CB7}"/>
              </a:ext>
            </a:extLst>
          </p:cNvPr>
          <p:cNvSpPr/>
          <p:nvPr/>
        </p:nvSpPr>
        <p:spPr>
          <a:xfrm>
            <a:off x="-2625" y="1835183"/>
            <a:ext cx="845669" cy="31398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심박센서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바른고딕 옛한글" panose="020B0603020101020101" pitchFamily="50" charset="-127"/>
              <a:cs typeface="+mn-cs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D94A2F7-A0E7-4F21-8387-0B8B25011D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27" y="234439"/>
            <a:ext cx="845670" cy="845670"/>
          </a:xfrm>
          <a:prstGeom prst="rect">
            <a:avLst/>
          </a:prstGeom>
        </p:spPr>
      </p:pic>
      <p:pic>
        <p:nvPicPr>
          <p:cNvPr id="1026" name="Picture 2" descr="와이파이(Wi-Fi)? 쉽게 설명해 드립니다">
            <a:extLst>
              <a:ext uri="{FF2B5EF4-FFF2-40B4-BE49-F238E27FC236}">
                <a16:creationId xmlns:a16="http://schemas.microsoft.com/office/drawing/2014/main" id="{08185A76-6D46-4255-84CA-F887A0F2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09664">
            <a:off x="11160715" y="1130652"/>
            <a:ext cx="576951" cy="51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EBE4ED-A320-4E13-B3E4-191858CB8B70}"/>
              </a:ext>
            </a:extLst>
          </p:cNvPr>
          <p:cNvSpPr/>
          <p:nvPr/>
        </p:nvSpPr>
        <p:spPr>
          <a:xfrm>
            <a:off x="10828278" y="1678094"/>
            <a:ext cx="1262350" cy="343719"/>
          </a:xfrm>
          <a:prstGeom prst="rect">
            <a:avLst/>
          </a:prstGeom>
          <a:solidFill>
            <a:schemeClr val="bg1">
              <a:alpha val="30000"/>
            </a:schemeClr>
          </a:solidFill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LED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모뎀 사용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나눔바른고딕 옛한글" panose="020B0603020101020101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56C06C-3ADD-4EF1-A227-572B9D70745B}"/>
              </a:ext>
            </a:extLst>
          </p:cNvPr>
          <p:cNvSpPr/>
          <p:nvPr/>
        </p:nvSpPr>
        <p:spPr>
          <a:xfrm>
            <a:off x="7223942" y="675381"/>
            <a:ext cx="3516035" cy="576460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BA642-A018-4BDD-8249-43E858DE0E3B}"/>
              </a:ext>
            </a:extLst>
          </p:cNvPr>
          <p:cNvSpPr txBox="1"/>
          <p:nvPr/>
        </p:nvSpPr>
        <p:spPr>
          <a:xfrm>
            <a:off x="7817825" y="340092"/>
            <a:ext cx="2272775" cy="46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ExtraBold" panose="020B0600000101010101" pitchFamily="50" charset="-127"/>
                <a:cs typeface="+mn-cs"/>
              </a:rPr>
              <a:t>노약자 도우미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317EF2-A7F7-4C9E-AD19-140EC2ED24F1}"/>
              </a:ext>
            </a:extLst>
          </p:cNvPr>
          <p:cNvSpPr/>
          <p:nvPr/>
        </p:nvSpPr>
        <p:spPr>
          <a:xfrm>
            <a:off x="11096309" y="2295657"/>
            <a:ext cx="781706" cy="489388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camera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나눔바른고딕 옛한글" panose="020B0603020101020101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421E77-84A2-4D4B-B4C5-CF1547516F56}"/>
              </a:ext>
            </a:extLst>
          </p:cNvPr>
          <p:cNvSpPr txBox="1"/>
          <p:nvPr/>
        </p:nvSpPr>
        <p:spPr>
          <a:xfrm>
            <a:off x="7960294" y="730811"/>
            <a:ext cx="2175779" cy="41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에스코어 드림 9 Black" panose="020B0A03030302020204" pitchFamily="34" charset="-127"/>
              </a:rPr>
              <a:t>Raspberry Pi 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에스코어 드림 9 Black" panose="020B0A03030302020204" pitchFamily="34" charset="-127"/>
              <a:cs typeface="+mn-cs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93F6C12-467E-4704-8814-6F645D0308A7}"/>
              </a:ext>
            </a:extLst>
          </p:cNvPr>
          <p:cNvGrpSpPr/>
          <p:nvPr/>
        </p:nvGrpSpPr>
        <p:grpSpPr>
          <a:xfrm>
            <a:off x="7410156" y="1113374"/>
            <a:ext cx="3088741" cy="2967669"/>
            <a:chOff x="5729601" y="1934591"/>
            <a:chExt cx="3325835" cy="395656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A97615D-82A5-402B-A80B-6A672B939AD9}"/>
                </a:ext>
              </a:extLst>
            </p:cNvPr>
            <p:cNvSpPr/>
            <p:nvPr/>
          </p:nvSpPr>
          <p:spPr>
            <a:xfrm>
              <a:off x="5729601" y="2258959"/>
              <a:ext cx="3325835" cy="363219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19C3275-B7EE-4913-B39D-AC0FE1F61AAB}"/>
                </a:ext>
              </a:extLst>
            </p:cNvPr>
            <p:cNvSpPr/>
            <p:nvPr/>
          </p:nvSpPr>
          <p:spPr>
            <a:xfrm>
              <a:off x="6007390" y="2904909"/>
              <a:ext cx="2751779" cy="523233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바른고딕 옛한글" panose="020B0603020101020101" pitchFamily="50" charset="-127"/>
                  <a:cs typeface="+mn-cs"/>
                </a:rPr>
                <a:t>CCTV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E6B9EC8-56A4-420F-B56E-D6120ABF211E}"/>
                </a:ext>
              </a:extLst>
            </p:cNvPr>
            <p:cNvSpPr/>
            <p:nvPr/>
          </p:nvSpPr>
          <p:spPr>
            <a:xfrm>
              <a:off x="6001694" y="4812077"/>
              <a:ext cx="2751779" cy="606165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바른고딕 옛한글" panose="020B0603020101020101" pitchFamily="50" charset="-127"/>
                  <a:cs typeface="+mn-cs"/>
                </a:rPr>
                <a:t>심박수 확인 및 그래프 분석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5304DA-2255-4011-A578-05CAABBE3A7E}"/>
                </a:ext>
              </a:extLst>
            </p:cNvPr>
            <p:cNvSpPr txBox="1"/>
            <p:nvPr/>
          </p:nvSpPr>
          <p:spPr>
            <a:xfrm>
              <a:off x="6321968" y="1934591"/>
              <a:ext cx="2154815" cy="49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pc="-150">
                  <a:ln w="19050">
                    <a:solidFill>
                      <a:prstClr val="black"/>
                    </a:solidFill>
                  </a:ln>
                  <a:solidFill>
                    <a:prstClr val="black"/>
                  </a:solidFill>
                  <a:latin typeface="맑은 고딕" panose="020F0502020204030204"/>
                  <a:ea typeface="나눔스퀘어 ExtraBold" panose="020B0600000101010101" pitchFamily="50" charset="-127"/>
                </a:rPr>
                <a:t>FlLASK </a:t>
              </a:r>
              <a:r>
                <a:rPr lang="ko-KR" altLang="en-US" spc="-150" dirty="0">
                  <a:ln w="19050">
                    <a:solidFill>
                      <a:prstClr val="black"/>
                    </a:solidFill>
                  </a:ln>
                  <a:solidFill>
                    <a:prstClr val="black"/>
                  </a:solidFill>
                  <a:latin typeface="맑은 고딕" panose="020F0502020204030204"/>
                  <a:ea typeface="나눔스퀘어 ExtraBold" panose="020B0600000101010101" pitchFamily="50" charset="-127"/>
                </a:rPr>
                <a:t>웹서버</a:t>
              </a:r>
              <a:endParaRPr kumimoji="0" lang="ko-KR" altLang="en-US" sz="1800" b="0" i="0" u="none" strike="noStrike" kern="1200" cap="none" spc="-150" normalizeH="0" baseline="0" noProof="0" dirty="0">
                <a:ln w="19050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0B14332-F872-4886-9DF1-8ED5E55199BC}"/>
                </a:ext>
              </a:extLst>
            </p:cNvPr>
            <p:cNvSpPr/>
            <p:nvPr/>
          </p:nvSpPr>
          <p:spPr>
            <a:xfrm>
              <a:off x="6007390" y="3481168"/>
              <a:ext cx="2751779" cy="123827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나눔바른고딕 옛한글" panose="020B0603020101020101" pitchFamily="50" charset="-127"/>
                  <a:cs typeface="+mn-cs"/>
                </a:rPr>
                <a:t>얼굴 인식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나눔바른고딕 옛한글" panose="020B0603020101020101" pitchFamily="50" charset="-127"/>
                  <a:cs typeface="+mn-cs"/>
                </a:rPr>
                <a:t>↓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나눔바른고딕 옛한글" panose="020B0603020101020101" pitchFamily="50" charset="-127"/>
                  <a:cs typeface="+mn-cs"/>
                </a:rPr>
                <a:t>시야에서 노약자 인식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5F1C6B2-E5BF-4030-B47A-B94EF48849A1}"/>
                </a:ext>
              </a:extLst>
            </p:cNvPr>
            <p:cNvSpPr/>
            <p:nvPr/>
          </p:nvSpPr>
          <p:spPr>
            <a:xfrm>
              <a:off x="5884217" y="2435073"/>
              <a:ext cx="2986734" cy="3264060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나눔고딕 ExtraBold" panose="020D0904000000000000" pitchFamily="50" charset="-127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492E690-82FD-43BF-A93E-85E2607D4F03}"/>
              </a:ext>
            </a:extLst>
          </p:cNvPr>
          <p:cNvSpPr/>
          <p:nvPr/>
        </p:nvSpPr>
        <p:spPr>
          <a:xfrm>
            <a:off x="7538160" y="4529583"/>
            <a:ext cx="2980310" cy="971747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위급상황 판단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바른고딕 옛한글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SMS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서버 전달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바른고딕 옛한글" panose="020B0603020101020101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221EFE-127B-4C36-9538-C3B41CA5B264}"/>
              </a:ext>
            </a:extLst>
          </p:cNvPr>
          <p:cNvCxnSpPr>
            <a:cxnSpLocks/>
          </p:cNvCxnSpPr>
          <p:nvPr/>
        </p:nvCxnSpPr>
        <p:spPr>
          <a:xfrm flipH="1">
            <a:off x="10606522" y="2427877"/>
            <a:ext cx="4272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61E78AF-F56B-4AEC-8426-9079E0B3DCD9}"/>
              </a:ext>
            </a:extLst>
          </p:cNvPr>
          <p:cNvSpPr/>
          <p:nvPr/>
        </p:nvSpPr>
        <p:spPr>
          <a:xfrm>
            <a:off x="1115664" y="1534387"/>
            <a:ext cx="2465245" cy="4538271"/>
          </a:xfrm>
          <a:prstGeom prst="roundRect">
            <a:avLst>
              <a:gd name="adj" fmla="val 9947"/>
            </a:avLst>
          </a:prstGeom>
          <a:noFill/>
          <a:ln w="34925" cmpd="sng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9150A7-3BF4-40CE-8284-F4F6BEF640B8}"/>
              </a:ext>
            </a:extLst>
          </p:cNvPr>
          <p:cNvSpPr txBox="1"/>
          <p:nvPr/>
        </p:nvSpPr>
        <p:spPr>
          <a:xfrm>
            <a:off x="1329079" y="1232270"/>
            <a:ext cx="210390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에스코어 드림 9 Black" panose="020B0A03030302020204" pitchFamily="34" charset="-127"/>
                <a:cs typeface="+mn-cs"/>
              </a:rPr>
              <a:t>Raspberry Pi </a:t>
            </a:r>
            <a:r>
              <a:rPr lang="en-US" altLang="ko-KR" sz="1600">
                <a:solidFill>
                  <a:prstClr val="black"/>
                </a:solidFill>
                <a:latin typeface="맑은 고딕" panose="020F0502020204030204"/>
                <a:ea typeface="에스코어 드림 9 Black" panose="020B0A03030302020204" pitchFamily="34" charset="-127"/>
              </a:rPr>
              <a:t>Zero W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F73B46-69E1-4D2D-929F-B82DF43CB4C3}"/>
              </a:ext>
            </a:extLst>
          </p:cNvPr>
          <p:cNvSpPr/>
          <p:nvPr/>
        </p:nvSpPr>
        <p:spPr>
          <a:xfrm>
            <a:off x="1207528" y="1733090"/>
            <a:ext cx="2247929" cy="46166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 심박수 측정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5F00F7-166F-4E40-A118-31E80C804C75}"/>
              </a:ext>
            </a:extLst>
          </p:cNvPr>
          <p:cNvCxnSpPr>
            <a:cxnSpLocks/>
          </p:cNvCxnSpPr>
          <p:nvPr/>
        </p:nvCxnSpPr>
        <p:spPr>
          <a:xfrm>
            <a:off x="885472" y="1987930"/>
            <a:ext cx="2830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6A2C2-39A2-4BE1-93A5-A2299C714B82}"/>
              </a:ext>
            </a:extLst>
          </p:cNvPr>
          <p:cNvCxnSpPr>
            <a:cxnSpLocks/>
          </p:cNvCxnSpPr>
          <p:nvPr/>
        </p:nvCxnSpPr>
        <p:spPr>
          <a:xfrm>
            <a:off x="3507358" y="2229665"/>
            <a:ext cx="494919" cy="3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7B466B-1FE4-4126-B5BF-19383B015273}"/>
              </a:ext>
            </a:extLst>
          </p:cNvPr>
          <p:cNvSpPr txBox="1"/>
          <p:nvPr/>
        </p:nvSpPr>
        <p:spPr>
          <a:xfrm>
            <a:off x="8563358" y="1470185"/>
            <a:ext cx="92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53F8C3-69F1-4FED-BBD9-389D8D8CDA8B}"/>
              </a:ext>
            </a:extLst>
          </p:cNvPr>
          <p:cNvSpPr/>
          <p:nvPr/>
        </p:nvSpPr>
        <p:spPr>
          <a:xfrm>
            <a:off x="1200306" y="2253962"/>
            <a:ext cx="2247929" cy="46166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바른고딕 옛한글" panose="020B0603020101020101" pitchFamily="50" charset="-127"/>
                <a:cs typeface="+mn-cs"/>
              </a:rPr>
              <a:t>체온 측정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872CE9-8CAF-4F95-8DEE-1F537A588B8D}"/>
              </a:ext>
            </a:extLst>
          </p:cNvPr>
          <p:cNvCxnSpPr/>
          <p:nvPr/>
        </p:nvCxnSpPr>
        <p:spPr>
          <a:xfrm>
            <a:off x="6479177" y="2611816"/>
            <a:ext cx="862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0313000-4411-46B5-A66D-039914D7F607}"/>
              </a:ext>
            </a:extLst>
          </p:cNvPr>
          <p:cNvCxnSpPr>
            <a:cxnSpLocks/>
          </p:cNvCxnSpPr>
          <p:nvPr/>
        </p:nvCxnSpPr>
        <p:spPr>
          <a:xfrm>
            <a:off x="8981959" y="4019408"/>
            <a:ext cx="0" cy="412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DBA60EF-9AA6-47EB-96DF-2C903B264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" y="2654364"/>
            <a:ext cx="845669" cy="1282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745787-DEC6-45CB-8761-F6D491736AFB}"/>
              </a:ext>
            </a:extLst>
          </p:cNvPr>
          <p:cNvSpPr txBox="1"/>
          <p:nvPr/>
        </p:nvSpPr>
        <p:spPr>
          <a:xfrm>
            <a:off x="-37605" y="2185130"/>
            <a:ext cx="125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MAX30102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I2C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2E98F-8999-46DA-82D5-D1992B468C96}"/>
              </a:ext>
            </a:extLst>
          </p:cNvPr>
          <p:cNvSpPr txBox="1"/>
          <p:nvPr/>
        </p:nvSpPr>
        <p:spPr>
          <a:xfrm>
            <a:off x="3754818" y="1336117"/>
            <a:ext cx="269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유니즈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2.42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I2C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OLED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화이트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FAEA04-8F08-40B3-B55E-B25A443B0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10" y="1232270"/>
            <a:ext cx="1254281" cy="5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0994AB-CF26-4CD9-B578-5FDB501B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3" y="201880"/>
            <a:ext cx="6424551" cy="593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38C0A20-3FEA-44D8-AFE7-023C544AC8E1}"/>
              </a:ext>
            </a:extLst>
          </p:cNvPr>
          <p:cNvSpPr/>
          <p:nvPr/>
        </p:nvSpPr>
        <p:spPr>
          <a:xfrm>
            <a:off x="3598223" y="1294411"/>
            <a:ext cx="3123210" cy="35388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1349C3-ADBD-4616-86C4-FCD01DA2A713}"/>
              </a:ext>
            </a:extLst>
          </p:cNvPr>
          <p:cNvSpPr/>
          <p:nvPr/>
        </p:nvSpPr>
        <p:spPr>
          <a:xfrm>
            <a:off x="326570" y="4605392"/>
            <a:ext cx="3004458" cy="1531916"/>
          </a:xfrm>
          <a:prstGeom prst="roundRect">
            <a:avLst>
              <a:gd name="adj" fmla="val 14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 -&gt; </a:t>
            </a:r>
            <a:r>
              <a:rPr lang="ko-KR" altLang="en-US" dirty="0"/>
              <a:t>초록색 </a:t>
            </a:r>
            <a:r>
              <a:rPr lang="en-US" altLang="ko-KR" dirty="0"/>
              <a:t>LED</a:t>
            </a:r>
          </a:p>
          <a:p>
            <a:pPr algn="ctr"/>
            <a:r>
              <a:rPr lang="en-US" altLang="ko-KR" dirty="0"/>
              <a:t>NO -&gt; </a:t>
            </a:r>
            <a:r>
              <a:rPr lang="ko-KR" altLang="en-US" dirty="0"/>
              <a:t>빨간색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255F1B-EB9B-4367-AB8D-B8939AB4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83" y="201880"/>
            <a:ext cx="4919984" cy="59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F349EB-6DB6-4534-AF73-83C21176FFF4}"/>
              </a:ext>
            </a:extLst>
          </p:cNvPr>
          <p:cNvSpPr/>
          <p:nvPr/>
        </p:nvSpPr>
        <p:spPr>
          <a:xfrm>
            <a:off x="6543304" y="5605153"/>
            <a:ext cx="5529943" cy="1050967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외국인의 데이터이기 때문에 인식이 잘 안됨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따로 학습시켜야 할 것으로 보임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→ 예제 코드들도 학습데이터가 보통 </a:t>
            </a:r>
            <a:r>
              <a:rPr lang="en-US" altLang="ko-KR" dirty="0">
                <a:solidFill>
                  <a:schemeClr val="tx1"/>
                </a:solidFill>
              </a:rPr>
              <a:t>8900</a:t>
            </a:r>
            <a:r>
              <a:rPr lang="ko-KR" altLang="en-US" dirty="0">
                <a:solidFill>
                  <a:schemeClr val="tx1"/>
                </a:solidFill>
              </a:rPr>
              <a:t>개 정도</a:t>
            </a:r>
          </a:p>
        </p:txBody>
      </p:sp>
    </p:spTree>
    <p:extLst>
      <p:ext uri="{BB962C8B-B14F-4D97-AF65-F5344CB8AC3E}">
        <p14:creationId xmlns:p14="http://schemas.microsoft.com/office/powerpoint/2010/main" val="41111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270</Words>
  <Application>Microsoft Office PowerPoint</Application>
  <PresentationFormat>와이드스크린</PresentationFormat>
  <Paragraphs>67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맑은 고딕</vt:lpstr>
      <vt:lpstr>Arial</vt:lpstr>
      <vt:lpstr>Roboto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정여진</dc:creator>
  <cp:lastModifiedBy>심 채은</cp:lastModifiedBy>
  <cp:revision>10</cp:revision>
  <dcterms:created xsi:type="dcterms:W3CDTF">2022-04-01T04:21:13Z</dcterms:created>
  <dcterms:modified xsi:type="dcterms:W3CDTF">2022-05-06T04:17:40Z</dcterms:modified>
</cp:coreProperties>
</file>