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BBF6A55-CF01-4A58-868E-1437D5940FE8}">
  <a:tblStyle styleId="{EBBF6A55-CF01-4A58-868E-1437D5940FE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researchgate.net/figure/The-representation-of-model-architecture-image-for-ResNet-152-VGG-19-and-two-layered_fig2_322621180"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c01ca568b_3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c01ca568b_3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c01ca568b_3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c01ca568b_3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Figure from </a:t>
            </a:r>
            <a:r>
              <a:rPr lang="en" u="sng">
                <a:solidFill>
                  <a:schemeClr val="hlink"/>
                </a:solidFill>
                <a:hlinkClick r:id="rId2"/>
              </a:rPr>
              <a:t>https://www.researchgate.net/figure/The-representation-of-model-architecture-image-for-ResNet-152-VGG-19-and-two-layered_fig2_322621180</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c01ca568b_3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c01ca568b_3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rPr>
              <a:t>Figure from Zoph 2018</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c01ca568b_3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c01ca568b_3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c01ca568b_3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c01ca568b_3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c01ca568b_3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c01ca568b_3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c2b4c715d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c2b4c715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6c01ca568b_3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c01ca568b_3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6c2b4c715d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6c2b4c715d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6c447fc0e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6c447fc0e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6c447fc0e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c447fc0e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6c2b4c715d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c2b4c715d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Jiawei</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6c2b4c715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6c2b4c715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Jiawei</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6c447fc0e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6c447fc0e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6c2b4c715d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6c2b4c715d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6c2b4c715d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c2b4c715d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6c447fc0e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6c447fc0e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6c2b4c715d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6c2b4c715d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6c2b4c715d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6c2b4c715d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6c447fc0e5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6c447fc0e5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6c2b4c715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6c2b4c715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6c2b4c715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c2b4c715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6c447fc0e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6c447fc0e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6c447fc0e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6c447fc0e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6c447fc0e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6c447fc0e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6c2b4c715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c2b4c715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Dylan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c01ca568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c01ca568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c01ca568b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c01ca568b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c01ca568b_3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c01ca568b_3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c01ca568b_3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c01ca568b_3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c2b4c715d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c2b4c715d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0.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4.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3.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hyperlink" Target="http://automl.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22.png"/><Relationship Id="rId6"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41600" y="1676700"/>
            <a:ext cx="86340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Investigating </a:t>
            </a:r>
            <a:r>
              <a:rPr lang="en" sz="3600"/>
              <a:t>Differentiable Neural Architecture Search</a:t>
            </a:r>
            <a:endParaRPr sz="3600"/>
          </a:p>
        </p:txBody>
      </p:sp>
      <p:sp>
        <p:nvSpPr>
          <p:cNvPr id="55" name="Google Shape;55;p13"/>
          <p:cNvSpPr txBox="1"/>
          <p:nvPr>
            <p:ph idx="1" type="subTitle"/>
          </p:nvPr>
        </p:nvSpPr>
        <p:spPr>
          <a:xfrm>
            <a:off x="255000" y="2469288"/>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Harvard Data Science Capstone (Fall 2019)</a:t>
            </a:r>
            <a:endParaRPr/>
          </a:p>
          <a:p>
            <a:pPr indent="0" lvl="0" marL="0" rtl="0" algn="ctr">
              <a:spcBef>
                <a:spcPts val="0"/>
              </a:spcBef>
              <a:spcAft>
                <a:spcPts val="0"/>
              </a:spcAft>
              <a:buClr>
                <a:schemeClr val="dk1"/>
              </a:buClr>
              <a:buSzPts val="1100"/>
              <a:buFont typeface="Arial"/>
              <a:buNone/>
            </a:pPr>
            <a:r>
              <a:rPr lang="en"/>
              <a:t>Final Presentation</a:t>
            </a:r>
            <a:endParaRPr/>
          </a:p>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81825" y="1"/>
            <a:ext cx="3007883" cy="792600"/>
          </a:xfrm>
          <a:prstGeom prst="rect">
            <a:avLst/>
          </a:prstGeom>
          <a:noFill/>
          <a:ln>
            <a:noFill/>
          </a:ln>
        </p:spPr>
      </p:pic>
      <p:sp>
        <p:nvSpPr>
          <p:cNvPr id="57" name="Google Shape;57;p13"/>
          <p:cNvSpPr txBox="1"/>
          <p:nvPr/>
        </p:nvSpPr>
        <p:spPr>
          <a:xfrm>
            <a:off x="1032138" y="3537375"/>
            <a:ext cx="6852900" cy="127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1600"/>
              <a:t>Team</a:t>
            </a:r>
            <a:endParaRPr b="1" i="1" sz="1600"/>
          </a:p>
          <a:p>
            <a:pPr indent="0" lvl="0" marL="0" rtl="0" algn="ctr">
              <a:spcBef>
                <a:spcPts val="0"/>
              </a:spcBef>
              <a:spcAft>
                <a:spcPts val="0"/>
              </a:spcAft>
              <a:buClr>
                <a:srgbClr val="000000"/>
              </a:buClr>
              <a:buSzPts val="1100"/>
              <a:buFont typeface="Arial"/>
              <a:buNone/>
            </a:pPr>
            <a:r>
              <a:rPr i="1" lang="en" sz="1600">
                <a:solidFill>
                  <a:srgbClr val="000000"/>
                </a:solidFill>
              </a:rPr>
              <a:t>Michael S. Emanuel</a:t>
            </a:r>
            <a:endParaRPr i="1" sz="1600">
              <a:solidFill>
                <a:srgbClr val="000000"/>
              </a:solidFill>
            </a:endParaRPr>
          </a:p>
          <a:p>
            <a:pPr indent="0" lvl="0" marL="0" rtl="0" algn="ctr">
              <a:spcBef>
                <a:spcPts val="0"/>
              </a:spcBef>
              <a:spcAft>
                <a:spcPts val="0"/>
              </a:spcAft>
              <a:buNone/>
            </a:pPr>
            <a:r>
              <a:rPr i="1" lang="en" sz="1600">
                <a:solidFill>
                  <a:srgbClr val="000000"/>
                </a:solidFill>
              </a:rPr>
              <a:t>Julien Laasri</a:t>
            </a:r>
            <a:endParaRPr i="1" sz="1600">
              <a:solidFill>
                <a:srgbClr val="000000"/>
              </a:solidFill>
            </a:endParaRPr>
          </a:p>
          <a:p>
            <a:pPr indent="0" lvl="0" marL="0" rtl="0" algn="ctr">
              <a:spcBef>
                <a:spcPts val="0"/>
              </a:spcBef>
              <a:spcAft>
                <a:spcPts val="0"/>
              </a:spcAft>
              <a:buNone/>
            </a:pPr>
            <a:r>
              <a:rPr i="1" lang="en" sz="1600"/>
              <a:t>Dylan Randle</a:t>
            </a:r>
            <a:endParaRPr i="1" sz="1600"/>
          </a:p>
          <a:p>
            <a:pPr indent="0" lvl="0" marL="0" rtl="0" algn="ctr">
              <a:spcBef>
                <a:spcPts val="0"/>
              </a:spcBef>
              <a:spcAft>
                <a:spcPts val="0"/>
              </a:spcAft>
              <a:buNone/>
            </a:pPr>
            <a:r>
              <a:rPr i="1" lang="en" sz="1600"/>
              <a:t>Jiawei Zhuang</a:t>
            </a:r>
            <a:endParaRPr i="1"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nvSpPr>
        <p:spPr>
          <a:xfrm>
            <a:off x="284400" y="62375"/>
            <a:ext cx="3696300" cy="9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Issues with brute-force or traditional Neural Architecture Search (NAS) approaches</a:t>
            </a:r>
            <a:endParaRPr>
              <a:solidFill>
                <a:schemeClr val="dk2"/>
              </a:solidFill>
            </a:endParaRPr>
          </a:p>
        </p:txBody>
      </p:sp>
      <p:sp>
        <p:nvSpPr>
          <p:cNvPr id="121" name="Google Shape;121;p22"/>
          <p:cNvSpPr txBox="1"/>
          <p:nvPr/>
        </p:nvSpPr>
        <p:spPr>
          <a:xfrm>
            <a:off x="4467425" y="71000"/>
            <a:ext cx="4407600" cy="9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Proposed solutions in DARTS (Differentiable ARchiTecture Search, Liu 2019, ICLR)</a:t>
            </a:r>
            <a:endParaRPr>
              <a:solidFill>
                <a:schemeClr val="dk2"/>
              </a:solidFill>
            </a:endParaRPr>
          </a:p>
        </p:txBody>
      </p:sp>
      <p:sp>
        <p:nvSpPr>
          <p:cNvPr id="122" name="Google Shape;122;p22"/>
          <p:cNvSpPr txBox="1"/>
          <p:nvPr/>
        </p:nvSpPr>
        <p:spPr>
          <a:xfrm>
            <a:off x="585300" y="1249075"/>
            <a:ext cx="2996400" cy="1166700"/>
          </a:xfrm>
          <a:prstGeom prst="rect">
            <a:avLst/>
          </a:prstGeom>
          <a:solidFill>
            <a:srgbClr val="F3F3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980000"/>
                </a:solidFill>
              </a:rPr>
              <a:t>Extremely large search space</a:t>
            </a:r>
            <a:r>
              <a:rPr lang="en" sz="1600">
                <a:solidFill>
                  <a:schemeClr val="dk1"/>
                </a:solidFill>
              </a:rPr>
              <a:t>: arbitrary connections and operations between neural network nodes</a:t>
            </a:r>
            <a:endParaRPr/>
          </a:p>
        </p:txBody>
      </p:sp>
      <p:sp>
        <p:nvSpPr>
          <p:cNvPr id="123" name="Google Shape;123;p22"/>
          <p:cNvSpPr txBox="1"/>
          <p:nvPr/>
        </p:nvSpPr>
        <p:spPr>
          <a:xfrm>
            <a:off x="977700" y="2656563"/>
            <a:ext cx="2604000" cy="850500"/>
          </a:xfrm>
          <a:prstGeom prst="rect">
            <a:avLst/>
          </a:prstGeom>
          <a:solidFill>
            <a:srgbClr val="F3F3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Every "trial architecture" is </a:t>
            </a:r>
            <a:r>
              <a:rPr lang="en" sz="1600">
                <a:solidFill>
                  <a:srgbClr val="980000"/>
                </a:solidFill>
              </a:rPr>
              <a:t>re-trained from scratch</a:t>
            </a:r>
            <a:r>
              <a:rPr lang="en" sz="1600">
                <a:solidFill>
                  <a:schemeClr val="dk1"/>
                </a:solidFill>
              </a:rPr>
              <a:t>, taking many GPU hours</a:t>
            </a:r>
            <a:endParaRPr/>
          </a:p>
        </p:txBody>
      </p:sp>
      <p:sp>
        <p:nvSpPr>
          <p:cNvPr id="124" name="Google Shape;124;p22"/>
          <p:cNvSpPr txBox="1"/>
          <p:nvPr/>
        </p:nvSpPr>
        <p:spPr>
          <a:xfrm>
            <a:off x="536250" y="3867875"/>
            <a:ext cx="3094500" cy="891300"/>
          </a:xfrm>
          <a:prstGeom prst="rect">
            <a:avLst/>
          </a:prstGeom>
          <a:solidFill>
            <a:srgbClr val="F3F3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The choice of operations (e.g. Conv, Pooling) is </a:t>
            </a:r>
            <a:r>
              <a:rPr lang="en" sz="1600">
                <a:solidFill>
                  <a:srgbClr val="980000"/>
                </a:solidFill>
              </a:rPr>
              <a:t>discrete</a:t>
            </a:r>
            <a:r>
              <a:rPr lang="en" sz="1600">
                <a:solidFill>
                  <a:schemeClr val="dk1"/>
                </a:solidFill>
              </a:rPr>
              <a:t>, requiring expensive optimization </a:t>
            </a:r>
            <a:endParaRPr sz="1600">
              <a:solidFill>
                <a:schemeClr val="dk1"/>
              </a:solidFill>
            </a:endParaRPr>
          </a:p>
        </p:txBody>
      </p:sp>
      <p:sp>
        <p:nvSpPr>
          <p:cNvPr id="125" name="Google Shape;125;p22"/>
          <p:cNvSpPr txBox="1"/>
          <p:nvPr/>
        </p:nvSpPr>
        <p:spPr>
          <a:xfrm>
            <a:off x="4421075" y="1093100"/>
            <a:ext cx="4500300" cy="1131300"/>
          </a:xfrm>
          <a:prstGeom prst="rect">
            <a:avLst/>
          </a:prstGeom>
          <a:solidFill>
            <a:srgbClr val="EBF2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980000"/>
                </a:solidFill>
              </a:rPr>
              <a:t>Only search for the optimal "cell", i.e. a small unit of convolutional layers</a:t>
            </a:r>
            <a:r>
              <a:rPr lang="en" sz="1600">
                <a:solidFill>
                  <a:schemeClr val="dk1"/>
                </a:solidFill>
              </a:rPr>
              <a:t>. Construct the complete model by stacking identical cells.</a:t>
            </a:r>
            <a:endParaRPr sz="1600">
              <a:solidFill>
                <a:schemeClr val="dk1"/>
              </a:solidFill>
            </a:endParaRPr>
          </a:p>
          <a:p>
            <a:pPr indent="0" lvl="0" marL="0" rtl="0" algn="l">
              <a:spcBef>
                <a:spcPts val="0"/>
              </a:spcBef>
              <a:spcAft>
                <a:spcPts val="0"/>
              </a:spcAft>
              <a:buNone/>
            </a:pPr>
            <a:r>
              <a:rPr lang="en" sz="1600">
                <a:solidFill>
                  <a:schemeClr val="dk1"/>
                </a:solidFill>
              </a:rPr>
              <a:t>(following NASNet, Zoph 2018, Google Brain)</a:t>
            </a:r>
            <a:endParaRPr/>
          </a:p>
        </p:txBody>
      </p:sp>
      <p:sp>
        <p:nvSpPr>
          <p:cNvPr id="126" name="Google Shape;126;p22"/>
          <p:cNvSpPr txBox="1"/>
          <p:nvPr/>
        </p:nvSpPr>
        <p:spPr>
          <a:xfrm>
            <a:off x="4388375" y="2571750"/>
            <a:ext cx="4328700" cy="850500"/>
          </a:xfrm>
          <a:prstGeom prst="rect">
            <a:avLst/>
          </a:prstGeom>
          <a:solidFill>
            <a:srgbClr val="EBF2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980000"/>
                </a:solidFill>
              </a:rPr>
              <a:t>Share weights/parameters</a:t>
            </a:r>
            <a:r>
              <a:rPr lang="en" sz="1600">
                <a:solidFill>
                  <a:schemeClr val="dk1"/>
                </a:solidFill>
              </a:rPr>
              <a:t> between child models, which can be "trained together"</a:t>
            </a:r>
            <a:endParaRPr sz="1600">
              <a:solidFill>
                <a:schemeClr val="dk1"/>
              </a:solidFill>
            </a:endParaRPr>
          </a:p>
          <a:p>
            <a:pPr indent="0" lvl="0" marL="0" rtl="0" algn="l">
              <a:spcBef>
                <a:spcPts val="0"/>
              </a:spcBef>
              <a:spcAft>
                <a:spcPts val="0"/>
              </a:spcAft>
              <a:buNone/>
            </a:pPr>
            <a:r>
              <a:rPr lang="en" sz="1600">
                <a:solidFill>
                  <a:schemeClr val="dk1"/>
                </a:solidFill>
              </a:rPr>
              <a:t>(similar to ENAS, Pham 2018, Google Brain)</a:t>
            </a:r>
            <a:endParaRPr sz="1600">
              <a:solidFill>
                <a:schemeClr val="dk1"/>
              </a:solidFill>
            </a:endParaRPr>
          </a:p>
        </p:txBody>
      </p:sp>
      <p:sp>
        <p:nvSpPr>
          <p:cNvPr id="127" name="Google Shape;127;p22"/>
          <p:cNvSpPr txBox="1"/>
          <p:nvPr/>
        </p:nvSpPr>
        <p:spPr>
          <a:xfrm>
            <a:off x="4502700" y="3764225"/>
            <a:ext cx="3889800" cy="1098600"/>
          </a:xfrm>
          <a:prstGeom prst="rect">
            <a:avLst/>
          </a:prstGeom>
          <a:solidFill>
            <a:srgbClr val="EBF2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980000"/>
                </a:solidFill>
              </a:rPr>
              <a:t>Continuous relaxation</a:t>
            </a:r>
            <a:r>
              <a:rPr lang="en" sz="1600">
                <a:solidFill>
                  <a:schemeClr val="dk1"/>
                </a:solidFill>
              </a:rPr>
              <a:t>: parameterize the choice of operation by "architecture parameter" α, which can be </a:t>
            </a:r>
            <a:r>
              <a:rPr lang="en" sz="1600">
                <a:solidFill>
                  <a:srgbClr val="980000"/>
                </a:solidFill>
              </a:rPr>
              <a:t>optimized by gradient descent </a:t>
            </a:r>
            <a:endParaRPr sz="1600">
              <a:solidFill>
                <a:srgbClr val="980000"/>
              </a:solidFill>
            </a:endParaRPr>
          </a:p>
        </p:txBody>
      </p:sp>
      <p:sp>
        <p:nvSpPr>
          <p:cNvPr id="128" name="Google Shape;128;p22"/>
          <p:cNvSpPr/>
          <p:nvPr/>
        </p:nvSpPr>
        <p:spPr>
          <a:xfrm>
            <a:off x="3581700" y="1623850"/>
            <a:ext cx="822900" cy="368100"/>
          </a:xfrm>
          <a:prstGeom prst="rightArrow">
            <a:avLst>
              <a:gd fmla="val 50000" name="adj1"/>
              <a:gd fmla="val 50000" name="adj2"/>
            </a:avLst>
          </a:prstGeom>
          <a:gradFill>
            <a:gsLst>
              <a:gs pos="0">
                <a:srgbClr val="DFE9FB"/>
              </a:gs>
              <a:gs pos="100000">
                <a:srgbClr val="6E9BE7"/>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p:nvPr/>
        </p:nvSpPr>
        <p:spPr>
          <a:xfrm>
            <a:off x="3581700" y="2862000"/>
            <a:ext cx="822900" cy="368100"/>
          </a:xfrm>
          <a:prstGeom prst="rightArrow">
            <a:avLst>
              <a:gd fmla="val 50000" name="adj1"/>
              <a:gd fmla="val 50000" name="adj2"/>
            </a:avLst>
          </a:prstGeom>
          <a:gradFill>
            <a:gsLst>
              <a:gs pos="0">
                <a:srgbClr val="DFE9FB"/>
              </a:gs>
              <a:gs pos="100000">
                <a:srgbClr val="6E9BE7"/>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2"/>
          <p:cNvSpPr/>
          <p:nvPr/>
        </p:nvSpPr>
        <p:spPr>
          <a:xfrm>
            <a:off x="3603600" y="4129475"/>
            <a:ext cx="899100" cy="368100"/>
          </a:xfrm>
          <a:prstGeom prst="rightArrow">
            <a:avLst>
              <a:gd fmla="val 50000" name="adj1"/>
              <a:gd fmla="val 50000" name="adj2"/>
            </a:avLst>
          </a:prstGeom>
          <a:gradFill>
            <a:gsLst>
              <a:gs pos="0">
                <a:srgbClr val="DFE9FB"/>
              </a:gs>
              <a:gs pos="100000">
                <a:srgbClr val="6E9BE7"/>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93450" y="1204625"/>
            <a:ext cx="2727900" cy="248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2"/>
                </a:solidFill>
              </a:rPr>
              <a:t>Key observation:</a:t>
            </a:r>
            <a:r>
              <a:rPr lang="en" sz="2400">
                <a:solidFill>
                  <a:schemeClr val="dk2"/>
                </a:solidFill>
              </a:rPr>
              <a:t> </a:t>
            </a:r>
            <a:endParaRPr sz="2400">
              <a:solidFill>
                <a:schemeClr val="dk2"/>
              </a:solidFill>
            </a:endParaRPr>
          </a:p>
          <a:p>
            <a:pPr indent="0" lvl="0" marL="0" rtl="0" algn="l">
              <a:spcBef>
                <a:spcPts val="0"/>
              </a:spcBef>
              <a:spcAft>
                <a:spcPts val="0"/>
              </a:spcAft>
              <a:buNone/>
            </a:pPr>
            <a:r>
              <a:rPr lang="en" sz="2400">
                <a:solidFill>
                  <a:schemeClr val="dk2"/>
                </a:solidFill>
              </a:rPr>
              <a:t>popular CNN architectures often contain </a:t>
            </a:r>
            <a:r>
              <a:rPr lang="en" sz="2400">
                <a:solidFill>
                  <a:schemeClr val="accent5"/>
                </a:solidFill>
              </a:rPr>
              <a:t>repeating blocks</a:t>
            </a:r>
            <a:r>
              <a:rPr lang="en" sz="2400">
                <a:solidFill>
                  <a:schemeClr val="dk2"/>
                </a:solidFill>
              </a:rPr>
              <a:t>, stacked sequentially</a:t>
            </a:r>
            <a:endParaRPr sz="2400">
              <a:solidFill>
                <a:schemeClr val="dk2"/>
              </a:solidFill>
            </a:endParaRPr>
          </a:p>
        </p:txBody>
      </p:sp>
      <p:pic>
        <p:nvPicPr>
          <p:cNvPr id="136" name="Google Shape;136;p23"/>
          <p:cNvPicPr preferRelativeResize="0"/>
          <p:nvPr/>
        </p:nvPicPr>
        <p:blipFill rotWithShape="1">
          <a:blip r:embed="rId3">
            <a:alphaModFix/>
          </a:blip>
          <a:srcRect b="0" l="0" r="31735" t="0"/>
          <a:stretch/>
        </p:blipFill>
        <p:spPr>
          <a:xfrm>
            <a:off x="2943275" y="220825"/>
            <a:ext cx="3449126" cy="4701850"/>
          </a:xfrm>
          <a:prstGeom prst="rect">
            <a:avLst/>
          </a:prstGeom>
          <a:noFill/>
          <a:ln>
            <a:noFill/>
          </a:ln>
        </p:spPr>
      </p:pic>
      <p:pic>
        <p:nvPicPr>
          <p:cNvPr id="137" name="Google Shape;137;p23"/>
          <p:cNvPicPr preferRelativeResize="0"/>
          <p:nvPr/>
        </p:nvPicPr>
        <p:blipFill rotWithShape="1">
          <a:blip r:embed="rId4">
            <a:alphaModFix/>
          </a:blip>
          <a:srcRect b="13218" l="7797" r="19869" t="3433"/>
          <a:stretch/>
        </p:blipFill>
        <p:spPr>
          <a:xfrm>
            <a:off x="7026775" y="906250"/>
            <a:ext cx="1945350" cy="3658300"/>
          </a:xfrm>
          <a:prstGeom prst="rect">
            <a:avLst/>
          </a:prstGeom>
          <a:noFill/>
          <a:ln>
            <a:noFill/>
          </a:ln>
        </p:spPr>
      </p:pic>
      <p:cxnSp>
        <p:nvCxnSpPr>
          <p:cNvPr id="138" name="Google Shape;138;p23"/>
          <p:cNvCxnSpPr/>
          <p:nvPr/>
        </p:nvCxnSpPr>
        <p:spPr>
          <a:xfrm flipH="1" rot="10800000">
            <a:off x="6124150" y="1043275"/>
            <a:ext cx="1143900" cy="443700"/>
          </a:xfrm>
          <a:prstGeom prst="straightConnector1">
            <a:avLst/>
          </a:prstGeom>
          <a:noFill/>
          <a:ln cap="flat" cmpd="sng" w="38100">
            <a:solidFill>
              <a:srgbClr val="4A86E8"/>
            </a:solidFill>
            <a:prstDash val="solid"/>
            <a:round/>
            <a:headEnd len="med" w="med" type="none"/>
            <a:tailEnd len="med" w="med" type="stealth"/>
          </a:ln>
        </p:spPr>
      </p:cxnSp>
      <p:cxnSp>
        <p:nvCxnSpPr>
          <p:cNvPr id="139" name="Google Shape;139;p23"/>
          <p:cNvCxnSpPr/>
          <p:nvPr/>
        </p:nvCxnSpPr>
        <p:spPr>
          <a:xfrm>
            <a:off x="6100800" y="1883825"/>
            <a:ext cx="1494000" cy="2661300"/>
          </a:xfrm>
          <a:prstGeom prst="straightConnector1">
            <a:avLst/>
          </a:prstGeom>
          <a:noFill/>
          <a:ln cap="flat" cmpd="sng" w="38100">
            <a:solidFill>
              <a:srgbClr val="4A86E8"/>
            </a:solidFill>
            <a:prstDash val="solid"/>
            <a:round/>
            <a:headEnd len="med" w="med" type="none"/>
            <a:tailEnd len="med" w="med" type="stealth"/>
          </a:ln>
        </p:spPr>
      </p:cxnSp>
      <p:sp>
        <p:nvSpPr>
          <p:cNvPr id="140" name="Google Shape;140;p23"/>
          <p:cNvSpPr txBox="1"/>
          <p:nvPr>
            <p:ph type="title"/>
          </p:nvPr>
        </p:nvSpPr>
        <p:spPr>
          <a:xfrm>
            <a:off x="6974500" y="446600"/>
            <a:ext cx="2049900" cy="37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One residual block</a:t>
            </a:r>
            <a:endParaRPr sz="1600"/>
          </a:p>
        </p:txBody>
      </p:sp>
      <p:sp>
        <p:nvSpPr>
          <p:cNvPr id="141" name="Google Shape;141;p23"/>
          <p:cNvSpPr/>
          <p:nvPr/>
        </p:nvSpPr>
        <p:spPr>
          <a:xfrm>
            <a:off x="4630150" y="1363925"/>
            <a:ext cx="1494000" cy="617100"/>
          </a:xfrm>
          <a:prstGeom prst="rect">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pic>
        <p:nvPicPr>
          <p:cNvPr id="146" name="Google Shape;146;p24"/>
          <p:cNvPicPr preferRelativeResize="0"/>
          <p:nvPr/>
        </p:nvPicPr>
        <p:blipFill>
          <a:blip r:embed="rId3">
            <a:alphaModFix/>
          </a:blip>
          <a:stretch>
            <a:fillRect/>
          </a:stretch>
        </p:blipFill>
        <p:spPr>
          <a:xfrm>
            <a:off x="4480400" y="496707"/>
            <a:ext cx="1734375" cy="4694508"/>
          </a:xfrm>
          <a:prstGeom prst="rect">
            <a:avLst/>
          </a:prstGeom>
          <a:noFill/>
          <a:ln>
            <a:noFill/>
          </a:ln>
        </p:spPr>
      </p:pic>
      <p:pic>
        <p:nvPicPr>
          <p:cNvPr id="147" name="Google Shape;147;p24"/>
          <p:cNvPicPr preferRelativeResize="0"/>
          <p:nvPr/>
        </p:nvPicPr>
        <p:blipFill>
          <a:blip r:embed="rId4">
            <a:alphaModFix/>
          </a:blip>
          <a:stretch>
            <a:fillRect/>
          </a:stretch>
        </p:blipFill>
        <p:spPr>
          <a:xfrm>
            <a:off x="6254675" y="701744"/>
            <a:ext cx="2889326" cy="3950579"/>
          </a:xfrm>
          <a:prstGeom prst="rect">
            <a:avLst/>
          </a:prstGeom>
          <a:noFill/>
          <a:ln>
            <a:noFill/>
          </a:ln>
        </p:spPr>
      </p:pic>
      <p:sp>
        <p:nvSpPr>
          <p:cNvPr id="148" name="Google Shape;148;p24"/>
          <p:cNvSpPr txBox="1"/>
          <p:nvPr>
            <p:ph type="title"/>
          </p:nvPr>
        </p:nvSpPr>
        <p:spPr>
          <a:xfrm>
            <a:off x="212600" y="68575"/>
            <a:ext cx="8440800" cy="4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DARTS searches for the optimal "cell", not whole model</a:t>
            </a:r>
            <a:endParaRPr sz="2400"/>
          </a:p>
        </p:txBody>
      </p:sp>
      <p:cxnSp>
        <p:nvCxnSpPr>
          <p:cNvPr id="149" name="Google Shape;149;p24"/>
          <p:cNvCxnSpPr/>
          <p:nvPr/>
        </p:nvCxnSpPr>
        <p:spPr>
          <a:xfrm flipH="1" rot="10800000">
            <a:off x="5866275" y="3164650"/>
            <a:ext cx="655500" cy="319500"/>
          </a:xfrm>
          <a:prstGeom prst="straightConnector1">
            <a:avLst/>
          </a:prstGeom>
          <a:noFill/>
          <a:ln cap="flat" cmpd="sng" w="38100">
            <a:solidFill>
              <a:srgbClr val="4A86E8"/>
            </a:solidFill>
            <a:prstDash val="solid"/>
            <a:round/>
            <a:headEnd len="med" w="med" type="none"/>
            <a:tailEnd len="med" w="med" type="stealth"/>
          </a:ln>
        </p:spPr>
      </p:cxnSp>
      <p:sp>
        <p:nvSpPr>
          <p:cNvPr id="150" name="Google Shape;150;p24"/>
          <p:cNvSpPr txBox="1"/>
          <p:nvPr>
            <p:ph type="title"/>
          </p:nvPr>
        </p:nvSpPr>
        <p:spPr>
          <a:xfrm>
            <a:off x="0" y="876138"/>
            <a:ext cx="4572000" cy="3601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Char char="●"/>
            </a:pPr>
            <a:r>
              <a:rPr lang="en" sz="1800">
                <a:solidFill>
                  <a:schemeClr val="dk2"/>
                </a:solidFill>
              </a:rPr>
              <a:t>Two types of cells:</a:t>
            </a:r>
            <a:endParaRPr sz="1800">
              <a:solidFill>
                <a:schemeClr val="dk2"/>
              </a:solidFill>
            </a:endParaRPr>
          </a:p>
          <a:p>
            <a:pPr indent="-317500" lvl="1" marL="914400" marR="0" rtl="0" algn="l">
              <a:lnSpc>
                <a:spcPct val="115000"/>
              </a:lnSpc>
              <a:spcBef>
                <a:spcPts val="0"/>
              </a:spcBef>
              <a:spcAft>
                <a:spcPts val="0"/>
              </a:spcAft>
              <a:buClr>
                <a:schemeClr val="dk2"/>
              </a:buClr>
              <a:buSzPts val="1400"/>
              <a:buChar char="○"/>
            </a:pPr>
            <a:r>
              <a:rPr b="1" lang="en" sz="1800">
                <a:solidFill>
                  <a:schemeClr val="dk2"/>
                </a:solidFill>
              </a:rPr>
              <a:t>Normal Cell: </a:t>
            </a:r>
            <a:r>
              <a:rPr lang="en" sz="1800">
                <a:solidFill>
                  <a:schemeClr val="dk2"/>
                </a:solidFill>
              </a:rPr>
              <a:t>output same dimension</a:t>
            </a:r>
            <a:endParaRPr sz="1800">
              <a:solidFill>
                <a:schemeClr val="dk2"/>
              </a:solidFill>
            </a:endParaRPr>
          </a:p>
          <a:p>
            <a:pPr indent="-317500" lvl="1" marL="914400" marR="0" rtl="0" algn="l">
              <a:lnSpc>
                <a:spcPct val="115000"/>
              </a:lnSpc>
              <a:spcBef>
                <a:spcPts val="0"/>
              </a:spcBef>
              <a:spcAft>
                <a:spcPts val="0"/>
              </a:spcAft>
              <a:buClr>
                <a:schemeClr val="dk2"/>
              </a:buClr>
              <a:buSzPts val="1400"/>
              <a:buChar char="○"/>
            </a:pPr>
            <a:r>
              <a:rPr b="1" lang="en" sz="1800">
                <a:solidFill>
                  <a:schemeClr val="dk2"/>
                </a:solidFill>
              </a:rPr>
              <a:t>Reduction Cell:</a:t>
            </a:r>
            <a:r>
              <a:rPr lang="en" sz="1800">
                <a:solidFill>
                  <a:schemeClr val="dk2"/>
                </a:solidFill>
              </a:rPr>
              <a:t> output half dimension</a:t>
            </a:r>
            <a:endParaRPr sz="1800">
              <a:solidFill>
                <a:schemeClr val="dk2"/>
              </a:solidFill>
            </a:endParaRPr>
          </a:p>
          <a:p>
            <a:pPr indent="-342900" lvl="0" marL="457200" marR="0" rtl="0" algn="l">
              <a:lnSpc>
                <a:spcPct val="115000"/>
              </a:lnSpc>
              <a:spcBef>
                <a:spcPts val="0"/>
              </a:spcBef>
              <a:spcAft>
                <a:spcPts val="0"/>
              </a:spcAft>
              <a:buClr>
                <a:schemeClr val="dk2"/>
              </a:buClr>
              <a:buSzPts val="1800"/>
              <a:buChar char="●"/>
            </a:pPr>
            <a:r>
              <a:rPr lang="en" sz="1800">
                <a:solidFill>
                  <a:schemeClr val="dk2"/>
                </a:solidFill>
              </a:rPr>
              <a:t>Stack cells sequentially to form model</a:t>
            </a:r>
            <a:endParaRPr sz="1800">
              <a:solidFill>
                <a:schemeClr val="dk2"/>
              </a:solidFill>
            </a:endParaRPr>
          </a:p>
          <a:p>
            <a:pPr indent="-342900" lvl="0" marL="457200" marR="0" rtl="0" algn="l">
              <a:lnSpc>
                <a:spcPct val="115000"/>
              </a:lnSpc>
              <a:spcBef>
                <a:spcPts val="0"/>
              </a:spcBef>
              <a:spcAft>
                <a:spcPts val="0"/>
              </a:spcAft>
              <a:buClr>
                <a:schemeClr val="dk2"/>
              </a:buClr>
              <a:buSzPts val="1800"/>
              <a:buChar char="●"/>
            </a:pPr>
            <a:r>
              <a:rPr lang="en" sz="1800">
                <a:solidFill>
                  <a:schemeClr val="dk2"/>
                </a:solidFill>
              </a:rPr>
              <a:t>Each cell type </a:t>
            </a:r>
            <a:r>
              <a:rPr b="1" lang="en" sz="1800">
                <a:solidFill>
                  <a:schemeClr val="dk2"/>
                </a:solidFill>
              </a:rPr>
              <a:t>share the same architecture but have independent weights</a:t>
            </a:r>
            <a:endParaRPr b="1" sz="1800">
              <a:solidFill>
                <a:schemeClr val="dk2"/>
              </a:solidFill>
            </a:endParaRPr>
          </a:p>
          <a:p>
            <a:pPr indent="0" lvl="0" marL="0" rtl="0" algn="l">
              <a:spcBef>
                <a:spcPts val="1600"/>
              </a:spcBef>
              <a:spcAft>
                <a:spcPts val="0"/>
              </a:spcAft>
              <a:buNone/>
            </a:pPr>
            <a:r>
              <a:t/>
            </a:r>
            <a:endParaRPr sz="1600">
              <a:solidFill>
                <a:schemeClr val="dk2"/>
              </a:solidFill>
            </a:endParaRPr>
          </a:p>
          <a:p>
            <a:pPr indent="0" lvl="0" marL="0" rtl="0" algn="l">
              <a:spcBef>
                <a:spcPts val="0"/>
              </a:spcBef>
              <a:spcAft>
                <a:spcPts val="0"/>
              </a:spcAft>
              <a:buNone/>
            </a:pPr>
            <a:r>
              <a:rPr lang="en" sz="1600">
                <a:solidFill>
                  <a:schemeClr val="dk2"/>
                </a:solidFill>
              </a:rPr>
              <a:t>(following NASNet, Zoph 2018, Google Brain)</a:t>
            </a:r>
            <a:endParaRPr sz="16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107575" y="0"/>
            <a:ext cx="9036300" cy="4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Continuous relaxation of discrete operations enables gradient descent</a:t>
            </a:r>
            <a:endParaRPr sz="2200"/>
          </a:p>
        </p:txBody>
      </p:sp>
      <p:pic>
        <p:nvPicPr>
          <p:cNvPr id="156" name="Google Shape;156;p25"/>
          <p:cNvPicPr preferRelativeResize="0"/>
          <p:nvPr/>
        </p:nvPicPr>
        <p:blipFill>
          <a:blip r:embed="rId3">
            <a:alphaModFix/>
          </a:blip>
          <a:stretch>
            <a:fillRect/>
          </a:stretch>
        </p:blipFill>
        <p:spPr>
          <a:xfrm>
            <a:off x="846813" y="676250"/>
            <a:ext cx="7214227" cy="3240150"/>
          </a:xfrm>
          <a:prstGeom prst="rect">
            <a:avLst/>
          </a:prstGeom>
          <a:noFill/>
          <a:ln>
            <a:noFill/>
          </a:ln>
        </p:spPr>
      </p:pic>
      <p:sp>
        <p:nvSpPr>
          <p:cNvPr id="157" name="Google Shape;157;p25"/>
          <p:cNvSpPr txBox="1"/>
          <p:nvPr/>
        </p:nvSpPr>
        <p:spPr>
          <a:xfrm>
            <a:off x="0" y="3840200"/>
            <a:ext cx="2052000" cy="7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Goal: </a:t>
            </a:r>
            <a:r>
              <a:rPr lang="en"/>
              <a:t>Find the optimal cell, by </a:t>
            </a:r>
            <a:r>
              <a:rPr lang="en">
                <a:solidFill>
                  <a:srgbClr val="980000"/>
                </a:solidFill>
              </a:rPr>
              <a:t>placing proper operations</a:t>
            </a:r>
            <a:r>
              <a:rPr lang="en"/>
              <a:t> (e.g. conv, pooling) at edges</a:t>
            </a:r>
            <a:endParaRPr/>
          </a:p>
        </p:txBody>
      </p:sp>
      <p:sp>
        <p:nvSpPr>
          <p:cNvPr id="158" name="Google Shape;158;p25"/>
          <p:cNvSpPr txBox="1"/>
          <p:nvPr/>
        </p:nvSpPr>
        <p:spPr>
          <a:xfrm>
            <a:off x="1946225" y="3764000"/>
            <a:ext cx="2518200" cy="11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Superpose:</a:t>
            </a:r>
            <a:r>
              <a:rPr lang="en"/>
              <a:t> each edge is the </a:t>
            </a:r>
            <a:r>
              <a:rPr lang="en">
                <a:solidFill>
                  <a:srgbClr val="980000"/>
                </a:solidFill>
              </a:rPr>
              <a:t>sum over the outputs of multiple operations</a:t>
            </a:r>
            <a:r>
              <a:rPr lang="en"/>
              <a:t>, weighted by continuous "architecture parameters" α   </a:t>
            </a:r>
            <a:endParaRPr/>
          </a:p>
        </p:txBody>
      </p:sp>
      <p:sp>
        <p:nvSpPr>
          <p:cNvPr id="159" name="Google Shape;159;p25"/>
          <p:cNvSpPr txBox="1"/>
          <p:nvPr/>
        </p:nvSpPr>
        <p:spPr>
          <a:xfrm>
            <a:off x="6541100" y="3785750"/>
            <a:ext cx="2303400" cy="9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Discretize:</a:t>
            </a:r>
            <a:r>
              <a:rPr lang="en"/>
              <a:t> select the operation with the highest architecture weight, to be the final architecture</a:t>
            </a:r>
            <a:endParaRPr/>
          </a:p>
        </p:txBody>
      </p:sp>
      <p:sp>
        <p:nvSpPr>
          <p:cNvPr id="160" name="Google Shape;160;p25"/>
          <p:cNvSpPr txBox="1"/>
          <p:nvPr/>
        </p:nvSpPr>
        <p:spPr>
          <a:xfrm>
            <a:off x="4464425" y="3881300"/>
            <a:ext cx="2052000" cy="9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Search: </a:t>
            </a:r>
            <a:r>
              <a:rPr lang="en"/>
              <a:t>Optimize the architecture weights α, using </a:t>
            </a:r>
            <a:r>
              <a:rPr lang="en">
                <a:solidFill>
                  <a:srgbClr val="980000"/>
                </a:solidFill>
              </a:rPr>
              <a:t>gradient descent</a:t>
            </a:r>
            <a:r>
              <a:rPr lang="en"/>
              <a:t> on validation loss</a:t>
            </a:r>
            <a:endParaRPr/>
          </a:p>
        </p:txBody>
      </p:sp>
      <p:sp>
        <p:nvSpPr>
          <p:cNvPr id="161" name="Google Shape;161;p25"/>
          <p:cNvSpPr txBox="1"/>
          <p:nvPr/>
        </p:nvSpPr>
        <p:spPr>
          <a:xfrm>
            <a:off x="1888025" y="529825"/>
            <a:ext cx="1134000" cy="1117200"/>
          </a:xfrm>
          <a:prstGeom prst="rect">
            <a:avLst/>
          </a:prstGeom>
          <a:solidFill>
            <a:srgbClr val="F3F3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Example operations: </a:t>
            </a:r>
            <a:endParaRPr sz="1200"/>
          </a:p>
          <a:p>
            <a:pPr indent="0" lvl="0" marL="0" rtl="0" algn="l">
              <a:spcBef>
                <a:spcPts val="0"/>
              </a:spcBef>
              <a:spcAft>
                <a:spcPts val="0"/>
              </a:spcAft>
              <a:buNone/>
            </a:pPr>
            <a:r>
              <a:rPr lang="en" sz="1200">
                <a:solidFill>
                  <a:srgbClr val="980000"/>
                </a:solidFill>
              </a:rPr>
              <a:t>Conv 3x3</a:t>
            </a:r>
            <a:endParaRPr sz="1200">
              <a:solidFill>
                <a:srgbClr val="980000"/>
              </a:solidFill>
            </a:endParaRPr>
          </a:p>
          <a:p>
            <a:pPr indent="0" lvl="0" marL="0" rtl="0" algn="l">
              <a:spcBef>
                <a:spcPts val="0"/>
              </a:spcBef>
              <a:spcAft>
                <a:spcPts val="0"/>
              </a:spcAft>
              <a:buNone/>
            </a:pPr>
            <a:r>
              <a:rPr lang="en" sz="1200">
                <a:solidFill>
                  <a:srgbClr val="4A86E8"/>
                </a:solidFill>
              </a:rPr>
              <a:t>MaxPooling</a:t>
            </a:r>
            <a:endParaRPr sz="1200">
              <a:solidFill>
                <a:srgbClr val="4A86E8"/>
              </a:solidFill>
            </a:endParaRPr>
          </a:p>
          <a:p>
            <a:pPr indent="0" lvl="0" marL="0" rtl="0" algn="l">
              <a:spcBef>
                <a:spcPts val="0"/>
              </a:spcBef>
              <a:spcAft>
                <a:spcPts val="0"/>
              </a:spcAft>
              <a:buNone/>
            </a:pPr>
            <a:r>
              <a:rPr lang="en" sz="1200">
                <a:solidFill>
                  <a:srgbClr val="6AA84F"/>
                </a:solidFill>
              </a:rPr>
              <a:t>Identity</a:t>
            </a:r>
            <a:endParaRPr sz="1200">
              <a:solidFill>
                <a:srgbClr val="6AA84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580050" y="93900"/>
            <a:ext cx="7983900" cy="4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Gradient-based optimization for architecture parameter α </a:t>
            </a:r>
            <a:endParaRPr sz="2400"/>
          </a:p>
        </p:txBody>
      </p:sp>
      <p:pic>
        <p:nvPicPr>
          <p:cNvPr id="167" name="Google Shape;167;p26"/>
          <p:cNvPicPr preferRelativeResize="0"/>
          <p:nvPr/>
        </p:nvPicPr>
        <p:blipFill>
          <a:blip r:embed="rId3">
            <a:alphaModFix/>
          </a:blip>
          <a:stretch>
            <a:fillRect/>
          </a:stretch>
        </p:blipFill>
        <p:spPr>
          <a:xfrm>
            <a:off x="-108725" y="1759612"/>
            <a:ext cx="2240350" cy="3079400"/>
          </a:xfrm>
          <a:prstGeom prst="rect">
            <a:avLst/>
          </a:prstGeom>
          <a:noFill/>
          <a:ln>
            <a:noFill/>
          </a:ln>
        </p:spPr>
      </p:pic>
      <p:pic>
        <p:nvPicPr>
          <p:cNvPr id="168" name="Google Shape;168;p26"/>
          <p:cNvPicPr preferRelativeResize="0"/>
          <p:nvPr/>
        </p:nvPicPr>
        <p:blipFill>
          <a:blip r:embed="rId4">
            <a:alphaModFix/>
          </a:blip>
          <a:stretch>
            <a:fillRect/>
          </a:stretch>
        </p:blipFill>
        <p:spPr>
          <a:xfrm>
            <a:off x="2327691" y="1591060"/>
            <a:ext cx="5285374" cy="1203400"/>
          </a:xfrm>
          <a:prstGeom prst="rect">
            <a:avLst/>
          </a:prstGeom>
          <a:noFill/>
          <a:ln>
            <a:noFill/>
          </a:ln>
        </p:spPr>
      </p:pic>
      <p:sp>
        <p:nvSpPr>
          <p:cNvPr id="169" name="Google Shape;169;p26"/>
          <p:cNvSpPr txBox="1"/>
          <p:nvPr/>
        </p:nvSpPr>
        <p:spPr>
          <a:xfrm>
            <a:off x="2150366" y="734775"/>
            <a:ext cx="5640000" cy="5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The actual operation at edge (i, j) is the average of all candidate operations o(x), </a:t>
            </a:r>
            <a:r>
              <a:rPr lang="en" sz="1800">
                <a:solidFill>
                  <a:srgbClr val="980000"/>
                </a:solidFill>
              </a:rPr>
              <a:t>weighted by α</a:t>
            </a:r>
            <a:r>
              <a:rPr lang="en" sz="1800"/>
              <a:t>:</a:t>
            </a:r>
            <a:endParaRPr sz="1800"/>
          </a:p>
        </p:txBody>
      </p:sp>
      <p:sp>
        <p:nvSpPr>
          <p:cNvPr id="170" name="Google Shape;170;p26"/>
          <p:cNvSpPr txBox="1"/>
          <p:nvPr/>
        </p:nvSpPr>
        <p:spPr>
          <a:xfrm>
            <a:off x="1989225" y="2875825"/>
            <a:ext cx="7026000" cy="14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With a certain choice of </a:t>
            </a:r>
            <a:r>
              <a:rPr lang="en" sz="1800">
                <a:solidFill>
                  <a:srgbClr val="980000"/>
                </a:solidFill>
              </a:rPr>
              <a:t>architecture weight α</a:t>
            </a:r>
            <a:r>
              <a:rPr lang="en" sz="1800"/>
              <a:t>, </a:t>
            </a:r>
            <a:r>
              <a:rPr lang="en" sz="1800">
                <a:solidFill>
                  <a:schemeClr val="dk1"/>
                </a:solidFill>
              </a:rPr>
              <a:t>the corresponding architecture can be</a:t>
            </a:r>
            <a:r>
              <a:rPr lang="en" sz="1800"/>
              <a:t> in principle t</a:t>
            </a:r>
            <a:r>
              <a:rPr lang="en" sz="1800">
                <a:solidFill>
                  <a:schemeClr val="dk1"/>
                </a:solidFill>
              </a:rPr>
              <a:t>rained to convergence, leading to the</a:t>
            </a:r>
            <a:r>
              <a:rPr lang="en" sz="1800"/>
              <a:t> optimal </a:t>
            </a:r>
            <a:r>
              <a:rPr lang="en" sz="1800">
                <a:solidFill>
                  <a:srgbClr val="980000"/>
                </a:solidFill>
              </a:rPr>
              <a:t>model weights w*(α)</a:t>
            </a:r>
            <a:r>
              <a:rPr lang="en" sz="1800"/>
              <a:t> and the </a:t>
            </a:r>
            <a:r>
              <a:rPr lang="en" sz="1800">
                <a:solidFill>
                  <a:srgbClr val="980000"/>
                </a:solidFill>
              </a:rPr>
              <a:t>final validation loss L</a:t>
            </a:r>
            <a:r>
              <a:rPr baseline="-25000" lang="en" sz="1800">
                <a:solidFill>
                  <a:srgbClr val="980000"/>
                </a:solidFill>
              </a:rPr>
              <a:t>val</a:t>
            </a:r>
            <a:r>
              <a:rPr lang="en" sz="1800">
                <a:solidFill>
                  <a:srgbClr val="980000"/>
                </a:solidFill>
              </a:rPr>
              <a:t>(w*(α), α)</a:t>
            </a:r>
            <a:r>
              <a:rPr b="1" lang="en" sz="1800"/>
              <a:t>.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lang="en" sz="1800">
                <a:solidFill>
                  <a:srgbClr val="980000"/>
                </a:solidFill>
              </a:rPr>
              <a:t>The gradient of L</a:t>
            </a:r>
            <a:r>
              <a:rPr baseline="-25000" lang="en" sz="1800">
                <a:solidFill>
                  <a:srgbClr val="980000"/>
                </a:solidFill>
              </a:rPr>
              <a:t>val</a:t>
            </a:r>
            <a:r>
              <a:rPr lang="en" sz="1800">
                <a:solidFill>
                  <a:srgbClr val="980000"/>
                </a:solidFill>
              </a:rPr>
              <a:t> w.r.t to α</a:t>
            </a:r>
            <a:r>
              <a:rPr lang="en" sz="1800"/>
              <a:t> gives the direction for gradient descent!</a:t>
            </a:r>
            <a:endParaRPr sz="1800"/>
          </a:p>
          <a:p>
            <a:pPr indent="0" lvl="0" marL="0" rtl="0" algn="l">
              <a:spcBef>
                <a:spcPts val="0"/>
              </a:spcBef>
              <a:spcAft>
                <a:spcPts val="0"/>
              </a:spcAft>
              <a:buNone/>
            </a:pPr>
            <a:r>
              <a:t/>
            </a:r>
            <a:endParaRPr sz="1800"/>
          </a:p>
        </p:txBody>
      </p:sp>
      <p:sp>
        <p:nvSpPr>
          <p:cNvPr id="171" name="Google Shape;171;p26"/>
          <p:cNvSpPr txBox="1"/>
          <p:nvPr/>
        </p:nvSpPr>
        <p:spPr>
          <a:xfrm>
            <a:off x="160550" y="642400"/>
            <a:ext cx="1134000" cy="1117200"/>
          </a:xfrm>
          <a:prstGeom prst="rect">
            <a:avLst/>
          </a:prstGeom>
          <a:solidFill>
            <a:srgbClr val="F3F3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Example operations: </a:t>
            </a:r>
            <a:endParaRPr sz="1200"/>
          </a:p>
          <a:p>
            <a:pPr indent="0" lvl="0" marL="0" rtl="0" algn="l">
              <a:spcBef>
                <a:spcPts val="0"/>
              </a:spcBef>
              <a:spcAft>
                <a:spcPts val="0"/>
              </a:spcAft>
              <a:buNone/>
            </a:pPr>
            <a:r>
              <a:rPr lang="en" sz="1200">
                <a:solidFill>
                  <a:srgbClr val="980000"/>
                </a:solidFill>
              </a:rPr>
              <a:t>Conv 3x3</a:t>
            </a:r>
            <a:endParaRPr sz="1200">
              <a:solidFill>
                <a:srgbClr val="980000"/>
              </a:solidFill>
            </a:endParaRPr>
          </a:p>
          <a:p>
            <a:pPr indent="0" lvl="0" marL="0" rtl="0" algn="l">
              <a:spcBef>
                <a:spcPts val="0"/>
              </a:spcBef>
              <a:spcAft>
                <a:spcPts val="0"/>
              </a:spcAft>
              <a:buNone/>
            </a:pPr>
            <a:r>
              <a:rPr lang="en" sz="1200">
                <a:solidFill>
                  <a:srgbClr val="4A86E8"/>
                </a:solidFill>
              </a:rPr>
              <a:t>MaxPooling</a:t>
            </a:r>
            <a:endParaRPr sz="1200">
              <a:solidFill>
                <a:srgbClr val="4A86E8"/>
              </a:solidFill>
            </a:endParaRPr>
          </a:p>
          <a:p>
            <a:pPr indent="0" lvl="0" marL="0" rtl="0" algn="l">
              <a:spcBef>
                <a:spcPts val="0"/>
              </a:spcBef>
              <a:spcAft>
                <a:spcPts val="0"/>
              </a:spcAft>
              <a:buNone/>
            </a:pPr>
            <a:r>
              <a:rPr lang="en" sz="1200">
                <a:solidFill>
                  <a:srgbClr val="6AA84F"/>
                </a:solidFill>
              </a:rPr>
              <a:t>Identity</a:t>
            </a:r>
            <a:endParaRPr sz="1200">
              <a:solidFill>
                <a:srgbClr val="6AA84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1586100" y="0"/>
            <a:ext cx="5810400" cy="4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One-shot evaluation to avoid re-training</a:t>
            </a:r>
            <a:endParaRPr sz="2400"/>
          </a:p>
        </p:txBody>
      </p:sp>
      <p:pic>
        <p:nvPicPr>
          <p:cNvPr id="177" name="Google Shape;177;p27"/>
          <p:cNvPicPr preferRelativeResize="0"/>
          <p:nvPr/>
        </p:nvPicPr>
        <p:blipFill rotWithShape="1">
          <a:blip r:embed="rId3">
            <a:alphaModFix/>
          </a:blip>
          <a:srcRect b="0" l="0" r="0" t="4131"/>
          <a:stretch/>
        </p:blipFill>
        <p:spPr>
          <a:xfrm>
            <a:off x="500713" y="3694775"/>
            <a:ext cx="8242174" cy="1174450"/>
          </a:xfrm>
          <a:prstGeom prst="rect">
            <a:avLst/>
          </a:prstGeom>
          <a:noFill/>
          <a:ln>
            <a:noFill/>
          </a:ln>
        </p:spPr>
      </p:pic>
      <p:pic>
        <p:nvPicPr>
          <p:cNvPr id="178" name="Google Shape;178;p27"/>
          <p:cNvPicPr preferRelativeResize="0"/>
          <p:nvPr/>
        </p:nvPicPr>
        <p:blipFill>
          <a:blip r:embed="rId4">
            <a:alphaModFix/>
          </a:blip>
          <a:stretch>
            <a:fillRect/>
          </a:stretch>
        </p:blipFill>
        <p:spPr>
          <a:xfrm>
            <a:off x="1874975" y="1331375"/>
            <a:ext cx="5394050" cy="1004425"/>
          </a:xfrm>
          <a:prstGeom prst="rect">
            <a:avLst/>
          </a:prstGeom>
          <a:noFill/>
          <a:ln>
            <a:noFill/>
          </a:ln>
        </p:spPr>
      </p:pic>
      <p:sp>
        <p:nvSpPr>
          <p:cNvPr id="179" name="Google Shape;179;p27"/>
          <p:cNvSpPr txBox="1"/>
          <p:nvPr/>
        </p:nvSpPr>
        <p:spPr>
          <a:xfrm>
            <a:off x="280200" y="574438"/>
            <a:ext cx="8242200" cy="7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Computing the </a:t>
            </a:r>
            <a:r>
              <a:rPr lang="en" sz="1800">
                <a:solidFill>
                  <a:srgbClr val="980000"/>
                </a:solidFill>
              </a:rPr>
              <a:t>true loss L</a:t>
            </a:r>
            <a:r>
              <a:rPr baseline="-25000" lang="en" sz="1800">
                <a:solidFill>
                  <a:srgbClr val="980000"/>
                </a:solidFill>
              </a:rPr>
              <a:t>val</a:t>
            </a:r>
            <a:r>
              <a:rPr lang="en" sz="1800"/>
              <a:t> by training w to the end is too expensive; thus DARTS just trains w for one step to get a proxy loss:</a:t>
            </a:r>
            <a:endParaRPr sz="1800"/>
          </a:p>
          <a:p>
            <a:pPr indent="0" lvl="0" marL="0" rtl="0" algn="l">
              <a:spcBef>
                <a:spcPts val="0"/>
              </a:spcBef>
              <a:spcAft>
                <a:spcPts val="0"/>
              </a:spcAft>
              <a:buNone/>
            </a:pPr>
            <a:r>
              <a:t/>
            </a:r>
            <a:endParaRPr sz="1800"/>
          </a:p>
        </p:txBody>
      </p:sp>
      <p:sp>
        <p:nvSpPr>
          <p:cNvPr id="180" name="Google Shape;180;p27"/>
          <p:cNvSpPr txBox="1"/>
          <p:nvPr/>
        </p:nvSpPr>
        <p:spPr>
          <a:xfrm>
            <a:off x="280212" y="3171875"/>
            <a:ext cx="7023000" cy="5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The training of α and w is performed in an alternate way: </a:t>
            </a:r>
            <a:endParaRPr sz="1800"/>
          </a:p>
        </p:txBody>
      </p:sp>
      <p:sp>
        <p:nvSpPr>
          <p:cNvPr id="181" name="Google Shape;181;p27"/>
          <p:cNvSpPr txBox="1"/>
          <p:nvPr/>
        </p:nvSpPr>
        <p:spPr>
          <a:xfrm>
            <a:off x="296850" y="2435125"/>
            <a:ext cx="8550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where the optimal </a:t>
            </a:r>
            <a:r>
              <a:rPr lang="en" sz="1800">
                <a:solidFill>
                  <a:srgbClr val="980000"/>
                </a:solidFill>
              </a:rPr>
              <a:t>model weights w*(α)</a:t>
            </a:r>
            <a:r>
              <a:rPr lang="en" sz="1800"/>
              <a:t> is approximated by the one-step training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graphicFrame>
        <p:nvGraphicFramePr>
          <p:cNvPr id="192" name="Google Shape;192;p29"/>
          <p:cNvGraphicFramePr/>
          <p:nvPr/>
        </p:nvGraphicFramePr>
        <p:xfrm>
          <a:off x="952500" y="1100975"/>
          <a:ext cx="3000000" cy="3000000"/>
        </p:xfrm>
        <a:graphic>
          <a:graphicData uri="http://schemas.openxmlformats.org/drawingml/2006/table">
            <a:tbl>
              <a:tblPr>
                <a:noFill/>
                <a:tableStyleId>{EBBF6A55-CF01-4A58-868E-1437D5940FE8}</a:tableStyleId>
              </a:tblPr>
              <a:tblGrid>
                <a:gridCol w="1447800"/>
                <a:gridCol w="1447800"/>
                <a:gridCol w="1447800"/>
                <a:gridCol w="1447800"/>
                <a:gridCol w="1447800"/>
              </a:tblGrid>
              <a:tr h="601950">
                <a:tc>
                  <a:txBody>
                    <a:bodyPr/>
                    <a:lstStyle/>
                    <a:p>
                      <a:pPr indent="0" lvl="0" marL="0" rtl="0" algn="ctr">
                        <a:spcBef>
                          <a:spcPts val="0"/>
                        </a:spcBef>
                        <a:spcAft>
                          <a:spcPts val="0"/>
                        </a:spcAft>
                        <a:buNone/>
                      </a:pPr>
                      <a:r>
                        <a:rPr lang="en"/>
                        <a:t>Model</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
                        <a:t>MNIST</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
                        <a:t>Graphene</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
                        <a:t>Galaxy Zoo</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
                        <a:t>Chest X-Ray</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601950">
                <a:tc>
                  <a:txBody>
                    <a:bodyPr/>
                    <a:lstStyle/>
                    <a:p>
                      <a:pPr indent="0" lvl="0" marL="0" rtl="0" algn="ctr">
                        <a:spcBef>
                          <a:spcPts val="0"/>
                        </a:spcBef>
                        <a:spcAft>
                          <a:spcPts val="0"/>
                        </a:spcAft>
                        <a:buNone/>
                      </a:pPr>
                      <a:r>
                        <a:rPr lang="en"/>
                        <a:t>DARTS (Continuous)</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99.07</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0.89</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t>0.094</a:t>
                      </a:r>
                      <a:endParaRPr b="1"/>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t>0.157</a:t>
                      </a:r>
                      <a:endParaRPr b="1"/>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1950">
                <a:tc>
                  <a:txBody>
                    <a:bodyPr/>
                    <a:lstStyle/>
                    <a:p>
                      <a:pPr indent="0" lvl="0" marL="0" rtl="0" algn="ctr">
                        <a:spcBef>
                          <a:spcPts val="0"/>
                        </a:spcBef>
                        <a:spcAft>
                          <a:spcPts val="0"/>
                        </a:spcAft>
                        <a:buNone/>
                      </a:pPr>
                      <a:r>
                        <a:rPr lang="en"/>
                        <a:t>DARTS (Discrete)</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99.27</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t>0.92</a:t>
                      </a:r>
                      <a:endParaRPr b="1"/>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0.114</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0.163</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1950">
                <a:tc>
                  <a:txBody>
                    <a:bodyPr/>
                    <a:lstStyle/>
                    <a:p>
                      <a:pPr indent="0" lvl="0" marL="0" rtl="0" algn="ctr">
                        <a:spcBef>
                          <a:spcPts val="0"/>
                        </a:spcBef>
                        <a:spcAft>
                          <a:spcPts val="0"/>
                        </a:spcAft>
                        <a:buNone/>
                      </a:pPr>
                      <a:r>
                        <a:rPr lang="en"/>
                        <a:t>Random Search</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99.31</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0.90</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0.098</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0.169</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1950">
                <a:tc>
                  <a:txBody>
                    <a:bodyPr/>
                    <a:lstStyle/>
                    <a:p>
                      <a:pPr indent="0" lvl="0" marL="0" rtl="0" algn="ctr">
                        <a:spcBef>
                          <a:spcPts val="0"/>
                        </a:spcBef>
                        <a:spcAft>
                          <a:spcPts val="0"/>
                        </a:spcAft>
                        <a:buNone/>
                      </a:pPr>
                      <a:r>
                        <a:rPr lang="en"/>
                        <a:t>ResNet</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t>99.40</a:t>
                      </a:r>
                      <a:endParaRPr b="1"/>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t>0.92</a:t>
                      </a:r>
                      <a:endParaRPr b="1"/>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0.095</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0.163</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1950">
                <a:tc>
                  <a:txBody>
                    <a:bodyPr/>
                    <a:lstStyle/>
                    <a:p>
                      <a:pPr indent="0" lvl="0" marL="0" rtl="0" algn="ctr">
                        <a:spcBef>
                          <a:spcPts val="0"/>
                        </a:spcBef>
                        <a:spcAft>
                          <a:spcPts val="0"/>
                        </a:spcAft>
                        <a:buNone/>
                      </a:pPr>
                      <a:r>
                        <a:rPr lang="en"/>
                        <a:t>Metric</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
                        <a:t>Accuracy</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
                        <a:t>R</a:t>
                      </a:r>
                      <a:r>
                        <a:rPr baseline="30000" lang="en"/>
                        <a:t>2</a:t>
                      </a:r>
                      <a:endParaRPr baseline="300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
                        <a:t>RMSE</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
                        <a:t>BCE</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MNIST</a:t>
            </a:r>
            <a:endParaRPr/>
          </a:p>
        </p:txBody>
      </p:sp>
      <p:pic>
        <p:nvPicPr>
          <p:cNvPr id="198" name="Google Shape;198;p30"/>
          <p:cNvPicPr preferRelativeResize="0"/>
          <p:nvPr/>
        </p:nvPicPr>
        <p:blipFill>
          <a:blip r:embed="rId3">
            <a:alphaModFix/>
          </a:blip>
          <a:stretch>
            <a:fillRect/>
          </a:stretch>
        </p:blipFill>
        <p:spPr>
          <a:xfrm>
            <a:off x="33487" y="2967825"/>
            <a:ext cx="2881976" cy="1865174"/>
          </a:xfrm>
          <a:prstGeom prst="rect">
            <a:avLst/>
          </a:prstGeom>
          <a:noFill/>
          <a:ln>
            <a:noFill/>
          </a:ln>
        </p:spPr>
      </p:pic>
      <p:pic>
        <p:nvPicPr>
          <p:cNvPr id="199" name="Google Shape;199;p30"/>
          <p:cNvPicPr preferRelativeResize="0"/>
          <p:nvPr/>
        </p:nvPicPr>
        <p:blipFill>
          <a:blip r:embed="rId4">
            <a:alphaModFix/>
          </a:blip>
          <a:stretch>
            <a:fillRect/>
          </a:stretch>
        </p:blipFill>
        <p:spPr>
          <a:xfrm>
            <a:off x="3133750" y="2949963"/>
            <a:ext cx="2943476" cy="1900899"/>
          </a:xfrm>
          <a:prstGeom prst="rect">
            <a:avLst/>
          </a:prstGeom>
          <a:noFill/>
          <a:ln>
            <a:noFill/>
          </a:ln>
        </p:spPr>
      </p:pic>
      <p:sp>
        <p:nvSpPr>
          <p:cNvPr id="200" name="Google Shape;200;p30"/>
          <p:cNvSpPr txBox="1"/>
          <p:nvPr/>
        </p:nvSpPr>
        <p:spPr>
          <a:xfrm>
            <a:off x="214175" y="2571750"/>
            <a:ext cx="2520600" cy="25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Default Hyper-parameters</a:t>
            </a:r>
            <a:endParaRPr>
              <a:solidFill>
                <a:schemeClr val="dk2"/>
              </a:solidFill>
            </a:endParaRPr>
          </a:p>
        </p:txBody>
      </p:sp>
      <p:sp>
        <p:nvSpPr>
          <p:cNvPr id="201" name="Google Shape;201;p30"/>
          <p:cNvSpPr txBox="1"/>
          <p:nvPr/>
        </p:nvSpPr>
        <p:spPr>
          <a:xfrm>
            <a:off x="3496825" y="2571750"/>
            <a:ext cx="2217300" cy="25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T</a:t>
            </a:r>
            <a:r>
              <a:rPr lang="en">
                <a:solidFill>
                  <a:schemeClr val="dk2"/>
                </a:solidFill>
              </a:rPr>
              <a:t>uned Hyper-parameters</a:t>
            </a:r>
            <a:endParaRPr>
              <a:solidFill>
                <a:schemeClr val="dk2"/>
              </a:solidFill>
            </a:endParaRPr>
          </a:p>
        </p:txBody>
      </p:sp>
      <p:sp>
        <p:nvSpPr>
          <p:cNvPr id="202" name="Google Shape;202;p30"/>
          <p:cNvSpPr txBox="1"/>
          <p:nvPr>
            <p:ph idx="1" type="body"/>
          </p:nvPr>
        </p:nvSpPr>
        <p:spPr>
          <a:xfrm>
            <a:off x="311700" y="1017725"/>
            <a:ext cx="5487300" cy="15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Training MNIST with default learning rate fails</a:t>
            </a:r>
            <a:endParaRPr/>
          </a:p>
          <a:p>
            <a:pPr indent="-342900" lvl="0" marL="457200" rtl="0" algn="l">
              <a:spcBef>
                <a:spcPts val="0"/>
              </a:spcBef>
              <a:spcAft>
                <a:spcPts val="0"/>
              </a:spcAft>
              <a:buSzPts val="1800"/>
              <a:buChar char="●"/>
            </a:pPr>
            <a:r>
              <a:rPr lang="en"/>
              <a:t>Had to tune learning rate</a:t>
            </a:r>
            <a:endParaRPr/>
          </a:p>
          <a:p>
            <a:pPr indent="-342900" lvl="0" marL="457200" rtl="0" algn="l">
              <a:spcBef>
                <a:spcPts val="0"/>
              </a:spcBef>
              <a:spcAft>
                <a:spcPts val="0"/>
              </a:spcAft>
              <a:buSzPts val="1800"/>
              <a:buChar char="●"/>
            </a:pPr>
            <a:r>
              <a:rPr lang="en"/>
              <a:t>Key point: even on easy problem, DARTS is sensitive to hyperparameters</a:t>
            </a:r>
            <a:endParaRPr/>
          </a:p>
        </p:txBody>
      </p:sp>
      <p:graphicFrame>
        <p:nvGraphicFramePr>
          <p:cNvPr id="203" name="Google Shape;203;p30"/>
          <p:cNvGraphicFramePr/>
          <p:nvPr/>
        </p:nvGraphicFramePr>
        <p:xfrm>
          <a:off x="6172750" y="1017725"/>
          <a:ext cx="3000000" cy="3000000"/>
        </p:xfrm>
        <a:graphic>
          <a:graphicData uri="http://schemas.openxmlformats.org/drawingml/2006/table">
            <a:tbl>
              <a:tblPr>
                <a:noFill/>
                <a:tableStyleId>{EBBF6A55-CF01-4A58-868E-1437D5940FE8}</a:tableStyleId>
              </a:tblPr>
              <a:tblGrid>
                <a:gridCol w="1447800"/>
                <a:gridCol w="1447800"/>
              </a:tblGrid>
              <a:tr h="601950">
                <a:tc>
                  <a:txBody>
                    <a:bodyPr/>
                    <a:lstStyle/>
                    <a:p>
                      <a:pPr indent="0" lvl="0" marL="0" rtl="0" algn="ctr">
                        <a:spcBef>
                          <a:spcPts val="0"/>
                        </a:spcBef>
                        <a:spcAft>
                          <a:spcPts val="0"/>
                        </a:spcAft>
                        <a:buNone/>
                      </a:pPr>
                      <a:r>
                        <a:rPr lang="en"/>
                        <a:t>Model</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
                        <a:t>MNIST</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601950">
                <a:tc>
                  <a:txBody>
                    <a:bodyPr/>
                    <a:lstStyle/>
                    <a:p>
                      <a:pPr indent="0" lvl="0" marL="0" rtl="0" algn="ctr">
                        <a:spcBef>
                          <a:spcPts val="0"/>
                        </a:spcBef>
                        <a:spcAft>
                          <a:spcPts val="0"/>
                        </a:spcAft>
                        <a:buNone/>
                      </a:pPr>
                      <a:r>
                        <a:rPr lang="en"/>
                        <a:t>DARTS (Continuous)</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99.07</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1950">
                <a:tc>
                  <a:txBody>
                    <a:bodyPr/>
                    <a:lstStyle/>
                    <a:p>
                      <a:pPr indent="0" lvl="0" marL="0" rtl="0" algn="ctr">
                        <a:spcBef>
                          <a:spcPts val="0"/>
                        </a:spcBef>
                        <a:spcAft>
                          <a:spcPts val="0"/>
                        </a:spcAft>
                        <a:buNone/>
                      </a:pPr>
                      <a:r>
                        <a:rPr lang="en"/>
                        <a:t>DARTS (Discrete)</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99.27</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1950">
                <a:tc>
                  <a:txBody>
                    <a:bodyPr/>
                    <a:lstStyle/>
                    <a:p>
                      <a:pPr indent="0" lvl="0" marL="0" rtl="0" algn="ctr">
                        <a:spcBef>
                          <a:spcPts val="0"/>
                        </a:spcBef>
                        <a:spcAft>
                          <a:spcPts val="0"/>
                        </a:spcAft>
                        <a:buNone/>
                      </a:pPr>
                      <a:r>
                        <a:rPr lang="en"/>
                        <a:t>Random Search</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99.31</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1950">
                <a:tc>
                  <a:txBody>
                    <a:bodyPr/>
                    <a:lstStyle/>
                    <a:p>
                      <a:pPr indent="0" lvl="0" marL="0" rtl="0" algn="ctr">
                        <a:spcBef>
                          <a:spcPts val="0"/>
                        </a:spcBef>
                        <a:spcAft>
                          <a:spcPts val="0"/>
                        </a:spcAft>
                        <a:buNone/>
                      </a:pPr>
                      <a:r>
                        <a:rPr lang="en"/>
                        <a:t>ResNet</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t>99.40</a:t>
                      </a:r>
                      <a:endParaRPr b="1"/>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1950">
                <a:tc>
                  <a:txBody>
                    <a:bodyPr/>
                    <a:lstStyle/>
                    <a:p>
                      <a:pPr indent="0" lvl="0" marL="0" rtl="0" algn="ctr">
                        <a:spcBef>
                          <a:spcPts val="0"/>
                        </a:spcBef>
                        <a:spcAft>
                          <a:spcPts val="0"/>
                        </a:spcAft>
                        <a:buNone/>
                      </a:pPr>
                      <a:r>
                        <a:rPr lang="en"/>
                        <a:t>Metric</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
                        <a:t>Accuracy</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Large number of hyperparameters (~2x standard)</a:t>
            </a:r>
            <a:endParaRPr/>
          </a:p>
        </p:txBody>
      </p:sp>
      <p:sp>
        <p:nvSpPr>
          <p:cNvPr id="209" name="Google Shape;209;p31"/>
          <p:cNvSpPr txBox="1"/>
          <p:nvPr/>
        </p:nvSpPr>
        <p:spPr>
          <a:xfrm>
            <a:off x="235200" y="3924850"/>
            <a:ext cx="4336800" cy="20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rPr>
              <a:t>Train DARTS search</a:t>
            </a:r>
            <a:endParaRPr b="1">
              <a:solidFill>
                <a:schemeClr val="dk2"/>
              </a:solidFill>
            </a:endParaRPr>
          </a:p>
        </p:txBody>
      </p:sp>
      <p:sp>
        <p:nvSpPr>
          <p:cNvPr id="210" name="Google Shape;210;p31"/>
          <p:cNvSpPr txBox="1"/>
          <p:nvPr/>
        </p:nvSpPr>
        <p:spPr>
          <a:xfrm>
            <a:off x="4713225" y="3924850"/>
            <a:ext cx="4296600" cy="20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rPr>
              <a:t>Train discretized</a:t>
            </a:r>
            <a:endParaRPr b="1">
              <a:solidFill>
                <a:schemeClr val="dk2"/>
              </a:solidFill>
            </a:endParaRPr>
          </a:p>
        </p:txBody>
      </p:sp>
      <p:pic>
        <p:nvPicPr>
          <p:cNvPr id="211" name="Google Shape;211;p31"/>
          <p:cNvPicPr preferRelativeResize="0"/>
          <p:nvPr/>
        </p:nvPicPr>
        <p:blipFill>
          <a:blip r:embed="rId3">
            <a:alphaModFix/>
          </a:blip>
          <a:stretch>
            <a:fillRect/>
          </a:stretch>
        </p:blipFill>
        <p:spPr>
          <a:xfrm>
            <a:off x="4713225" y="1231225"/>
            <a:ext cx="4296599" cy="2581025"/>
          </a:xfrm>
          <a:prstGeom prst="rect">
            <a:avLst/>
          </a:prstGeom>
          <a:noFill/>
          <a:ln>
            <a:noFill/>
          </a:ln>
        </p:spPr>
      </p:pic>
      <p:pic>
        <p:nvPicPr>
          <p:cNvPr id="212" name="Google Shape;212;p31"/>
          <p:cNvPicPr preferRelativeResize="0"/>
          <p:nvPr/>
        </p:nvPicPr>
        <p:blipFill>
          <a:blip r:embed="rId4">
            <a:alphaModFix/>
          </a:blip>
          <a:stretch>
            <a:fillRect/>
          </a:stretch>
        </p:blipFill>
        <p:spPr>
          <a:xfrm>
            <a:off x="311700" y="1231188"/>
            <a:ext cx="4341350" cy="2581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Problem &amp; Motivation</a:t>
            </a:r>
            <a:endParaRPr/>
          </a:p>
          <a:p>
            <a:pPr indent="-317500" lvl="1" marL="914400" rtl="0" algn="l">
              <a:spcBef>
                <a:spcPts val="0"/>
              </a:spcBef>
              <a:spcAft>
                <a:spcPts val="0"/>
              </a:spcAft>
              <a:buSzPts val="1400"/>
              <a:buAutoNum type="alphaLcPeriod"/>
            </a:pPr>
            <a:r>
              <a:rPr lang="en"/>
              <a:t>Neural Architecture Search</a:t>
            </a:r>
            <a:endParaRPr/>
          </a:p>
          <a:p>
            <a:pPr indent="-317500" lvl="1" marL="914400" rtl="0" algn="l">
              <a:spcBef>
                <a:spcPts val="0"/>
              </a:spcBef>
              <a:spcAft>
                <a:spcPts val="0"/>
              </a:spcAft>
              <a:buSzPts val="1400"/>
              <a:buAutoNum type="alphaLcPeriod"/>
            </a:pPr>
            <a:r>
              <a:rPr lang="en"/>
              <a:t>Datasets</a:t>
            </a:r>
            <a:endParaRPr/>
          </a:p>
          <a:p>
            <a:pPr indent="-342900" lvl="0" marL="457200" rtl="0" algn="l">
              <a:spcBef>
                <a:spcPts val="0"/>
              </a:spcBef>
              <a:spcAft>
                <a:spcPts val="0"/>
              </a:spcAft>
              <a:buSzPts val="1800"/>
              <a:buAutoNum type="arabicPeriod"/>
            </a:pPr>
            <a:r>
              <a:rPr lang="en"/>
              <a:t>Introduction to DARTS (Differentiable Neural Architecture Search)</a:t>
            </a:r>
            <a:endParaRPr/>
          </a:p>
          <a:p>
            <a:pPr indent="-342900" lvl="0" marL="457200" rtl="0" algn="l">
              <a:spcBef>
                <a:spcPts val="0"/>
              </a:spcBef>
              <a:spcAft>
                <a:spcPts val="0"/>
              </a:spcAft>
              <a:buSzPts val="1800"/>
              <a:buAutoNum type="arabicPeriod"/>
            </a:pPr>
            <a:r>
              <a:rPr lang="en"/>
              <a:t>Results</a:t>
            </a:r>
            <a:endParaRPr/>
          </a:p>
          <a:p>
            <a:pPr indent="-317500" lvl="1" marL="914400" rtl="0" algn="l">
              <a:spcBef>
                <a:spcPts val="0"/>
              </a:spcBef>
              <a:spcAft>
                <a:spcPts val="0"/>
              </a:spcAft>
              <a:buSzPts val="1400"/>
              <a:buAutoNum type="alphaLcPeriod"/>
            </a:pPr>
            <a:r>
              <a:rPr lang="en"/>
              <a:t>MNIST</a:t>
            </a:r>
            <a:endParaRPr/>
          </a:p>
          <a:p>
            <a:pPr indent="-317500" lvl="1" marL="914400" rtl="0" algn="l">
              <a:spcBef>
                <a:spcPts val="0"/>
              </a:spcBef>
              <a:spcAft>
                <a:spcPts val="0"/>
              </a:spcAft>
              <a:buSzPts val="1400"/>
              <a:buAutoNum type="alphaLcPeriod"/>
            </a:pPr>
            <a:r>
              <a:rPr lang="en"/>
              <a:t>Graphene</a:t>
            </a:r>
            <a:endParaRPr/>
          </a:p>
          <a:p>
            <a:pPr indent="-317500" lvl="1" marL="914400" rtl="0" algn="l">
              <a:spcBef>
                <a:spcPts val="0"/>
              </a:spcBef>
              <a:spcAft>
                <a:spcPts val="0"/>
              </a:spcAft>
              <a:buSzPts val="1400"/>
              <a:buAutoNum type="alphaLcPeriod"/>
            </a:pPr>
            <a:r>
              <a:rPr lang="en"/>
              <a:t>Galaxy Zoo</a:t>
            </a:r>
            <a:endParaRPr/>
          </a:p>
          <a:p>
            <a:pPr indent="-317500" lvl="1" marL="914400" rtl="0" algn="l">
              <a:spcBef>
                <a:spcPts val="0"/>
              </a:spcBef>
              <a:spcAft>
                <a:spcPts val="0"/>
              </a:spcAft>
              <a:buSzPts val="1400"/>
              <a:buAutoNum type="alphaLcPeriod"/>
            </a:pPr>
            <a:r>
              <a:rPr lang="en"/>
              <a:t>Chest X-Ray</a:t>
            </a:r>
            <a:endParaRPr/>
          </a:p>
          <a:p>
            <a:pPr indent="-342900" lvl="0" marL="457200" rtl="0" algn="l">
              <a:spcBef>
                <a:spcPts val="0"/>
              </a:spcBef>
              <a:spcAft>
                <a:spcPts val="0"/>
              </a:spcAft>
              <a:buSzPts val="1800"/>
              <a:buAutoNum type="arabicPeriod"/>
            </a:pPr>
            <a:r>
              <a:rPr lang="en"/>
              <a:t>Conclusions &amp; Future Work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291150" y="302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a:t>
            </a:r>
            <a:r>
              <a:rPr lang="en"/>
              <a:t>Graphene Kirigami</a:t>
            </a:r>
            <a:endParaRPr/>
          </a:p>
        </p:txBody>
      </p:sp>
      <p:pic>
        <p:nvPicPr>
          <p:cNvPr id="218" name="Google Shape;218;p32"/>
          <p:cNvPicPr preferRelativeResize="0"/>
          <p:nvPr/>
        </p:nvPicPr>
        <p:blipFill>
          <a:blip r:embed="rId3">
            <a:alphaModFix/>
          </a:blip>
          <a:stretch>
            <a:fillRect/>
          </a:stretch>
        </p:blipFill>
        <p:spPr>
          <a:xfrm>
            <a:off x="4572000" y="1756300"/>
            <a:ext cx="4492225" cy="3129975"/>
          </a:xfrm>
          <a:prstGeom prst="rect">
            <a:avLst/>
          </a:prstGeom>
          <a:noFill/>
          <a:ln>
            <a:noFill/>
          </a:ln>
        </p:spPr>
      </p:pic>
      <p:pic>
        <p:nvPicPr>
          <p:cNvPr id="219" name="Google Shape;219;p32"/>
          <p:cNvPicPr preferRelativeResize="0"/>
          <p:nvPr/>
        </p:nvPicPr>
        <p:blipFill>
          <a:blip r:embed="rId4">
            <a:alphaModFix/>
          </a:blip>
          <a:stretch>
            <a:fillRect/>
          </a:stretch>
        </p:blipFill>
        <p:spPr>
          <a:xfrm>
            <a:off x="182250" y="1569750"/>
            <a:ext cx="4096758" cy="3503076"/>
          </a:xfrm>
          <a:prstGeom prst="rect">
            <a:avLst/>
          </a:prstGeom>
          <a:noFill/>
          <a:ln>
            <a:noFill/>
          </a:ln>
        </p:spPr>
      </p:pic>
      <p:sp>
        <p:nvSpPr>
          <p:cNvPr id="220" name="Google Shape;220;p32"/>
          <p:cNvSpPr txBox="1"/>
          <p:nvPr>
            <p:ph type="title"/>
          </p:nvPr>
        </p:nvSpPr>
        <p:spPr>
          <a:xfrm>
            <a:off x="1331525" y="1075050"/>
            <a:ext cx="2208300" cy="38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cut configuration</a:t>
            </a:r>
            <a:endParaRPr sz="2000"/>
          </a:p>
        </p:txBody>
      </p:sp>
      <p:sp>
        <p:nvSpPr>
          <p:cNvPr id="221" name="Google Shape;221;p32"/>
          <p:cNvSpPr txBox="1"/>
          <p:nvPr>
            <p:ph type="title"/>
          </p:nvPr>
        </p:nvSpPr>
        <p:spPr>
          <a:xfrm>
            <a:off x="5772975" y="1123038"/>
            <a:ext cx="2208300" cy="38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stretch property</a:t>
            </a:r>
            <a:endParaRPr sz="2000"/>
          </a:p>
        </p:txBody>
      </p:sp>
      <p:sp>
        <p:nvSpPr>
          <p:cNvPr id="222" name="Google Shape;222;p32"/>
          <p:cNvSpPr/>
          <p:nvPr/>
        </p:nvSpPr>
        <p:spPr>
          <a:xfrm rot="10800000">
            <a:off x="3902488" y="1293438"/>
            <a:ext cx="1507800" cy="2763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C4587"/>
              </a:solidFill>
            </a:endParaRPr>
          </a:p>
        </p:txBody>
      </p:sp>
      <p:sp>
        <p:nvSpPr>
          <p:cNvPr id="223" name="Google Shape;223;p32"/>
          <p:cNvSpPr txBox="1"/>
          <p:nvPr>
            <p:ph type="title"/>
          </p:nvPr>
        </p:nvSpPr>
        <p:spPr>
          <a:xfrm>
            <a:off x="4118800" y="907938"/>
            <a:ext cx="1075200" cy="38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1C4587"/>
                </a:solidFill>
              </a:rPr>
              <a:t>predict</a:t>
            </a:r>
            <a:endParaRPr sz="2000">
              <a:solidFill>
                <a:srgbClr val="1C4587"/>
              </a:solidFill>
            </a:endParaRPr>
          </a:p>
        </p:txBody>
      </p:sp>
      <p:sp>
        <p:nvSpPr>
          <p:cNvPr id="224" name="Google Shape;224;p32"/>
          <p:cNvSpPr txBox="1"/>
          <p:nvPr>
            <p:ph type="title"/>
          </p:nvPr>
        </p:nvSpPr>
        <p:spPr>
          <a:xfrm>
            <a:off x="5933750" y="2911826"/>
            <a:ext cx="2007900" cy="38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~30,000 samples</a:t>
            </a:r>
            <a:endParaRPr sz="1600"/>
          </a:p>
        </p:txBody>
      </p:sp>
      <p:sp>
        <p:nvSpPr>
          <p:cNvPr id="225" name="Google Shape;225;p32"/>
          <p:cNvSpPr txBox="1"/>
          <p:nvPr/>
        </p:nvSpPr>
        <p:spPr>
          <a:xfrm>
            <a:off x="6434250" y="195875"/>
            <a:ext cx="23775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Hanakata et al. 2018, PRL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Graphene Kirigami</a:t>
            </a:r>
            <a:endParaRPr/>
          </a:p>
        </p:txBody>
      </p:sp>
      <p:graphicFrame>
        <p:nvGraphicFramePr>
          <p:cNvPr id="231" name="Google Shape;231;p33"/>
          <p:cNvGraphicFramePr/>
          <p:nvPr/>
        </p:nvGraphicFramePr>
        <p:xfrm>
          <a:off x="1406400" y="1240725"/>
          <a:ext cx="3000000" cy="3000000"/>
        </p:xfrm>
        <a:graphic>
          <a:graphicData uri="http://schemas.openxmlformats.org/drawingml/2006/table">
            <a:tbl>
              <a:tblPr>
                <a:noFill/>
                <a:tableStyleId>{EBBF6A55-CF01-4A58-868E-1437D5940FE8}</a:tableStyleId>
              </a:tblPr>
              <a:tblGrid>
                <a:gridCol w="1582800"/>
                <a:gridCol w="1582800"/>
                <a:gridCol w="1582800"/>
                <a:gridCol w="1582800"/>
              </a:tblGrid>
              <a:tr h="556225">
                <a:tc>
                  <a:txBody>
                    <a:bodyPr/>
                    <a:lstStyle/>
                    <a:p>
                      <a:pPr indent="0" lvl="0" marL="0" rtl="0" algn="ctr">
                        <a:spcBef>
                          <a:spcPts val="0"/>
                        </a:spcBef>
                        <a:spcAft>
                          <a:spcPts val="0"/>
                        </a:spcAft>
                        <a:buNone/>
                      </a:pPr>
                      <a:r>
                        <a:rPr b="1" lang="en"/>
                        <a:t>Method / model</a:t>
                      </a:r>
                      <a:endParaRPr b="1"/>
                    </a:p>
                  </a:txBody>
                  <a:tcPr marT="91425" marB="91425" marR="91425" marL="91425" anchor="ctr"/>
                </a:tc>
                <a:tc>
                  <a:txBody>
                    <a:bodyPr/>
                    <a:lstStyle/>
                    <a:p>
                      <a:pPr indent="0" lvl="0" marL="0" rtl="0" algn="ctr">
                        <a:spcBef>
                          <a:spcPts val="0"/>
                        </a:spcBef>
                        <a:spcAft>
                          <a:spcPts val="0"/>
                        </a:spcAft>
                        <a:buNone/>
                      </a:pPr>
                      <a:r>
                        <a:rPr b="1" lang="en"/>
                        <a:t>No. Parameters</a:t>
                      </a:r>
                      <a:endParaRPr b="1"/>
                    </a:p>
                  </a:txBody>
                  <a:tcPr marT="91425" marB="91425" marR="91425" marL="91425" anchor="ctr"/>
                </a:tc>
                <a:tc>
                  <a:txBody>
                    <a:bodyPr/>
                    <a:lstStyle/>
                    <a:p>
                      <a:pPr indent="0" lvl="0" marL="0" rtl="0" algn="ctr">
                        <a:spcBef>
                          <a:spcPts val="0"/>
                        </a:spcBef>
                        <a:spcAft>
                          <a:spcPts val="0"/>
                        </a:spcAft>
                        <a:buNone/>
                      </a:pPr>
                      <a:r>
                        <a:rPr b="1" lang="en"/>
                        <a:t>Training time</a:t>
                      </a:r>
                      <a:r>
                        <a:rPr b="1" baseline="30000" lang="en"/>
                        <a:t>*</a:t>
                      </a:r>
                      <a:r>
                        <a:rPr b="1" lang="en"/>
                        <a:t> (minutes)</a:t>
                      </a:r>
                      <a:endParaRPr b="1"/>
                    </a:p>
                  </a:txBody>
                  <a:tcPr marT="91425" marB="91425" marR="91425" marL="91425" anchor="ctr"/>
                </a:tc>
                <a:tc>
                  <a:txBody>
                    <a:bodyPr/>
                    <a:lstStyle/>
                    <a:p>
                      <a:pPr indent="0" lvl="0" marL="0" rtl="0" algn="ctr">
                        <a:spcBef>
                          <a:spcPts val="0"/>
                        </a:spcBef>
                        <a:spcAft>
                          <a:spcPts val="0"/>
                        </a:spcAft>
                        <a:buNone/>
                      </a:pPr>
                      <a:r>
                        <a:rPr b="1" lang="en"/>
                        <a:t>Test R</a:t>
                      </a:r>
                      <a:r>
                        <a:rPr b="1" baseline="30000" lang="en"/>
                        <a:t>2</a:t>
                      </a:r>
                      <a:endParaRPr b="1"/>
                    </a:p>
                  </a:txBody>
                  <a:tcPr marT="91425" marB="91425" marR="91425" marL="91425" anchor="ctr"/>
                </a:tc>
              </a:tr>
              <a:tr h="556225">
                <a:tc>
                  <a:txBody>
                    <a:bodyPr/>
                    <a:lstStyle/>
                    <a:p>
                      <a:pPr indent="0" lvl="0" marL="0" rtl="0" algn="ctr">
                        <a:spcBef>
                          <a:spcPts val="0"/>
                        </a:spcBef>
                        <a:spcAft>
                          <a:spcPts val="0"/>
                        </a:spcAft>
                        <a:buNone/>
                      </a:pPr>
                      <a:r>
                        <a:rPr lang="en"/>
                        <a:t>DARTS </a:t>
                      </a:r>
                      <a:endParaRPr/>
                    </a:p>
                  </a:txBody>
                  <a:tcPr marT="91425" marB="91425" marR="91425" marL="91425" anchor="ctr"/>
                </a:tc>
                <a:tc>
                  <a:txBody>
                    <a:bodyPr/>
                    <a:lstStyle/>
                    <a:p>
                      <a:pPr indent="0" lvl="0" marL="0" rtl="0" algn="ctr">
                        <a:spcBef>
                          <a:spcPts val="0"/>
                        </a:spcBef>
                        <a:spcAft>
                          <a:spcPts val="0"/>
                        </a:spcAft>
                        <a:buNone/>
                      </a:pPr>
                      <a:r>
                        <a:rPr lang="en"/>
                        <a:t>195,236</a:t>
                      </a:r>
                      <a:endParaRPr/>
                    </a:p>
                  </a:txBody>
                  <a:tcPr marT="91425" marB="91425" marR="91425" marL="91425" anchor="ctr"/>
                </a:tc>
                <a:tc>
                  <a:txBody>
                    <a:bodyPr/>
                    <a:lstStyle/>
                    <a:p>
                      <a:pPr indent="0" lvl="0" marL="0" rtl="0" algn="ctr">
                        <a:spcBef>
                          <a:spcPts val="0"/>
                        </a:spcBef>
                        <a:spcAft>
                          <a:spcPts val="0"/>
                        </a:spcAft>
                        <a:buNone/>
                      </a:pPr>
                      <a:r>
                        <a:rPr lang="en"/>
                        <a:t>1042</a:t>
                      </a:r>
                      <a:endParaRPr/>
                    </a:p>
                  </a:txBody>
                  <a:tcPr marT="91425" marB="91425" marR="91425" marL="91425" anchor="ctr"/>
                </a:tc>
                <a:tc>
                  <a:txBody>
                    <a:bodyPr/>
                    <a:lstStyle/>
                    <a:p>
                      <a:pPr indent="0" lvl="0" marL="0" rtl="0" algn="ctr">
                        <a:spcBef>
                          <a:spcPts val="0"/>
                        </a:spcBef>
                        <a:spcAft>
                          <a:spcPts val="0"/>
                        </a:spcAft>
                        <a:buNone/>
                      </a:pPr>
                      <a:r>
                        <a:rPr lang="en"/>
                        <a:t>0.92</a:t>
                      </a:r>
                      <a:endParaRPr/>
                    </a:p>
                  </a:txBody>
                  <a:tcPr marT="91425" marB="91425" marR="91425" marL="91425" anchor="ctr"/>
                </a:tc>
              </a:tr>
              <a:tr h="556225">
                <a:tc>
                  <a:txBody>
                    <a:bodyPr/>
                    <a:lstStyle/>
                    <a:p>
                      <a:pPr indent="0" lvl="0" marL="0" rtl="0" algn="ctr">
                        <a:spcBef>
                          <a:spcPts val="0"/>
                        </a:spcBef>
                        <a:spcAft>
                          <a:spcPts val="0"/>
                        </a:spcAft>
                        <a:buNone/>
                      </a:pPr>
                      <a:r>
                        <a:rPr lang="en"/>
                        <a:t>ResNet-18</a:t>
                      </a:r>
                      <a:endParaRPr/>
                    </a:p>
                  </a:txBody>
                  <a:tcPr marT="91425" marB="91425" marR="91425" marL="91425" anchor="ctr"/>
                </a:tc>
                <a:tc>
                  <a:txBody>
                    <a:bodyPr/>
                    <a:lstStyle/>
                    <a:p>
                      <a:pPr indent="0" lvl="0" marL="0" rtl="0" algn="ctr">
                        <a:spcBef>
                          <a:spcPts val="0"/>
                        </a:spcBef>
                        <a:spcAft>
                          <a:spcPts val="0"/>
                        </a:spcAft>
                        <a:buNone/>
                      </a:pPr>
                      <a:r>
                        <a:rPr lang="en"/>
                        <a:t>11,168,193</a:t>
                      </a:r>
                      <a:endParaRPr/>
                    </a:p>
                  </a:txBody>
                  <a:tcPr marT="91425" marB="91425" marR="91425" marL="91425" anchor="ctr"/>
                </a:tc>
                <a:tc>
                  <a:txBody>
                    <a:bodyPr/>
                    <a:lstStyle/>
                    <a:p>
                      <a:pPr indent="0" lvl="0" marL="0" rtl="0" algn="ctr">
                        <a:spcBef>
                          <a:spcPts val="0"/>
                        </a:spcBef>
                        <a:spcAft>
                          <a:spcPts val="0"/>
                        </a:spcAft>
                        <a:buNone/>
                      </a:pPr>
                      <a:r>
                        <a:rPr lang="en"/>
                        <a:t>11</a:t>
                      </a:r>
                      <a:endParaRPr/>
                    </a:p>
                  </a:txBody>
                  <a:tcPr marT="91425" marB="91425" marR="91425" marL="91425" anchor="ctr"/>
                </a:tc>
                <a:tc>
                  <a:txBody>
                    <a:bodyPr/>
                    <a:lstStyle/>
                    <a:p>
                      <a:pPr indent="0" lvl="0" marL="0" rtl="0" algn="ctr">
                        <a:spcBef>
                          <a:spcPts val="0"/>
                        </a:spcBef>
                        <a:spcAft>
                          <a:spcPts val="0"/>
                        </a:spcAft>
                        <a:buNone/>
                      </a:pPr>
                      <a:r>
                        <a:rPr lang="en"/>
                        <a:t>0.92</a:t>
                      </a:r>
                      <a:endParaRPr/>
                    </a:p>
                  </a:txBody>
                  <a:tcPr marT="91425" marB="91425" marR="91425" marL="91425" anchor="ctr"/>
                </a:tc>
              </a:tr>
              <a:tr h="556225">
                <a:tc>
                  <a:txBody>
                    <a:bodyPr/>
                    <a:lstStyle/>
                    <a:p>
                      <a:pPr indent="0" lvl="0" marL="0" rtl="0" algn="ctr">
                        <a:spcBef>
                          <a:spcPts val="0"/>
                        </a:spcBef>
                        <a:spcAft>
                          <a:spcPts val="0"/>
                        </a:spcAft>
                        <a:buNone/>
                      </a:pPr>
                      <a:r>
                        <a:rPr lang="en"/>
                        <a:t>"Tiny ResNet"</a:t>
                      </a:r>
                      <a:endParaRPr/>
                    </a:p>
                    <a:p>
                      <a:pPr indent="0" lvl="0" marL="0" rtl="0" algn="ctr">
                        <a:spcBef>
                          <a:spcPts val="0"/>
                        </a:spcBef>
                        <a:spcAft>
                          <a:spcPts val="0"/>
                        </a:spcAft>
                        <a:buNone/>
                      </a:pPr>
                      <a:r>
                        <a:rPr lang="en"/>
                        <a:t>(10 layers, 8x less filters)</a:t>
                      </a:r>
                      <a:endParaRPr/>
                    </a:p>
                  </a:txBody>
                  <a:tcPr marT="91425" marB="91425" marR="91425" marL="91425" anchor="ctr"/>
                </a:tc>
                <a:tc>
                  <a:txBody>
                    <a:bodyPr/>
                    <a:lstStyle/>
                    <a:p>
                      <a:pPr indent="0" lvl="0" marL="0" rtl="0" algn="ctr">
                        <a:spcBef>
                          <a:spcPts val="0"/>
                        </a:spcBef>
                        <a:spcAft>
                          <a:spcPts val="0"/>
                        </a:spcAft>
                        <a:buNone/>
                      </a:pPr>
                      <a:r>
                        <a:rPr lang="en"/>
                        <a:t>77,273</a:t>
                      </a:r>
                      <a:endParaRPr/>
                    </a:p>
                  </a:txBody>
                  <a:tcPr marT="91425" marB="91425" marR="91425" marL="91425" anchor="ctr"/>
                </a:tc>
                <a:tc>
                  <a:txBody>
                    <a:bodyPr/>
                    <a:lstStyle/>
                    <a:p>
                      <a:pPr indent="0" lvl="0" marL="0" rtl="0" algn="ctr">
                        <a:spcBef>
                          <a:spcPts val="0"/>
                        </a:spcBef>
                        <a:spcAft>
                          <a:spcPts val="0"/>
                        </a:spcAft>
                        <a:buNone/>
                      </a:pPr>
                      <a:r>
                        <a:rPr lang="en"/>
                        <a:t>4</a:t>
                      </a:r>
                      <a:endParaRPr/>
                    </a:p>
                  </a:txBody>
                  <a:tcPr marT="91425" marB="91425" marR="91425" marL="91425" anchor="ctr"/>
                </a:tc>
                <a:tc>
                  <a:txBody>
                    <a:bodyPr/>
                    <a:lstStyle/>
                    <a:p>
                      <a:pPr indent="0" lvl="0" marL="0" rtl="0" algn="ctr">
                        <a:spcBef>
                          <a:spcPts val="0"/>
                        </a:spcBef>
                        <a:spcAft>
                          <a:spcPts val="0"/>
                        </a:spcAft>
                        <a:buNone/>
                      </a:pPr>
                      <a:r>
                        <a:rPr lang="en"/>
                        <a:t>0.92</a:t>
                      </a:r>
                      <a:endParaRPr/>
                    </a:p>
                  </a:txBody>
                  <a:tcPr marT="91425" marB="91425" marR="91425" marL="91425" anchor="ctr"/>
                </a:tc>
              </a:tr>
            </a:tbl>
          </a:graphicData>
        </a:graphic>
      </p:graphicFrame>
      <p:sp>
        <p:nvSpPr>
          <p:cNvPr id="232" name="Google Shape;232;p33"/>
          <p:cNvSpPr txBox="1"/>
          <p:nvPr/>
        </p:nvSpPr>
        <p:spPr>
          <a:xfrm>
            <a:off x="746800" y="3989625"/>
            <a:ext cx="7570800" cy="9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1. Time reported to train for 30 epochs on a single GPU.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a:t>Conclusion: </a:t>
            </a:r>
            <a:r>
              <a:rPr lang="en"/>
              <a:t>Graphene Kirigami dataset is too simple for DARTS to be useful.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Graphene Architecture &amp; Random Search</a:t>
            </a:r>
            <a:endParaRPr/>
          </a:p>
        </p:txBody>
      </p:sp>
      <p:sp>
        <p:nvSpPr>
          <p:cNvPr id="238" name="Google Shape;238;p34"/>
          <p:cNvSpPr txBox="1"/>
          <p:nvPr>
            <p:ph idx="1" type="body"/>
          </p:nvPr>
        </p:nvSpPr>
        <p:spPr>
          <a:xfrm>
            <a:off x="311700" y="4614025"/>
            <a:ext cx="8520600" cy="45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Simple problem → many good architectures → low sparsity in architecture weights</a:t>
            </a:r>
            <a:endParaRPr/>
          </a:p>
        </p:txBody>
      </p:sp>
      <p:pic>
        <p:nvPicPr>
          <p:cNvPr id="239" name="Google Shape;239;p34"/>
          <p:cNvPicPr preferRelativeResize="0"/>
          <p:nvPr/>
        </p:nvPicPr>
        <p:blipFill>
          <a:blip r:embed="rId3">
            <a:alphaModFix/>
          </a:blip>
          <a:stretch>
            <a:fillRect/>
          </a:stretch>
        </p:blipFill>
        <p:spPr>
          <a:xfrm>
            <a:off x="438200" y="1107675"/>
            <a:ext cx="4660950" cy="3416400"/>
          </a:xfrm>
          <a:prstGeom prst="rect">
            <a:avLst/>
          </a:prstGeom>
          <a:noFill/>
          <a:ln cap="flat" cmpd="sng" w="9525">
            <a:solidFill>
              <a:srgbClr val="595959"/>
            </a:solidFill>
            <a:prstDash val="solid"/>
            <a:round/>
            <a:headEnd len="sm" w="sm" type="none"/>
            <a:tailEnd len="sm" w="sm" type="none"/>
          </a:ln>
        </p:spPr>
      </p:pic>
      <p:pic>
        <p:nvPicPr>
          <p:cNvPr id="240" name="Google Shape;240;p34"/>
          <p:cNvPicPr preferRelativeResize="0"/>
          <p:nvPr/>
        </p:nvPicPr>
        <p:blipFill>
          <a:blip r:embed="rId4">
            <a:alphaModFix/>
          </a:blip>
          <a:stretch>
            <a:fillRect/>
          </a:stretch>
        </p:blipFill>
        <p:spPr>
          <a:xfrm>
            <a:off x="5405350" y="1107675"/>
            <a:ext cx="2976933" cy="3416400"/>
          </a:xfrm>
          <a:prstGeom prst="rect">
            <a:avLst/>
          </a:prstGeom>
          <a:noFill/>
          <a:ln cap="flat" cmpd="sng" w="9525">
            <a:solidFill>
              <a:srgbClr val="595959"/>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Galaxy Zoo</a:t>
            </a:r>
            <a:endParaRPr/>
          </a:p>
        </p:txBody>
      </p:sp>
      <p:pic>
        <p:nvPicPr>
          <p:cNvPr id="246" name="Google Shape;246;p35"/>
          <p:cNvPicPr preferRelativeResize="0"/>
          <p:nvPr/>
        </p:nvPicPr>
        <p:blipFill>
          <a:blip r:embed="rId3">
            <a:alphaModFix/>
          </a:blip>
          <a:stretch>
            <a:fillRect/>
          </a:stretch>
        </p:blipFill>
        <p:spPr>
          <a:xfrm>
            <a:off x="3771425" y="888450"/>
            <a:ext cx="5272852" cy="3962850"/>
          </a:xfrm>
          <a:prstGeom prst="rect">
            <a:avLst/>
          </a:prstGeom>
          <a:noFill/>
          <a:ln>
            <a:noFill/>
          </a:ln>
        </p:spPr>
      </p:pic>
      <p:sp>
        <p:nvSpPr>
          <p:cNvPr id="247" name="Google Shape;247;p35"/>
          <p:cNvSpPr txBox="1"/>
          <p:nvPr/>
        </p:nvSpPr>
        <p:spPr>
          <a:xfrm>
            <a:off x="207150" y="1072650"/>
            <a:ext cx="3548700" cy="1519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Char char="●"/>
            </a:pPr>
            <a:r>
              <a:rPr lang="en" sz="1600">
                <a:solidFill>
                  <a:schemeClr val="dk2"/>
                </a:solidFill>
              </a:rPr>
              <a:t>Predict galaxy morphology from images</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37 distinct binary attributes</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Scored on root mean squared error (RMSE)</a:t>
            </a:r>
            <a:endParaRPr sz="1600">
              <a:solidFill>
                <a:schemeClr val="dk2"/>
              </a:solidFill>
            </a:endParaRPr>
          </a:p>
        </p:txBody>
      </p:sp>
      <p:pic>
        <p:nvPicPr>
          <p:cNvPr id="248" name="Google Shape;248;p35"/>
          <p:cNvPicPr preferRelativeResize="0"/>
          <p:nvPr/>
        </p:nvPicPr>
        <p:blipFill>
          <a:blip r:embed="rId4">
            <a:alphaModFix/>
          </a:blip>
          <a:stretch>
            <a:fillRect/>
          </a:stretch>
        </p:blipFill>
        <p:spPr>
          <a:xfrm>
            <a:off x="1032126" y="2646800"/>
            <a:ext cx="1898744" cy="187323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Galaxy Zoo</a:t>
            </a:r>
            <a:endParaRPr/>
          </a:p>
        </p:txBody>
      </p:sp>
      <p:sp>
        <p:nvSpPr>
          <p:cNvPr id="254" name="Google Shape;254;p36"/>
          <p:cNvSpPr txBox="1"/>
          <p:nvPr>
            <p:ph idx="1" type="body"/>
          </p:nvPr>
        </p:nvSpPr>
        <p:spPr>
          <a:xfrm>
            <a:off x="311700" y="1017725"/>
            <a:ext cx="4924200" cy="205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Continuous DARTS better than ResNet</a:t>
            </a:r>
            <a:endParaRPr/>
          </a:p>
          <a:p>
            <a:pPr indent="-342900" lvl="0" marL="457200" rtl="0" algn="l">
              <a:spcBef>
                <a:spcPts val="0"/>
              </a:spcBef>
              <a:spcAft>
                <a:spcPts val="0"/>
              </a:spcAft>
              <a:buSzPts val="1800"/>
              <a:buChar char="●"/>
            </a:pPr>
            <a:r>
              <a:rPr lang="en"/>
              <a:t>“Discretized” architecture is </a:t>
            </a:r>
            <a:r>
              <a:rPr b="1" lang="en"/>
              <a:t>worse</a:t>
            </a:r>
            <a:endParaRPr/>
          </a:p>
          <a:p>
            <a:pPr indent="-342900" lvl="0" marL="457200" rtl="0" algn="l">
              <a:spcBef>
                <a:spcPts val="0"/>
              </a:spcBef>
              <a:spcAft>
                <a:spcPts val="0"/>
              </a:spcAft>
              <a:buSzPts val="1800"/>
              <a:buChar char="●"/>
            </a:pPr>
            <a:r>
              <a:rPr lang="en"/>
              <a:t>Shows heuristic discretization step can fail</a:t>
            </a:r>
            <a:endParaRPr/>
          </a:p>
          <a:p>
            <a:pPr indent="-342900" lvl="0" marL="457200" rtl="0" algn="l">
              <a:spcBef>
                <a:spcPts val="0"/>
              </a:spcBef>
              <a:spcAft>
                <a:spcPts val="0"/>
              </a:spcAft>
              <a:buSzPts val="1800"/>
              <a:buChar char="●"/>
            </a:pPr>
            <a:r>
              <a:rPr lang="en"/>
              <a:t>Kaggle winner score is ~0.075 (with extensive data augmentation and model ensembling)</a:t>
            </a:r>
            <a:endParaRPr/>
          </a:p>
        </p:txBody>
      </p:sp>
      <p:graphicFrame>
        <p:nvGraphicFramePr>
          <p:cNvPr id="255" name="Google Shape;255;p36"/>
          <p:cNvGraphicFramePr/>
          <p:nvPr/>
        </p:nvGraphicFramePr>
        <p:xfrm>
          <a:off x="5633725" y="1017725"/>
          <a:ext cx="3000000" cy="3000000"/>
        </p:xfrm>
        <a:graphic>
          <a:graphicData uri="http://schemas.openxmlformats.org/drawingml/2006/table">
            <a:tbl>
              <a:tblPr>
                <a:noFill/>
                <a:tableStyleId>{EBBF6A55-CF01-4A58-868E-1437D5940FE8}</a:tableStyleId>
              </a:tblPr>
              <a:tblGrid>
                <a:gridCol w="1447800"/>
              </a:tblGrid>
              <a:tr h="601950">
                <a:tc>
                  <a:txBody>
                    <a:bodyPr/>
                    <a:lstStyle/>
                    <a:p>
                      <a:pPr indent="0" lvl="0" marL="0" rtl="0" algn="ctr">
                        <a:spcBef>
                          <a:spcPts val="0"/>
                        </a:spcBef>
                        <a:spcAft>
                          <a:spcPts val="0"/>
                        </a:spcAft>
                        <a:buNone/>
                      </a:pPr>
                      <a:r>
                        <a:rPr lang="en"/>
                        <a:t>Model</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601950">
                <a:tc>
                  <a:txBody>
                    <a:bodyPr/>
                    <a:lstStyle/>
                    <a:p>
                      <a:pPr indent="0" lvl="0" marL="0" rtl="0" algn="ctr">
                        <a:spcBef>
                          <a:spcPts val="0"/>
                        </a:spcBef>
                        <a:spcAft>
                          <a:spcPts val="0"/>
                        </a:spcAft>
                        <a:buNone/>
                      </a:pPr>
                      <a:r>
                        <a:rPr lang="en"/>
                        <a:t>DARTS (Continuous)</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1950">
                <a:tc>
                  <a:txBody>
                    <a:bodyPr/>
                    <a:lstStyle/>
                    <a:p>
                      <a:pPr indent="0" lvl="0" marL="0" rtl="0" algn="ctr">
                        <a:spcBef>
                          <a:spcPts val="0"/>
                        </a:spcBef>
                        <a:spcAft>
                          <a:spcPts val="0"/>
                        </a:spcAft>
                        <a:buNone/>
                      </a:pPr>
                      <a:r>
                        <a:rPr lang="en"/>
                        <a:t>DARTS (Discrete)</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1950">
                <a:tc>
                  <a:txBody>
                    <a:bodyPr/>
                    <a:lstStyle/>
                    <a:p>
                      <a:pPr indent="0" lvl="0" marL="0" rtl="0" algn="ctr">
                        <a:spcBef>
                          <a:spcPts val="0"/>
                        </a:spcBef>
                        <a:spcAft>
                          <a:spcPts val="0"/>
                        </a:spcAft>
                        <a:buNone/>
                      </a:pPr>
                      <a:r>
                        <a:rPr lang="en"/>
                        <a:t>Random Search</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1950">
                <a:tc>
                  <a:txBody>
                    <a:bodyPr/>
                    <a:lstStyle/>
                    <a:p>
                      <a:pPr indent="0" lvl="0" marL="0" rtl="0" algn="ctr">
                        <a:spcBef>
                          <a:spcPts val="0"/>
                        </a:spcBef>
                        <a:spcAft>
                          <a:spcPts val="0"/>
                        </a:spcAft>
                        <a:buNone/>
                      </a:pPr>
                      <a:r>
                        <a:rPr lang="en"/>
                        <a:t>ResNet</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1950">
                <a:tc>
                  <a:txBody>
                    <a:bodyPr/>
                    <a:lstStyle/>
                    <a:p>
                      <a:pPr indent="0" lvl="0" marL="0" rtl="0" algn="ctr">
                        <a:spcBef>
                          <a:spcPts val="0"/>
                        </a:spcBef>
                        <a:spcAft>
                          <a:spcPts val="0"/>
                        </a:spcAft>
                        <a:buNone/>
                      </a:pPr>
                      <a:r>
                        <a:rPr lang="en"/>
                        <a:t>Metric</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bl>
          </a:graphicData>
        </a:graphic>
      </p:graphicFrame>
      <p:graphicFrame>
        <p:nvGraphicFramePr>
          <p:cNvPr id="256" name="Google Shape;256;p36"/>
          <p:cNvGraphicFramePr/>
          <p:nvPr/>
        </p:nvGraphicFramePr>
        <p:xfrm>
          <a:off x="7081525" y="1017725"/>
          <a:ext cx="3000000" cy="3000000"/>
        </p:xfrm>
        <a:graphic>
          <a:graphicData uri="http://schemas.openxmlformats.org/drawingml/2006/table">
            <a:tbl>
              <a:tblPr>
                <a:noFill/>
                <a:tableStyleId>{EBBF6A55-CF01-4A58-868E-1437D5940FE8}</a:tableStyleId>
              </a:tblPr>
              <a:tblGrid>
                <a:gridCol w="1447800"/>
              </a:tblGrid>
              <a:tr h="601950">
                <a:tc>
                  <a:txBody>
                    <a:bodyPr/>
                    <a:lstStyle/>
                    <a:p>
                      <a:pPr indent="0" lvl="0" marL="0" rtl="0" algn="ctr">
                        <a:spcBef>
                          <a:spcPts val="0"/>
                        </a:spcBef>
                        <a:spcAft>
                          <a:spcPts val="0"/>
                        </a:spcAft>
                        <a:buNone/>
                      </a:pPr>
                      <a:r>
                        <a:rPr lang="en"/>
                        <a:t>Galaxy Zoo</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601950">
                <a:tc>
                  <a:txBody>
                    <a:bodyPr/>
                    <a:lstStyle/>
                    <a:p>
                      <a:pPr indent="0" lvl="0" marL="0" rtl="0" algn="ctr">
                        <a:spcBef>
                          <a:spcPts val="0"/>
                        </a:spcBef>
                        <a:spcAft>
                          <a:spcPts val="0"/>
                        </a:spcAft>
                        <a:buNone/>
                      </a:pPr>
                      <a:r>
                        <a:rPr b="1" lang="en"/>
                        <a:t>0.094</a:t>
                      </a:r>
                      <a:endParaRPr b="1"/>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1950">
                <a:tc>
                  <a:txBody>
                    <a:bodyPr/>
                    <a:lstStyle/>
                    <a:p>
                      <a:pPr indent="0" lvl="0" marL="0" rtl="0" algn="ctr">
                        <a:spcBef>
                          <a:spcPts val="0"/>
                        </a:spcBef>
                        <a:spcAft>
                          <a:spcPts val="0"/>
                        </a:spcAft>
                        <a:buNone/>
                      </a:pPr>
                      <a:r>
                        <a:rPr lang="en"/>
                        <a:t>0.114</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1950">
                <a:tc>
                  <a:txBody>
                    <a:bodyPr/>
                    <a:lstStyle/>
                    <a:p>
                      <a:pPr indent="0" lvl="0" marL="0" rtl="0" algn="ctr">
                        <a:spcBef>
                          <a:spcPts val="0"/>
                        </a:spcBef>
                        <a:spcAft>
                          <a:spcPts val="0"/>
                        </a:spcAft>
                        <a:buNone/>
                      </a:pPr>
                      <a:r>
                        <a:rPr lang="en"/>
                        <a:t>0.098</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1950">
                <a:tc>
                  <a:txBody>
                    <a:bodyPr/>
                    <a:lstStyle/>
                    <a:p>
                      <a:pPr indent="0" lvl="0" marL="0" rtl="0" algn="ctr">
                        <a:spcBef>
                          <a:spcPts val="0"/>
                        </a:spcBef>
                        <a:spcAft>
                          <a:spcPts val="0"/>
                        </a:spcAft>
                        <a:buNone/>
                      </a:pPr>
                      <a:r>
                        <a:rPr lang="en"/>
                        <a:t>0.095</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1950">
                <a:tc>
                  <a:txBody>
                    <a:bodyPr/>
                    <a:lstStyle/>
                    <a:p>
                      <a:pPr indent="0" lvl="0" marL="0" rtl="0" algn="ctr">
                        <a:spcBef>
                          <a:spcPts val="0"/>
                        </a:spcBef>
                        <a:spcAft>
                          <a:spcPts val="0"/>
                        </a:spcAft>
                        <a:buNone/>
                      </a:pPr>
                      <a:r>
                        <a:rPr lang="en"/>
                        <a:t>RMSE</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Galaxy Architecture &amp; Random Search</a:t>
            </a:r>
            <a:endParaRPr/>
          </a:p>
        </p:txBody>
      </p:sp>
      <p:sp>
        <p:nvSpPr>
          <p:cNvPr id="262" name="Google Shape;262;p37"/>
          <p:cNvSpPr txBox="1"/>
          <p:nvPr>
            <p:ph idx="1" type="body"/>
          </p:nvPr>
        </p:nvSpPr>
        <p:spPr>
          <a:xfrm>
            <a:off x="1097100" y="4703625"/>
            <a:ext cx="6949800" cy="38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Large variance in architectures → sparse cell learned by DARTS</a:t>
            </a:r>
            <a:endParaRPr/>
          </a:p>
        </p:txBody>
      </p:sp>
      <p:pic>
        <p:nvPicPr>
          <p:cNvPr id="263" name="Google Shape;263;p37"/>
          <p:cNvPicPr preferRelativeResize="0"/>
          <p:nvPr/>
        </p:nvPicPr>
        <p:blipFill>
          <a:blip r:embed="rId3">
            <a:alphaModFix/>
          </a:blip>
          <a:stretch>
            <a:fillRect/>
          </a:stretch>
        </p:blipFill>
        <p:spPr>
          <a:xfrm>
            <a:off x="311700" y="1152475"/>
            <a:ext cx="4753975" cy="3416400"/>
          </a:xfrm>
          <a:prstGeom prst="rect">
            <a:avLst/>
          </a:prstGeom>
          <a:noFill/>
          <a:ln cap="flat" cmpd="sng" w="9525">
            <a:solidFill>
              <a:srgbClr val="595959"/>
            </a:solidFill>
            <a:prstDash val="solid"/>
            <a:round/>
            <a:headEnd len="sm" w="sm" type="none"/>
            <a:tailEnd len="sm" w="sm" type="none"/>
          </a:ln>
        </p:spPr>
      </p:pic>
      <p:pic>
        <p:nvPicPr>
          <p:cNvPr id="264" name="Google Shape;264;p37"/>
          <p:cNvPicPr preferRelativeResize="0"/>
          <p:nvPr/>
        </p:nvPicPr>
        <p:blipFill rotWithShape="1">
          <a:blip r:embed="rId4">
            <a:alphaModFix/>
          </a:blip>
          <a:srcRect b="0" l="0" r="0" t="0"/>
          <a:stretch/>
        </p:blipFill>
        <p:spPr>
          <a:xfrm>
            <a:off x="5525882" y="1152464"/>
            <a:ext cx="2976870" cy="3416400"/>
          </a:xfrm>
          <a:prstGeom prst="rect">
            <a:avLst/>
          </a:prstGeom>
          <a:noFill/>
          <a:ln cap="flat" cmpd="sng" w="9525">
            <a:solidFill>
              <a:srgbClr val="595959"/>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8"/>
          <p:cNvSpPr txBox="1"/>
          <p:nvPr>
            <p:ph idx="1" type="body"/>
          </p:nvPr>
        </p:nvSpPr>
        <p:spPr>
          <a:xfrm>
            <a:off x="311700" y="1017725"/>
            <a:ext cx="8782500" cy="1158600"/>
          </a:xfrm>
          <a:prstGeom prst="rect">
            <a:avLst/>
          </a:prstGeom>
          <a:solidFill>
            <a:schemeClr val="lt1"/>
          </a:solidFill>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39,589 chest X-rays</a:t>
            </a:r>
            <a:endParaRPr/>
          </a:p>
          <a:p>
            <a:pPr indent="-342900" lvl="0" marL="457200" rtl="0" algn="l">
              <a:spcBef>
                <a:spcPts val="0"/>
              </a:spcBef>
              <a:spcAft>
                <a:spcPts val="0"/>
              </a:spcAft>
              <a:buSzPts val="1800"/>
              <a:buChar char="●"/>
            </a:pPr>
            <a:r>
              <a:rPr lang="en"/>
              <a:t>14 independent disease labels (confirmed diagnoses)</a:t>
            </a:r>
            <a:endParaRPr/>
          </a:p>
          <a:p>
            <a:pPr indent="-342900" lvl="0" marL="457200" rtl="0" algn="l">
              <a:spcBef>
                <a:spcPts val="0"/>
              </a:spcBef>
              <a:spcAft>
                <a:spcPts val="0"/>
              </a:spcAft>
              <a:buSzPts val="1800"/>
              <a:buChar char="●"/>
            </a:pPr>
            <a:r>
              <a:rPr lang="en"/>
              <a:t>Models assessed with mean binary cross entropy (BCE)</a:t>
            </a:r>
            <a:endParaRPr/>
          </a:p>
        </p:txBody>
      </p:sp>
      <p:sp>
        <p:nvSpPr>
          <p:cNvPr id="270" name="Google Shape;270;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Chest X-Ray</a:t>
            </a:r>
            <a:endParaRPr/>
          </a:p>
        </p:txBody>
      </p:sp>
      <p:pic>
        <p:nvPicPr>
          <p:cNvPr id="271" name="Google Shape;271;p38"/>
          <p:cNvPicPr preferRelativeResize="0"/>
          <p:nvPr/>
        </p:nvPicPr>
        <p:blipFill>
          <a:blip r:embed="rId3">
            <a:alphaModFix/>
          </a:blip>
          <a:stretch>
            <a:fillRect/>
          </a:stretch>
        </p:blipFill>
        <p:spPr>
          <a:xfrm>
            <a:off x="504250" y="2311073"/>
            <a:ext cx="3806012" cy="2832426"/>
          </a:xfrm>
          <a:prstGeom prst="rect">
            <a:avLst/>
          </a:prstGeom>
          <a:noFill/>
          <a:ln>
            <a:noFill/>
          </a:ln>
        </p:spPr>
      </p:pic>
      <p:pic>
        <p:nvPicPr>
          <p:cNvPr id="272" name="Google Shape;272;p38"/>
          <p:cNvPicPr preferRelativeResize="0"/>
          <p:nvPr/>
        </p:nvPicPr>
        <p:blipFill rotWithShape="1">
          <a:blip r:embed="rId4">
            <a:alphaModFix/>
          </a:blip>
          <a:srcRect b="0" l="3605" r="0" t="0"/>
          <a:stretch/>
        </p:blipFill>
        <p:spPr>
          <a:xfrm>
            <a:off x="4396225" y="2433325"/>
            <a:ext cx="4697974" cy="2629900"/>
          </a:xfrm>
          <a:prstGeom prst="rect">
            <a:avLst/>
          </a:prstGeom>
          <a:noFill/>
          <a:ln>
            <a:noFill/>
          </a:ln>
        </p:spPr>
      </p:pic>
      <p:sp>
        <p:nvSpPr>
          <p:cNvPr id="273" name="Google Shape;273;p38"/>
          <p:cNvSpPr txBox="1"/>
          <p:nvPr>
            <p:ph idx="1" type="body"/>
          </p:nvPr>
        </p:nvSpPr>
        <p:spPr>
          <a:xfrm>
            <a:off x="5534875" y="2201725"/>
            <a:ext cx="2997900" cy="38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Proportion of each disease</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Chest X-Ray</a:t>
            </a:r>
            <a:endParaRPr/>
          </a:p>
        </p:txBody>
      </p:sp>
      <p:sp>
        <p:nvSpPr>
          <p:cNvPr id="279" name="Google Shape;279;p39"/>
          <p:cNvSpPr txBox="1"/>
          <p:nvPr>
            <p:ph idx="1" type="body"/>
          </p:nvPr>
        </p:nvSpPr>
        <p:spPr>
          <a:xfrm>
            <a:off x="311700" y="1312525"/>
            <a:ext cx="5193300" cy="1493400"/>
          </a:xfrm>
          <a:prstGeom prst="rect">
            <a:avLst/>
          </a:prstGeom>
          <a:solidFill>
            <a:schemeClr val="lt1"/>
          </a:solidFill>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DARTS performs well after some hyperparameter tuning</a:t>
            </a:r>
            <a:endParaRPr/>
          </a:p>
          <a:p>
            <a:pPr indent="-342900" lvl="0" marL="457200" rtl="0" algn="l">
              <a:spcBef>
                <a:spcPts val="0"/>
              </a:spcBef>
              <a:spcAft>
                <a:spcPts val="0"/>
              </a:spcAft>
              <a:buSzPts val="1800"/>
              <a:buChar char="●"/>
            </a:pPr>
            <a:r>
              <a:rPr lang="en"/>
              <a:t>The discretized network was worse (same as ResNet)</a:t>
            </a:r>
            <a:endParaRPr/>
          </a:p>
          <a:p>
            <a:pPr indent="-342900" lvl="0" marL="457200" rtl="0" algn="l">
              <a:spcBef>
                <a:spcPts val="0"/>
              </a:spcBef>
              <a:spcAft>
                <a:spcPts val="0"/>
              </a:spcAft>
              <a:buSzPts val="1800"/>
              <a:buChar char="●"/>
            </a:pPr>
            <a:r>
              <a:rPr lang="en"/>
              <a:t>Discretization step failed again</a:t>
            </a:r>
            <a:endParaRPr/>
          </a:p>
        </p:txBody>
      </p:sp>
      <p:graphicFrame>
        <p:nvGraphicFramePr>
          <p:cNvPr id="280" name="Google Shape;280;p39"/>
          <p:cNvGraphicFramePr/>
          <p:nvPr/>
        </p:nvGraphicFramePr>
        <p:xfrm>
          <a:off x="5686113" y="1000075"/>
          <a:ext cx="3000000" cy="3000000"/>
        </p:xfrm>
        <a:graphic>
          <a:graphicData uri="http://schemas.openxmlformats.org/drawingml/2006/table">
            <a:tbl>
              <a:tblPr>
                <a:noFill/>
                <a:tableStyleId>{EBBF6A55-CF01-4A58-868E-1437D5940FE8}</a:tableStyleId>
              </a:tblPr>
              <a:tblGrid>
                <a:gridCol w="1447800"/>
              </a:tblGrid>
              <a:tr h="601950">
                <a:tc>
                  <a:txBody>
                    <a:bodyPr/>
                    <a:lstStyle/>
                    <a:p>
                      <a:pPr indent="0" lvl="0" marL="0" rtl="0" algn="ctr">
                        <a:spcBef>
                          <a:spcPts val="0"/>
                        </a:spcBef>
                        <a:spcAft>
                          <a:spcPts val="0"/>
                        </a:spcAft>
                        <a:buNone/>
                      </a:pPr>
                      <a:r>
                        <a:rPr lang="en"/>
                        <a:t>Model</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601950">
                <a:tc>
                  <a:txBody>
                    <a:bodyPr/>
                    <a:lstStyle/>
                    <a:p>
                      <a:pPr indent="0" lvl="0" marL="0" rtl="0" algn="ctr">
                        <a:spcBef>
                          <a:spcPts val="0"/>
                        </a:spcBef>
                        <a:spcAft>
                          <a:spcPts val="0"/>
                        </a:spcAft>
                        <a:buNone/>
                      </a:pPr>
                      <a:r>
                        <a:rPr lang="en"/>
                        <a:t>DARTS (Continuous)</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1950">
                <a:tc>
                  <a:txBody>
                    <a:bodyPr/>
                    <a:lstStyle/>
                    <a:p>
                      <a:pPr indent="0" lvl="0" marL="0" rtl="0" algn="ctr">
                        <a:spcBef>
                          <a:spcPts val="0"/>
                        </a:spcBef>
                        <a:spcAft>
                          <a:spcPts val="0"/>
                        </a:spcAft>
                        <a:buNone/>
                      </a:pPr>
                      <a:r>
                        <a:rPr lang="en"/>
                        <a:t>DARTS (Discrete)</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1950">
                <a:tc>
                  <a:txBody>
                    <a:bodyPr/>
                    <a:lstStyle/>
                    <a:p>
                      <a:pPr indent="0" lvl="0" marL="0" rtl="0" algn="ctr">
                        <a:spcBef>
                          <a:spcPts val="0"/>
                        </a:spcBef>
                        <a:spcAft>
                          <a:spcPts val="0"/>
                        </a:spcAft>
                        <a:buNone/>
                      </a:pPr>
                      <a:r>
                        <a:rPr lang="en"/>
                        <a:t>Random Search</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1950">
                <a:tc>
                  <a:txBody>
                    <a:bodyPr/>
                    <a:lstStyle/>
                    <a:p>
                      <a:pPr indent="0" lvl="0" marL="0" rtl="0" algn="ctr">
                        <a:spcBef>
                          <a:spcPts val="0"/>
                        </a:spcBef>
                        <a:spcAft>
                          <a:spcPts val="0"/>
                        </a:spcAft>
                        <a:buNone/>
                      </a:pPr>
                      <a:r>
                        <a:rPr lang="en"/>
                        <a:t>ResNet</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1950">
                <a:tc>
                  <a:txBody>
                    <a:bodyPr/>
                    <a:lstStyle/>
                    <a:p>
                      <a:pPr indent="0" lvl="0" marL="0" rtl="0" algn="ctr">
                        <a:spcBef>
                          <a:spcPts val="0"/>
                        </a:spcBef>
                        <a:spcAft>
                          <a:spcPts val="0"/>
                        </a:spcAft>
                        <a:buNone/>
                      </a:pPr>
                      <a:r>
                        <a:rPr lang="en"/>
                        <a:t>Metric</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bl>
          </a:graphicData>
        </a:graphic>
      </p:graphicFrame>
      <p:graphicFrame>
        <p:nvGraphicFramePr>
          <p:cNvPr id="281" name="Google Shape;281;p39"/>
          <p:cNvGraphicFramePr/>
          <p:nvPr/>
        </p:nvGraphicFramePr>
        <p:xfrm>
          <a:off x="7133925" y="1000075"/>
          <a:ext cx="3000000" cy="3000000"/>
        </p:xfrm>
        <a:graphic>
          <a:graphicData uri="http://schemas.openxmlformats.org/drawingml/2006/table">
            <a:tbl>
              <a:tblPr>
                <a:noFill/>
                <a:tableStyleId>{EBBF6A55-CF01-4A58-868E-1437D5940FE8}</a:tableStyleId>
              </a:tblPr>
              <a:tblGrid>
                <a:gridCol w="1447800"/>
              </a:tblGrid>
              <a:tr h="601950">
                <a:tc>
                  <a:txBody>
                    <a:bodyPr/>
                    <a:lstStyle/>
                    <a:p>
                      <a:pPr indent="0" lvl="0" marL="0" rtl="0" algn="ctr">
                        <a:spcBef>
                          <a:spcPts val="0"/>
                        </a:spcBef>
                        <a:spcAft>
                          <a:spcPts val="0"/>
                        </a:spcAft>
                        <a:buNone/>
                      </a:pPr>
                      <a:r>
                        <a:rPr lang="en"/>
                        <a:t>Chest X-Ray</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601950">
                <a:tc>
                  <a:txBody>
                    <a:bodyPr/>
                    <a:lstStyle/>
                    <a:p>
                      <a:pPr indent="0" lvl="0" marL="0" rtl="0" algn="ctr">
                        <a:spcBef>
                          <a:spcPts val="0"/>
                        </a:spcBef>
                        <a:spcAft>
                          <a:spcPts val="0"/>
                        </a:spcAft>
                        <a:buNone/>
                      </a:pPr>
                      <a:r>
                        <a:rPr b="1" lang="en"/>
                        <a:t>0.157</a:t>
                      </a:r>
                      <a:endParaRPr b="1"/>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1950">
                <a:tc>
                  <a:txBody>
                    <a:bodyPr/>
                    <a:lstStyle/>
                    <a:p>
                      <a:pPr indent="0" lvl="0" marL="0" rtl="0" algn="ctr">
                        <a:spcBef>
                          <a:spcPts val="0"/>
                        </a:spcBef>
                        <a:spcAft>
                          <a:spcPts val="0"/>
                        </a:spcAft>
                        <a:buNone/>
                      </a:pPr>
                      <a:r>
                        <a:rPr lang="en"/>
                        <a:t>0.163</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1950">
                <a:tc>
                  <a:txBody>
                    <a:bodyPr/>
                    <a:lstStyle/>
                    <a:p>
                      <a:pPr indent="0" lvl="0" marL="0" rtl="0" algn="ctr">
                        <a:spcBef>
                          <a:spcPts val="0"/>
                        </a:spcBef>
                        <a:spcAft>
                          <a:spcPts val="0"/>
                        </a:spcAft>
                        <a:buNone/>
                      </a:pPr>
                      <a:r>
                        <a:rPr lang="en"/>
                        <a:t>0.169</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1950">
                <a:tc>
                  <a:txBody>
                    <a:bodyPr/>
                    <a:lstStyle/>
                    <a:p>
                      <a:pPr indent="0" lvl="0" marL="0" rtl="0" algn="ctr">
                        <a:spcBef>
                          <a:spcPts val="0"/>
                        </a:spcBef>
                        <a:spcAft>
                          <a:spcPts val="0"/>
                        </a:spcAft>
                        <a:buNone/>
                      </a:pPr>
                      <a:r>
                        <a:rPr lang="en"/>
                        <a:t>0.163</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1950">
                <a:tc>
                  <a:txBody>
                    <a:bodyPr/>
                    <a:lstStyle/>
                    <a:p>
                      <a:pPr indent="0" lvl="0" marL="0" rtl="0" algn="ctr">
                        <a:spcBef>
                          <a:spcPts val="0"/>
                        </a:spcBef>
                        <a:spcAft>
                          <a:spcPts val="0"/>
                        </a:spcAft>
                        <a:buNone/>
                      </a:pPr>
                      <a:r>
                        <a:rPr lang="en"/>
                        <a:t>BCE</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Chest X-Ray Architecture &amp; Random Search</a:t>
            </a:r>
            <a:endParaRPr/>
          </a:p>
        </p:txBody>
      </p:sp>
      <p:sp>
        <p:nvSpPr>
          <p:cNvPr id="287" name="Google Shape;287;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8" name="Google Shape;288;p40"/>
          <p:cNvPicPr preferRelativeResize="0"/>
          <p:nvPr/>
        </p:nvPicPr>
        <p:blipFill>
          <a:blip r:embed="rId3">
            <a:alphaModFix/>
          </a:blip>
          <a:stretch>
            <a:fillRect/>
          </a:stretch>
        </p:blipFill>
        <p:spPr>
          <a:xfrm>
            <a:off x="311690" y="1152467"/>
            <a:ext cx="4169503" cy="3416400"/>
          </a:xfrm>
          <a:prstGeom prst="rect">
            <a:avLst/>
          </a:prstGeom>
          <a:noFill/>
          <a:ln cap="flat" cmpd="sng" w="9525">
            <a:solidFill>
              <a:srgbClr val="595959"/>
            </a:solidFill>
            <a:prstDash val="solid"/>
            <a:round/>
            <a:headEnd len="sm" w="sm" type="none"/>
            <a:tailEnd len="sm" w="sm" type="none"/>
          </a:ln>
        </p:spPr>
      </p:pic>
      <p:pic>
        <p:nvPicPr>
          <p:cNvPr id="289" name="Google Shape;289;p40"/>
          <p:cNvPicPr preferRelativeResize="0"/>
          <p:nvPr/>
        </p:nvPicPr>
        <p:blipFill rotWithShape="1">
          <a:blip r:embed="rId4">
            <a:alphaModFix/>
          </a:blip>
          <a:srcRect b="0" l="0" r="0" t="0"/>
          <a:stretch/>
        </p:blipFill>
        <p:spPr>
          <a:xfrm>
            <a:off x="5317593" y="1152464"/>
            <a:ext cx="2976870" cy="3416400"/>
          </a:xfrm>
          <a:prstGeom prst="rect">
            <a:avLst/>
          </a:prstGeom>
          <a:noFill/>
          <a:ln cap="flat" cmpd="sng" w="9525">
            <a:solidFill>
              <a:srgbClr val="595959"/>
            </a:solidFill>
            <a:prstDash val="solid"/>
            <a:round/>
            <a:headEnd len="sm" w="sm" type="none"/>
            <a:tailEnd len="sm" w="sm" type="none"/>
          </a:ln>
        </p:spPr>
      </p:pic>
      <p:sp>
        <p:nvSpPr>
          <p:cNvPr id="290" name="Google Shape;290;p40"/>
          <p:cNvSpPr txBox="1"/>
          <p:nvPr>
            <p:ph idx="1" type="body"/>
          </p:nvPr>
        </p:nvSpPr>
        <p:spPr>
          <a:xfrm>
            <a:off x="588750" y="4703625"/>
            <a:ext cx="7966500" cy="38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Again: l</a:t>
            </a:r>
            <a:r>
              <a:rPr lang="en"/>
              <a:t>arge variance in architectures → sparse cell learned by DARTS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4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Conclusions &amp; Future Work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&amp; Motivation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301" name="Google Shape;301;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DARTS a</a:t>
            </a:r>
            <a:r>
              <a:rPr lang="en"/>
              <a:t> useful tool, but overkill on simple tasks</a:t>
            </a:r>
            <a:endParaRPr/>
          </a:p>
          <a:p>
            <a:pPr indent="-342900" lvl="0" marL="457200" marR="0" rtl="0" algn="l">
              <a:lnSpc>
                <a:spcPct val="115000"/>
              </a:lnSpc>
              <a:spcBef>
                <a:spcPts val="0"/>
              </a:spcBef>
              <a:spcAft>
                <a:spcPts val="0"/>
              </a:spcAft>
              <a:buSzPts val="1800"/>
              <a:buChar char="●"/>
            </a:pPr>
            <a:r>
              <a:rPr lang="en"/>
              <a:t>ResNet and random search could be good enough</a:t>
            </a:r>
            <a:endParaRPr/>
          </a:p>
          <a:p>
            <a:pPr indent="-342900" lvl="0" marL="457200" marR="0" rtl="0" algn="l">
              <a:lnSpc>
                <a:spcPct val="115000"/>
              </a:lnSpc>
              <a:spcBef>
                <a:spcPts val="0"/>
              </a:spcBef>
              <a:spcAft>
                <a:spcPts val="0"/>
              </a:spcAft>
              <a:buSzPts val="1800"/>
              <a:buChar char="●"/>
            </a:pPr>
            <a:r>
              <a:rPr lang="en"/>
              <a:t>DARTS introduces </a:t>
            </a:r>
            <a:r>
              <a:rPr lang="en"/>
              <a:t>additional hyperparameters</a:t>
            </a:r>
            <a:r>
              <a:rPr lang="en"/>
              <a:t> (~2x regular)</a:t>
            </a:r>
            <a:endParaRPr/>
          </a:p>
          <a:p>
            <a:pPr indent="-342900" lvl="0" marL="457200" marR="0" rtl="0" algn="l">
              <a:lnSpc>
                <a:spcPct val="115000"/>
              </a:lnSpc>
              <a:spcBef>
                <a:spcPts val="0"/>
              </a:spcBef>
              <a:spcAft>
                <a:spcPts val="0"/>
              </a:spcAft>
              <a:buSzPts val="1800"/>
              <a:buChar char="●"/>
            </a:pPr>
            <a:r>
              <a:rPr lang="en"/>
              <a:t>DARTS "discretization step" is heuristic and can fail</a:t>
            </a:r>
            <a:endParaRPr/>
          </a:p>
          <a:p>
            <a:pPr indent="-342900" lvl="0" marL="457200" rtl="0" algn="l">
              <a:spcBef>
                <a:spcPts val="0"/>
              </a:spcBef>
              <a:spcAft>
                <a:spcPts val="0"/>
              </a:spcAft>
              <a:buSzPts val="1800"/>
              <a:buChar char="●"/>
            </a:pPr>
            <a:r>
              <a:rPr lang="en"/>
              <a:t>Computational cost: ~10x more expensive than single (discrete) model, due to overlapping 10 ops. Batch size reduced by ~10x due to memory footprint</a:t>
            </a:r>
            <a:endParaRPr/>
          </a:p>
          <a:p>
            <a:pPr indent="0" lvl="0" marL="0" marR="0" rtl="0" algn="l">
              <a:lnSpc>
                <a:spcPct val="115000"/>
              </a:lnSpc>
              <a:spcBef>
                <a:spcPts val="1600"/>
              </a:spcBef>
              <a:spcAft>
                <a:spcPts val="0"/>
              </a:spcAft>
              <a:buNone/>
            </a:pPr>
            <a:r>
              <a:rPr b="1" lang="en"/>
              <a:t>Recommendation</a:t>
            </a:r>
            <a:endParaRPr b="1"/>
          </a:p>
          <a:p>
            <a:pPr indent="-342900" lvl="0" marL="457200" rtl="0" algn="l">
              <a:spcBef>
                <a:spcPts val="1600"/>
              </a:spcBef>
              <a:spcAft>
                <a:spcPts val="0"/>
              </a:spcAft>
              <a:buSzPts val="1800"/>
              <a:buChar char="●"/>
            </a:pPr>
            <a:r>
              <a:rPr lang="en"/>
              <a:t>If small increase in performance important, DARTS worthwhile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307" name="Google Shape;307;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Automatic tuning and/or better defaults for hyperparameters</a:t>
            </a:r>
            <a:endParaRPr/>
          </a:p>
          <a:p>
            <a:pPr indent="-342900" lvl="0" marL="457200" rtl="0" algn="l">
              <a:spcBef>
                <a:spcPts val="0"/>
              </a:spcBef>
              <a:spcAft>
                <a:spcPts val="0"/>
              </a:spcAft>
              <a:buSzPts val="1800"/>
              <a:buChar char="●"/>
            </a:pPr>
            <a:r>
              <a:rPr lang="en"/>
              <a:t>Fix discretization heuristic,</a:t>
            </a:r>
            <a:r>
              <a:rPr lang="en"/>
              <a:t> a crucially overlooked step (or eliminate it)</a:t>
            </a:r>
            <a:endParaRPr/>
          </a:p>
          <a:p>
            <a:pPr indent="-330200" lvl="1" marL="914400" rtl="0" algn="l">
              <a:spcBef>
                <a:spcPts val="0"/>
              </a:spcBef>
              <a:spcAft>
                <a:spcPts val="0"/>
              </a:spcAft>
              <a:buSzPts val="1600"/>
              <a:buChar char="○"/>
            </a:pPr>
            <a:r>
              <a:rPr lang="en" sz="1600"/>
              <a:t>Encourage sparsity with </a:t>
            </a:r>
            <a:r>
              <a:rPr lang="en" sz="1600"/>
              <a:t>sparsemax in place of softmax, or </a:t>
            </a:r>
            <a:r>
              <a:rPr i="1" lang="en" sz="1600"/>
              <a:t>L</a:t>
            </a:r>
            <a:r>
              <a:rPr baseline="-25000" i="1" lang="en" sz="1600"/>
              <a:t>p</a:t>
            </a:r>
            <a:r>
              <a:rPr lang="en" sz="1600"/>
              <a:t> regularization on the architecture weights</a:t>
            </a:r>
            <a:endParaRPr sz="1600"/>
          </a:p>
          <a:p>
            <a:pPr indent="-330200" lvl="1" marL="914400" rtl="0" algn="l">
              <a:spcBef>
                <a:spcPts val="0"/>
              </a:spcBef>
              <a:spcAft>
                <a:spcPts val="0"/>
              </a:spcAft>
              <a:buSzPts val="1600"/>
              <a:buChar char="○"/>
            </a:pPr>
            <a:r>
              <a:rPr lang="en" sz="1600"/>
              <a:t>Dynamically prune architecture to</a:t>
            </a:r>
            <a:r>
              <a:rPr lang="en" sz="1600"/>
              <a:t> remove components during training, eliminate need to re-train</a:t>
            </a: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i="1" lang="en">
                <a:solidFill>
                  <a:schemeClr val="dk2"/>
                </a:solidFill>
              </a:rPr>
              <a:t>Thank you for a great semester!</a:t>
            </a:r>
            <a:endParaRPr i="1">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Neural Architecture Search?</a:t>
            </a:r>
            <a:endParaRPr/>
          </a:p>
        </p:txBody>
      </p:sp>
      <p:sp>
        <p:nvSpPr>
          <p:cNvPr id="74" name="Google Shape;74;p16"/>
          <p:cNvSpPr txBox="1"/>
          <p:nvPr>
            <p:ph idx="1" type="body"/>
          </p:nvPr>
        </p:nvSpPr>
        <p:spPr>
          <a:xfrm>
            <a:off x="311700" y="1172475"/>
            <a:ext cx="5436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Deep learning frees us from feature engineering, but has led us to spend valuable time on </a:t>
            </a:r>
            <a:r>
              <a:rPr b="1" lang="en"/>
              <a:t>architecture engineering</a:t>
            </a:r>
            <a:endParaRPr/>
          </a:p>
          <a:p>
            <a:pPr indent="-342900" lvl="0" marL="457200" rtl="0" algn="l">
              <a:spcBef>
                <a:spcPts val="0"/>
              </a:spcBef>
              <a:spcAft>
                <a:spcPts val="0"/>
              </a:spcAft>
              <a:buSzPts val="1800"/>
              <a:buChar char="●"/>
            </a:pPr>
            <a:r>
              <a:rPr lang="en"/>
              <a:t>Today: designed by experts</a:t>
            </a:r>
            <a:endParaRPr/>
          </a:p>
          <a:p>
            <a:pPr indent="-317500" lvl="1" marL="914400" rtl="0" algn="l">
              <a:spcBef>
                <a:spcPts val="0"/>
              </a:spcBef>
              <a:spcAft>
                <a:spcPts val="0"/>
              </a:spcAft>
              <a:buSzPts val="1400"/>
              <a:buChar char="○"/>
            </a:pPr>
            <a:r>
              <a:rPr lang="en"/>
              <a:t>Labor-intensive</a:t>
            </a:r>
            <a:endParaRPr/>
          </a:p>
          <a:p>
            <a:pPr indent="-342900" lvl="0" marL="457200" rtl="0" algn="l">
              <a:spcBef>
                <a:spcPts val="0"/>
              </a:spcBef>
              <a:spcAft>
                <a:spcPts val="0"/>
              </a:spcAft>
              <a:buSzPts val="1800"/>
              <a:buChar char="●"/>
            </a:pPr>
            <a:r>
              <a:rPr lang="en"/>
              <a:t>Tomorrow: </a:t>
            </a:r>
            <a:r>
              <a:rPr b="1" lang="en"/>
              <a:t>Neural Architecture Search</a:t>
            </a:r>
            <a:r>
              <a:rPr lang="en"/>
              <a:t> </a:t>
            </a:r>
            <a:r>
              <a:rPr b="1" lang="en"/>
              <a:t>(NAS)</a:t>
            </a:r>
            <a:endParaRPr b="1"/>
          </a:p>
          <a:p>
            <a:pPr indent="-317500" lvl="1" marL="914400" rtl="0" algn="l">
              <a:spcBef>
                <a:spcPts val="0"/>
              </a:spcBef>
              <a:spcAft>
                <a:spcPts val="0"/>
              </a:spcAft>
              <a:buSzPts val="1400"/>
              <a:buChar char="○"/>
            </a:pPr>
            <a:r>
              <a:rPr lang="en"/>
              <a:t>Automatically find best architecture</a:t>
            </a:r>
            <a:endParaRPr/>
          </a:p>
          <a:p>
            <a:pPr indent="-342900" lvl="0" marL="457200" rtl="0" algn="l">
              <a:spcBef>
                <a:spcPts val="0"/>
              </a:spcBef>
              <a:spcAft>
                <a:spcPts val="0"/>
              </a:spcAft>
              <a:buSzPts val="1800"/>
              <a:buChar char="●"/>
            </a:pPr>
            <a:r>
              <a:rPr lang="en"/>
              <a:t>Interest in NAS is increasing rapidly: there is now far more demand for neural network models than available experts who can design model architectures</a:t>
            </a:r>
            <a:endParaRPr/>
          </a:p>
        </p:txBody>
      </p:sp>
      <p:pic>
        <p:nvPicPr>
          <p:cNvPr descr="Image result for neural architecture search" id="75" name="Google Shape;75;p16"/>
          <p:cNvPicPr preferRelativeResize="0"/>
          <p:nvPr/>
        </p:nvPicPr>
        <p:blipFill>
          <a:blip r:embed="rId3">
            <a:alphaModFix/>
          </a:blip>
          <a:stretch>
            <a:fillRect/>
          </a:stretch>
        </p:blipFill>
        <p:spPr>
          <a:xfrm>
            <a:off x="5748600" y="2068850"/>
            <a:ext cx="3395400" cy="1623654"/>
          </a:xfrm>
          <a:prstGeom prst="rect">
            <a:avLst/>
          </a:prstGeom>
          <a:noFill/>
          <a:ln cap="flat" cmpd="sng" w="9525">
            <a:solidFill>
              <a:srgbClr val="000000"/>
            </a:solidFill>
            <a:prstDash val="solid"/>
            <a:round/>
            <a:headEnd len="sm" w="sm" type="none"/>
            <a:tailEnd len="sm" w="sm" type="none"/>
          </a:ln>
        </p:spPr>
      </p:pic>
      <p:sp>
        <p:nvSpPr>
          <p:cNvPr id="76" name="Google Shape;76;p16"/>
          <p:cNvSpPr txBox="1"/>
          <p:nvPr/>
        </p:nvSpPr>
        <p:spPr>
          <a:xfrm>
            <a:off x="5841000" y="3749725"/>
            <a:ext cx="3210600" cy="52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LSTM vs learned recurrent cell using reinforcement learning approach</a:t>
            </a:r>
            <a:endParaRPr>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pic>
        <p:nvPicPr>
          <p:cNvPr id="81" name="Google Shape;81;p17"/>
          <p:cNvPicPr preferRelativeResize="0"/>
          <p:nvPr/>
        </p:nvPicPr>
        <p:blipFill>
          <a:blip r:embed="rId3">
            <a:alphaModFix/>
          </a:blip>
          <a:stretch>
            <a:fillRect/>
          </a:stretch>
        </p:blipFill>
        <p:spPr>
          <a:xfrm>
            <a:off x="873950" y="66450"/>
            <a:ext cx="7059949" cy="4365400"/>
          </a:xfrm>
          <a:prstGeom prst="rect">
            <a:avLst/>
          </a:prstGeom>
          <a:noFill/>
          <a:ln>
            <a:noFill/>
          </a:ln>
        </p:spPr>
      </p:pic>
      <p:sp>
        <p:nvSpPr>
          <p:cNvPr id="82" name="Google Shape;82;p17"/>
          <p:cNvSpPr txBox="1"/>
          <p:nvPr/>
        </p:nvSpPr>
        <p:spPr>
          <a:xfrm>
            <a:off x="1229850" y="4106075"/>
            <a:ext cx="6684300" cy="9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NAS papers per year based on the literature list on </a:t>
            </a:r>
            <a:r>
              <a:rPr lang="en" sz="1800" u="sng">
                <a:solidFill>
                  <a:schemeClr val="dk2"/>
                </a:solidFill>
                <a:hlinkClick r:id="rId4"/>
              </a:rPr>
              <a:t>automl.org</a:t>
            </a:r>
            <a:r>
              <a:rPr lang="en" sz="1800">
                <a:solidFill>
                  <a:schemeClr val="dk2"/>
                </a:solidFill>
              </a:rPr>
              <a:t>. The number for 2019 only considers the first half of 2019.</a:t>
            </a:r>
            <a:endParaRPr sz="1800">
              <a:solidFill>
                <a:schemeClr val="dk2"/>
              </a:solidFill>
            </a:endParaRPr>
          </a:p>
          <a:p>
            <a:pPr indent="0" lvl="0" marL="0" rtl="0" algn="l">
              <a:spcBef>
                <a:spcPts val="0"/>
              </a:spcBef>
              <a:spcAft>
                <a:spcPts val="0"/>
              </a:spcAft>
              <a:buNone/>
            </a:pPr>
            <a:r>
              <a:rPr lang="en" sz="1800">
                <a:solidFill>
                  <a:schemeClr val="dk2"/>
                </a:solidFill>
              </a:rPr>
              <a:t>(Lindauer and Hutter, 2019)</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Architecture Search Workflow</a:t>
            </a:r>
            <a:endParaRPr/>
          </a:p>
        </p:txBody>
      </p:sp>
      <p:sp>
        <p:nvSpPr>
          <p:cNvPr id="88" name="Google Shape;88;p18"/>
          <p:cNvSpPr txBox="1"/>
          <p:nvPr>
            <p:ph idx="1" type="body"/>
          </p:nvPr>
        </p:nvSpPr>
        <p:spPr>
          <a:xfrm>
            <a:off x="266075" y="3632775"/>
            <a:ext cx="3165900" cy="46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Credit: Elskin et. al, 2019</a:t>
            </a:r>
            <a:endParaRPr/>
          </a:p>
        </p:txBody>
      </p:sp>
      <p:pic>
        <p:nvPicPr>
          <p:cNvPr id="89" name="Google Shape;89;p18"/>
          <p:cNvPicPr preferRelativeResize="0"/>
          <p:nvPr/>
        </p:nvPicPr>
        <p:blipFill>
          <a:blip r:embed="rId3">
            <a:alphaModFix/>
          </a:blip>
          <a:stretch>
            <a:fillRect/>
          </a:stretch>
        </p:blipFill>
        <p:spPr>
          <a:xfrm>
            <a:off x="0" y="1017735"/>
            <a:ext cx="9144000" cy="261502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2008975" y="64950"/>
            <a:ext cx="49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NAS can be very expensive</a:t>
            </a:r>
            <a:endParaRPr/>
          </a:p>
        </p:txBody>
      </p:sp>
      <p:grpSp>
        <p:nvGrpSpPr>
          <p:cNvPr id="95" name="Google Shape;95;p19"/>
          <p:cNvGrpSpPr/>
          <p:nvPr/>
        </p:nvGrpSpPr>
        <p:grpSpPr>
          <a:xfrm>
            <a:off x="152400" y="941525"/>
            <a:ext cx="8839198" cy="3132292"/>
            <a:chOff x="152400" y="941525"/>
            <a:chExt cx="8839198" cy="3132292"/>
          </a:xfrm>
        </p:grpSpPr>
        <p:pic>
          <p:nvPicPr>
            <p:cNvPr id="96" name="Google Shape;96;p19"/>
            <p:cNvPicPr preferRelativeResize="0"/>
            <p:nvPr/>
          </p:nvPicPr>
          <p:blipFill>
            <a:blip r:embed="rId3">
              <a:alphaModFix/>
            </a:blip>
            <a:stretch>
              <a:fillRect/>
            </a:stretch>
          </p:blipFill>
          <p:spPr>
            <a:xfrm>
              <a:off x="152400" y="941525"/>
              <a:ext cx="8839198" cy="3132292"/>
            </a:xfrm>
            <a:prstGeom prst="rect">
              <a:avLst/>
            </a:prstGeom>
            <a:noFill/>
            <a:ln>
              <a:noFill/>
            </a:ln>
          </p:spPr>
        </p:pic>
        <p:sp>
          <p:nvSpPr>
            <p:cNvPr id="97" name="Google Shape;97;p19"/>
            <p:cNvSpPr/>
            <p:nvPr/>
          </p:nvSpPr>
          <p:spPr>
            <a:xfrm>
              <a:off x="372575" y="2472525"/>
              <a:ext cx="8361900" cy="548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9"/>
          <p:cNvSpPr txBox="1"/>
          <p:nvPr/>
        </p:nvSpPr>
        <p:spPr>
          <a:xfrm>
            <a:off x="903325" y="4196050"/>
            <a:ext cx="7177800" cy="4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NAS cost is from evolutionary architecture search on Transformer (Strubell et al. 2019)</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192300" y="130825"/>
            <a:ext cx="8759400" cy="4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Scientific </a:t>
            </a:r>
            <a:r>
              <a:rPr lang="en" sz="2400"/>
              <a:t>Datasets</a:t>
            </a:r>
            <a:endParaRPr sz="2400"/>
          </a:p>
        </p:txBody>
      </p:sp>
      <p:sp>
        <p:nvSpPr>
          <p:cNvPr id="104" name="Google Shape;104;p20"/>
          <p:cNvSpPr txBox="1"/>
          <p:nvPr/>
        </p:nvSpPr>
        <p:spPr>
          <a:xfrm>
            <a:off x="940050" y="1668075"/>
            <a:ext cx="7517400" cy="1394400"/>
          </a:xfrm>
          <a:prstGeom prst="rect">
            <a:avLst/>
          </a:prstGeom>
          <a:noFill/>
          <a:ln>
            <a:noFill/>
          </a:ln>
        </p:spPr>
        <p:txBody>
          <a:bodyPr anchorCtr="0" anchor="t" bIns="91425" lIns="91425" spcFirstLastPara="1" rIns="91425" wrap="square" tIns="91425">
            <a:noAutofit/>
          </a:bodyPr>
          <a:lstStyle/>
          <a:p>
            <a:pPr indent="-171450" lvl="0" marL="85725" rtl="0" algn="l">
              <a:spcBef>
                <a:spcPts val="0"/>
              </a:spcBef>
              <a:spcAft>
                <a:spcPts val="0"/>
              </a:spcAft>
              <a:buClr>
                <a:schemeClr val="dk2"/>
              </a:buClr>
              <a:buSzPts val="1800"/>
              <a:buChar char="❏"/>
            </a:pPr>
            <a:r>
              <a:rPr b="1" lang="en" sz="1800">
                <a:solidFill>
                  <a:schemeClr val="dk2"/>
                </a:solidFill>
              </a:rPr>
              <a:t>MNIST: </a:t>
            </a:r>
            <a:r>
              <a:rPr lang="en" sz="1800">
                <a:solidFill>
                  <a:schemeClr val="dk2"/>
                </a:solidFill>
              </a:rPr>
              <a:t>classifying images of handwritten digits (non-scientific baseline)</a:t>
            </a:r>
            <a:endParaRPr sz="1800">
              <a:solidFill>
                <a:schemeClr val="dk2"/>
              </a:solidFill>
            </a:endParaRPr>
          </a:p>
          <a:p>
            <a:pPr indent="-171450" lvl="0" marL="85725" rtl="0" algn="l">
              <a:spcBef>
                <a:spcPts val="0"/>
              </a:spcBef>
              <a:spcAft>
                <a:spcPts val="0"/>
              </a:spcAft>
              <a:buClr>
                <a:schemeClr val="dk2"/>
              </a:buClr>
              <a:buSzPts val="1800"/>
              <a:buChar char="❏"/>
            </a:pPr>
            <a:r>
              <a:rPr b="1" lang="en" sz="1800">
                <a:solidFill>
                  <a:schemeClr val="dk2"/>
                </a:solidFill>
              </a:rPr>
              <a:t>Graphene Kirigami:</a:t>
            </a:r>
            <a:r>
              <a:rPr lang="en" sz="1800">
                <a:solidFill>
                  <a:schemeClr val="dk2"/>
                </a:solidFill>
              </a:rPr>
              <a:t> cutting graphene to optimize stress/strain </a:t>
            </a:r>
            <a:endParaRPr sz="1800">
              <a:solidFill>
                <a:schemeClr val="dk2"/>
              </a:solidFill>
            </a:endParaRPr>
          </a:p>
          <a:p>
            <a:pPr indent="-171450" lvl="0" marL="85725" rtl="0" algn="l">
              <a:spcBef>
                <a:spcPts val="0"/>
              </a:spcBef>
              <a:spcAft>
                <a:spcPts val="0"/>
              </a:spcAft>
              <a:buClr>
                <a:schemeClr val="dk2"/>
              </a:buClr>
              <a:buSzPts val="1800"/>
              <a:buChar char="❏"/>
            </a:pPr>
            <a:r>
              <a:rPr b="1" lang="en" sz="1800">
                <a:solidFill>
                  <a:schemeClr val="dk2"/>
                </a:solidFill>
              </a:rPr>
              <a:t>Galaxy Zoo: </a:t>
            </a:r>
            <a:r>
              <a:rPr lang="en" sz="1800">
                <a:solidFill>
                  <a:schemeClr val="dk2"/>
                </a:solidFill>
              </a:rPr>
              <a:t>classifying galaxy morphology from telescope images</a:t>
            </a:r>
            <a:endParaRPr sz="1800">
              <a:solidFill>
                <a:schemeClr val="dk2"/>
              </a:solidFill>
            </a:endParaRPr>
          </a:p>
          <a:p>
            <a:pPr indent="-171450" lvl="0" marL="85725" rtl="0" algn="l">
              <a:spcBef>
                <a:spcPts val="0"/>
              </a:spcBef>
              <a:spcAft>
                <a:spcPts val="0"/>
              </a:spcAft>
              <a:buClr>
                <a:schemeClr val="dk2"/>
              </a:buClr>
              <a:buSzPts val="1800"/>
              <a:buChar char="❏"/>
            </a:pPr>
            <a:r>
              <a:rPr b="1" lang="en" sz="1800">
                <a:solidFill>
                  <a:schemeClr val="dk2"/>
                </a:solidFill>
              </a:rPr>
              <a:t>Chest X-Ray: </a:t>
            </a:r>
            <a:r>
              <a:rPr lang="en" sz="1800">
                <a:solidFill>
                  <a:schemeClr val="dk2"/>
                </a:solidFill>
              </a:rPr>
              <a:t>predicting diseases from chest x-rays</a:t>
            </a:r>
            <a:endParaRPr sz="1800">
              <a:solidFill>
                <a:schemeClr val="dk2"/>
              </a:solidFill>
            </a:endParaRPr>
          </a:p>
        </p:txBody>
      </p:sp>
      <p:pic>
        <p:nvPicPr>
          <p:cNvPr id="105" name="Google Shape;105;p20"/>
          <p:cNvPicPr preferRelativeResize="0"/>
          <p:nvPr/>
        </p:nvPicPr>
        <p:blipFill>
          <a:blip r:embed="rId3">
            <a:alphaModFix/>
          </a:blip>
          <a:stretch>
            <a:fillRect/>
          </a:stretch>
        </p:blipFill>
        <p:spPr>
          <a:xfrm>
            <a:off x="5016464" y="2967400"/>
            <a:ext cx="1898744" cy="1873234"/>
          </a:xfrm>
          <a:prstGeom prst="rect">
            <a:avLst/>
          </a:prstGeom>
          <a:noFill/>
          <a:ln>
            <a:noFill/>
          </a:ln>
        </p:spPr>
      </p:pic>
      <p:pic>
        <p:nvPicPr>
          <p:cNvPr id="106" name="Google Shape;106;p20"/>
          <p:cNvPicPr preferRelativeResize="0"/>
          <p:nvPr/>
        </p:nvPicPr>
        <p:blipFill>
          <a:blip r:embed="rId4">
            <a:alphaModFix/>
          </a:blip>
          <a:stretch>
            <a:fillRect/>
          </a:stretch>
        </p:blipFill>
        <p:spPr>
          <a:xfrm>
            <a:off x="7140825" y="2967400"/>
            <a:ext cx="1810875" cy="1895718"/>
          </a:xfrm>
          <a:prstGeom prst="rect">
            <a:avLst/>
          </a:prstGeom>
          <a:noFill/>
          <a:ln>
            <a:noFill/>
          </a:ln>
        </p:spPr>
      </p:pic>
      <p:pic>
        <p:nvPicPr>
          <p:cNvPr id="107" name="Google Shape;107;p20"/>
          <p:cNvPicPr preferRelativeResize="0"/>
          <p:nvPr/>
        </p:nvPicPr>
        <p:blipFill>
          <a:blip r:embed="rId5">
            <a:alphaModFix/>
          </a:blip>
          <a:stretch>
            <a:fillRect/>
          </a:stretch>
        </p:blipFill>
        <p:spPr>
          <a:xfrm>
            <a:off x="2221133" y="3062477"/>
            <a:ext cx="2569707" cy="1873297"/>
          </a:xfrm>
          <a:prstGeom prst="rect">
            <a:avLst/>
          </a:prstGeom>
          <a:noFill/>
          <a:ln>
            <a:noFill/>
          </a:ln>
        </p:spPr>
      </p:pic>
      <p:pic>
        <p:nvPicPr>
          <p:cNvPr id="108" name="Google Shape;108;p20"/>
          <p:cNvPicPr preferRelativeResize="0"/>
          <p:nvPr/>
        </p:nvPicPr>
        <p:blipFill>
          <a:blip r:embed="rId6">
            <a:alphaModFix/>
          </a:blip>
          <a:stretch>
            <a:fillRect/>
          </a:stretch>
        </p:blipFill>
        <p:spPr>
          <a:xfrm>
            <a:off x="184625" y="3094157"/>
            <a:ext cx="1810877" cy="1746541"/>
          </a:xfrm>
          <a:prstGeom prst="rect">
            <a:avLst/>
          </a:prstGeom>
          <a:noFill/>
          <a:ln>
            <a:noFill/>
          </a:ln>
        </p:spPr>
      </p:pic>
      <p:sp>
        <p:nvSpPr>
          <p:cNvPr id="109" name="Google Shape;109;p20"/>
          <p:cNvSpPr txBox="1"/>
          <p:nvPr/>
        </p:nvSpPr>
        <p:spPr>
          <a:xfrm>
            <a:off x="289200" y="626125"/>
            <a:ext cx="8565600" cy="11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Most NAS studies only use standard image datasets like CIFAR and ImageNet. However, deep learning also shows large potential for various physical sciences. Thus we want to see whether DARTS is useful for scientific datasets.</a:t>
            </a:r>
            <a:endParaRPr sz="1800">
              <a:solidFill>
                <a:schemeClr val="dk2"/>
              </a:solidFill>
            </a:endParaRPr>
          </a:p>
        </p:txBody>
      </p:sp>
      <p:sp>
        <p:nvSpPr>
          <p:cNvPr id="110" name="Google Shape;110;p20"/>
          <p:cNvSpPr txBox="1"/>
          <p:nvPr/>
        </p:nvSpPr>
        <p:spPr>
          <a:xfrm>
            <a:off x="192338" y="4872375"/>
            <a:ext cx="1810800" cy="24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Not “scientific” but good “hello world”</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 to DARTS </a:t>
            </a:r>
            <a:endParaRPr/>
          </a:p>
          <a:p>
            <a:pPr indent="0" lvl="0" marL="0" rtl="0" algn="ctr">
              <a:spcBef>
                <a:spcPts val="0"/>
              </a:spcBef>
              <a:spcAft>
                <a:spcPts val="0"/>
              </a:spcAft>
              <a:buNone/>
            </a:pPr>
            <a:r>
              <a:rPr i="1" lang="en" sz="2800"/>
              <a:t>(Differentiable Neural ARchiTecture Search)</a:t>
            </a:r>
            <a:endParaRPr i="1" sz="2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