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9" r:id="rId4"/>
    <p:sldId id="260" r:id="rId5"/>
    <p:sldId id="262" r:id="rId6"/>
    <p:sldId id="256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10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48E5-7C3C-4733-A67E-9E0AB0C87002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C9EA-F09D-488C-A02B-FA678E8E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48E5-7C3C-4733-A67E-9E0AB0C87002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C9EA-F09D-488C-A02B-FA678E8E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2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48E5-7C3C-4733-A67E-9E0AB0C87002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C9EA-F09D-488C-A02B-FA678E8E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5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48E5-7C3C-4733-A67E-9E0AB0C87002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C9EA-F09D-488C-A02B-FA678E8E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5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48E5-7C3C-4733-A67E-9E0AB0C87002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C9EA-F09D-488C-A02B-FA678E8E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4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48E5-7C3C-4733-A67E-9E0AB0C87002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C9EA-F09D-488C-A02B-FA678E8E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5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48E5-7C3C-4733-A67E-9E0AB0C87002}" type="datetimeFigureOut">
              <a:rPr lang="en-US" smtClean="0"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C9EA-F09D-488C-A02B-FA678E8E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2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48E5-7C3C-4733-A67E-9E0AB0C87002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C9EA-F09D-488C-A02B-FA678E8E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0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48E5-7C3C-4733-A67E-9E0AB0C87002}" type="datetimeFigureOut">
              <a:rPr lang="en-US" smtClean="0"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C9EA-F09D-488C-A02B-FA678E8E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48E5-7C3C-4733-A67E-9E0AB0C87002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C9EA-F09D-488C-A02B-FA678E8E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1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48E5-7C3C-4733-A67E-9E0AB0C87002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C9EA-F09D-488C-A02B-FA678E8E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548E5-7C3C-4733-A67E-9E0AB0C87002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C9EA-F09D-488C-A02B-FA678E8E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1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sEMG</a:t>
            </a:r>
            <a:r>
              <a:rPr lang="en-US" dirty="0" smtClean="0"/>
              <a:t> Signal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659993"/>
            <a:ext cx="433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2400" dirty="0" smtClean="0"/>
              <a:t>New Algorithm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32559"/>
            <a:ext cx="581543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2400" dirty="0" smtClean="0"/>
              <a:t>Experiment (Raw and envelope signal)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Curl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Isometric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943788"/>
            <a:ext cx="58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2400" dirty="0" smtClean="0"/>
              <a:t>Professor James </a:t>
            </a:r>
            <a:r>
              <a:rPr lang="en-US" sz="2400" dirty="0" err="1" smtClean="0"/>
              <a:t>McNames’s</a:t>
            </a:r>
            <a:r>
              <a:rPr lang="en-US" sz="2400" dirty="0" smtClean="0"/>
              <a:t> advice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199" y="1887427"/>
            <a:ext cx="286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Test </a:t>
            </a:r>
            <a:r>
              <a:rPr lang="en-US" sz="2400" dirty="0" smtClean="0"/>
              <a:t>signal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818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3963" r="7289" b="5506"/>
          <a:stretch/>
        </p:blipFill>
        <p:spPr>
          <a:xfrm>
            <a:off x="3410465" y="1754659"/>
            <a:ext cx="8336692" cy="4572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339545" y="2726724"/>
            <a:ext cx="889687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520778" y="5062151"/>
            <a:ext cx="889687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2549" y="2686220"/>
            <a:ext cx="16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</a:t>
            </a:r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6073" y="4606148"/>
            <a:ext cx="1968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after using MATLAB code to compute the median frequency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0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5270" y="1720266"/>
            <a:ext cx="721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Motivation:</a:t>
            </a:r>
            <a:r>
              <a:rPr lang="en-US" dirty="0" smtClean="0"/>
              <a:t> M</a:t>
            </a:r>
            <a:r>
              <a:rPr lang="en-US" dirty="0" smtClean="0"/>
              <a:t>edian </a:t>
            </a:r>
            <a:r>
              <a:rPr lang="en-US" dirty="0" smtClean="0"/>
              <a:t>frequency in MATLAB (</a:t>
            </a:r>
            <a:r>
              <a:rPr lang="en-US" dirty="0" err="1" smtClean="0"/>
              <a:t>medfreq</a:t>
            </a:r>
            <a:r>
              <a:rPr lang="en-US" dirty="0" smtClean="0"/>
              <a:t>(</a:t>
            </a:r>
            <a:r>
              <a:rPr lang="en-US" dirty="0" err="1" smtClean="0"/>
              <a:t>x,n</a:t>
            </a:r>
            <a:r>
              <a:rPr lang="en-US" dirty="0" smtClean="0"/>
              <a:t>)) is not a </a:t>
            </a:r>
            <a:r>
              <a:rPr lang="en-US" dirty="0" smtClean="0"/>
              <a:t>correct </a:t>
            </a:r>
            <a:r>
              <a:rPr lang="en-US" dirty="0" smtClean="0"/>
              <a:t>way to compute “Median Power </a:t>
            </a:r>
            <a:r>
              <a:rPr lang="en-US" dirty="0" smtClean="0"/>
              <a:t>Frequency”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5270" y="2976034"/>
            <a:ext cx="190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all the data into MATLAB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148225"/>
            <a:ext cx="1773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 the data into consecutive windows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5333" y="5257975"/>
            <a:ext cx="156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FFT for each window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2253" y="5119477"/>
            <a:ext cx="216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 integration </a:t>
            </a:r>
            <a:r>
              <a:rPr lang="en-US" dirty="0" smtClean="0"/>
              <a:t>to compute the area under the curve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42670" y="5100778"/>
            <a:ext cx="2011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frequency that split the area in half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133435" y="3776844"/>
            <a:ext cx="329514" cy="1239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597980" y="5488008"/>
            <a:ext cx="823784" cy="255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05856" y="5453455"/>
            <a:ext cx="823784" cy="255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306273" y="5453456"/>
            <a:ext cx="823784" cy="255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New Algorithm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009872" y="3127061"/>
            <a:ext cx="1120346" cy="35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25594" y="2978928"/>
            <a:ext cx="2594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 to </a:t>
            </a:r>
            <a:r>
              <a:rPr lang="en-US" dirty="0" smtClean="0"/>
              <a:t>zero </a:t>
            </a:r>
            <a:r>
              <a:rPr lang="en-US" dirty="0" smtClean="0"/>
              <a:t>base line </a:t>
            </a:r>
            <a:r>
              <a:rPr lang="en-US" dirty="0" smtClean="0"/>
              <a:t>to rectify </a:t>
            </a:r>
            <a:r>
              <a:rPr lang="en-US" dirty="0" smtClean="0"/>
              <a:t>all the data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65593" y="2757729"/>
            <a:ext cx="120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EMG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62949" y="3701569"/>
            <a:ext cx="1208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Envelope EMG</a:t>
            </a:r>
            <a:endParaRPr lang="en-US" dirty="0"/>
          </a:p>
        </p:txBody>
      </p:sp>
      <p:sp>
        <p:nvSpPr>
          <p:cNvPr id="20" name="Left Arrow 19"/>
          <p:cNvSpPr/>
          <p:nvPr/>
        </p:nvSpPr>
        <p:spPr>
          <a:xfrm rot="20124342">
            <a:off x="1939236" y="4308924"/>
            <a:ext cx="3200661" cy="2718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1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18078"/>
          <a:stretch/>
        </p:blipFill>
        <p:spPr>
          <a:xfrm>
            <a:off x="362464" y="2323766"/>
            <a:ext cx="4143633" cy="3509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9" t="4328" r="7667" b="5880"/>
          <a:stretch/>
        </p:blipFill>
        <p:spPr>
          <a:xfrm>
            <a:off x="4983891" y="1351698"/>
            <a:ext cx="6771505" cy="4629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464" y="1252156"/>
            <a:ext cx="4835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</a:t>
            </a:r>
            <a:r>
              <a:rPr lang="en-US" dirty="0"/>
              <a:t>r</a:t>
            </a:r>
            <a:r>
              <a:rPr lang="en-US" dirty="0" smtClean="0"/>
              <a:t>aw </a:t>
            </a:r>
            <a:r>
              <a:rPr lang="en-US" dirty="0" smtClean="0"/>
              <a:t>signal</a:t>
            </a:r>
          </a:p>
          <a:p>
            <a:r>
              <a:rPr lang="en-US" dirty="0" smtClean="0"/>
              <a:t>Performed 15 curls, </a:t>
            </a:r>
            <a:r>
              <a:rPr lang="en-US" dirty="0" smtClean="0"/>
              <a:t>felt </a:t>
            </a:r>
            <a:r>
              <a:rPr lang="en-US" dirty="0" smtClean="0"/>
              <a:t>fatigued on curl 12</a:t>
            </a:r>
            <a:endParaRPr lang="en-US" dirty="0" smtClean="0"/>
          </a:p>
          <a:p>
            <a:r>
              <a:rPr lang="en-US" dirty="0" smtClean="0"/>
              <a:t>Oscilloscope sample rate: 1kHz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2464" y="6277925"/>
            <a:ext cx="408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EMG signal of the last 12 curls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8076" y="6277925"/>
            <a:ext cx="408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from </a:t>
            </a:r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2464" y="113001"/>
            <a:ext cx="10515600" cy="1325563"/>
          </a:xfrm>
        </p:spPr>
        <p:txBody>
          <a:bodyPr/>
          <a:lstStyle/>
          <a:p>
            <a:r>
              <a:rPr lang="en-US" dirty="0" smtClean="0"/>
              <a:t>Raw Signal (Curls)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0" t="59596" r="7666" b="35611"/>
          <a:stretch/>
        </p:blipFill>
        <p:spPr>
          <a:xfrm>
            <a:off x="4983891" y="5758940"/>
            <a:ext cx="6767385" cy="2471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9" t="62871" r="28461" b="34253"/>
          <a:stretch/>
        </p:blipFill>
        <p:spPr>
          <a:xfrm>
            <a:off x="10878064" y="4324864"/>
            <a:ext cx="815546" cy="1482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9" t="62871" r="28461" b="34253"/>
          <a:stretch/>
        </p:blipFill>
        <p:spPr>
          <a:xfrm>
            <a:off x="10816281" y="5845438"/>
            <a:ext cx="815546" cy="14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1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7" r="112" b="18559"/>
          <a:stretch/>
        </p:blipFill>
        <p:spPr>
          <a:xfrm>
            <a:off x="345989" y="2594919"/>
            <a:ext cx="4407244" cy="33692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988" y="1260390"/>
            <a:ext cx="4835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</a:t>
            </a:r>
            <a:r>
              <a:rPr lang="en-US" dirty="0" smtClean="0"/>
              <a:t>envelope signal</a:t>
            </a:r>
          </a:p>
          <a:p>
            <a:r>
              <a:rPr lang="en-US" dirty="0" smtClean="0"/>
              <a:t>Performed 20 curls, felt fatigued on curl 16</a:t>
            </a:r>
            <a:endParaRPr lang="en-US" dirty="0" smtClean="0"/>
          </a:p>
          <a:p>
            <a:r>
              <a:rPr lang="en-US" dirty="0" smtClean="0"/>
              <a:t>Oscilloscope sample rate: 1 kHz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5988" y="6227805"/>
            <a:ext cx="408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Envelope EMG signal of the last 16 curls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2464" y="113001"/>
            <a:ext cx="10515600" cy="10238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/>
              <a:t>Envelope Signal (Curls)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5132172" y="6255091"/>
            <a:ext cx="408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from </a:t>
            </a:r>
            <a:r>
              <a:rPr lang="en-US" dirty="0" smtClean="0"/>
              <a:t>MATLAB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7" t="3723" r="5897" b="5342"/>
          <a:stretch/>
        </p:blipFill>
        <p:spPr>
          <a:xfrm>
            <a:off x="4959178" y="1243914"/>
            <a:ext cx="6952735" cy="4828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9" t="59585" r="8057" b="35916"/>
          <a:stretch/>
        </p:blipFill>
        <p:spPr>
          <a:xfrm>
            <a:off x="5181600" y="5805444"/>
            <a:ext cx="6540843" cy="2388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07" t="63685" r="31256" b="33367"/>
          <a:stretch/>
        </p:blipFill>
        <p:spPr>
          <a:xfrm>
            <a:off x="11022227" y="4283676"/>
            <a:ext cx="700216" cy="156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07" t="63685" r="31256" b="33367"/>
          <a:stretch/>
        </p:blipFill>
        <p:spPr>
          <a:xfrm>
            <a:off x="11055178" y="5915968"/>
            <a:ext cx="700216" cy="15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9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2" y="1540476"/>
            <a:ext cx="10058400" cy="4116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222" y="5560541"/>
            <a:ext cx="5189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</a:t>
            </a:r>
            <a:r>
              <a:rPr lang="en-US" dirty="0"/>
              <a:t>r</a:t>
            </a:r>
            <a:r>
              <a:rPr lang="en-US" dirty="0" smtClean="0"/>
              <a:t>aw </a:t>
            </a:r>
            <a:r>
              <a:rPr lang="en-US" dirty="0" smtClean="0"/>
              <a:t>signal</a:t>
            </a:r>
          </a:p>
          <a:p>
            <a:r>
              <a:rPr lang="en-US" dirty="0" smtClean="0"/>
              <a:t>Held </a:t>
            </a:r>
            <a:r>
              <a:rPr lang="en-US" dirty="0" smtClean="0"/>
              <a:t>an object for </a:t>
            </a:r>
            <a:r>
              <a:rPr lang="en-US" dirty="0" smtClean="0"/>
              <a:t>40s, felt fatigued for last </a:t>
            </a:r>
            <a:r>
              <a:rPr lang="en-US" dirty="0" smtClean="0"/>
              <a:t>10s</a:t>
            </a:r>
          </a:p>
          <a:p>
            <a:r>
              <a:rPr lang="en-US" dirty="0" smtClean="0"/>
              <a:t>Sample rate is 1k Hz (Oscilloscope)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2464" y="113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/>
              <a:t>Raw Signal (Isometric)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8389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" t="8048" b="18679"/>
          <a:stretch/>
        </p:blipFill>
        <p:spPr>
          <a:xfrm>
            <a:off x="255373" y="2496065"/>
            <a:ext cx="4769707" cy="33610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706" y="1387384"/>
            <a:ext cx="5371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</a:t>
            </a:r>
            <a:r>
              <a:rPr lang="en-US" dirty="0" smtClean="0"/>
              <a:t>envelope signal</a:t>
            </a:r>
          </a:p>
          <a:p>
            <a:r>
              <a:rPr lang="en-US" dirty="0" smtClean="0"/>
              <a:t>Held </a:t>
            </a:r>
            <a:r>
              <a:rPr lang="en-US" dirty="0" smtClean="0"/>
              <a:t>an object for </a:t>
            </a:r>
            <a:r>
              <a:rPr lang="en-US" dirty="0" smtClean="0"/>
              <a:t>40s, felt fatigued for </a:t>
            </a:r>
            <a:r>
              <a:rPr lang="en-US" dirty="0" smtClean="0"/>
              <a:t>last 10s</a:t>
            </a:r>
          </a:p>
          <a:p>
            <a:r>
              <a:rPr lang="en-US" dirty="0" smtClean="0"/>
              <a:t>Oscilloscope sample rate: 1 kHz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9" t="2168" r="7290" b="6158"/>
          <a:stretch/>
        </p:blipFill>
        <p:spPr>
          <a:xfrm>
            <a:off x="5428736" y="1227438"/>
            <a:ext cx="6252518" cy="4629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226" y="6227805"/>
            <a:ext cx="408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Envelope EMG signal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25296" y="6227805"/>
            <a:ext cx="408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from </a:t>
            </a:r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62464" y="113001"/>
            <a:ext cx="10515600" cy="10238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/>
              <a:t>Envelope Signal (Isometric)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66115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Professor James </a:t>
            </a:r>
            <a:r>
              <a:rPr lang="en-US" dirty="0" err="1" smtClean="0"/>
              <a:t>McNames’s</a:t>
            </a:r>
            <a:r>
              <a:rPr lang="en-US" dirty="0" smtClean="0"/>
              <a:t> </a:t>
            </a:r>
            <a:r>
              <a:rPr lang="en-US" dirty="0" smtClean="0"/>
              <a:t>Advice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1754778"/>
            <a:ext cx="5859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Median power frequency is not a good indicator for muscle </a:t>
            </a:r>
            <a:r>
              <a:rPr lang="en-US" dirty="0" smtClean="0"/>
              <a:t>fatigue, </a:t>
            </a:r>
            <a:r>
              <a:rPr lang="en-US" dirty="0" smtClean="0"/>
              <a:t>especially with non-isometric exercise.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198" y="2658538"/>
            <a:ext cx="5117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Median power frequency is very sensitive </a:t>
            </a:r>
            <a:r>
              <a:rPr lang="en-US" dirty="0" smtClean="0"/>
              <a:t>to: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location of the electrodes on </a:t>
            </a:r>
            <a:r>
              <a:rPr lang="en-US" dirty="0" smtClean="0"/>
              <a:t>the skin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skin condition </a:t>
            </a:r>
            <a:r>
              <a:rPr lang="en-US" dirty="0" smtClean="0"/>
              <a:t>(wet</a:t>
            </a:r>
            <a:r>
              <a:rPr lang="en-US" dirty="0" smtClean="0"/>
              <a:t>, dry, hairy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198" y="3839297"/>
            <a:ext cx="5117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Recommended alternative way: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heart beat rate and breath rate to indicate muscle fatigue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5020057"/>
            <a:ext cx="6007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advice from an expert: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Professor Gary </a:t>
            </a:r>
            <a:r>
              <a:rPr lang="en-US" dirty="0" err="1" smtClean="0"/>
              <a:t>Brodowicz</a:t>
            </a:r>
            <a:r>
              <a:rPr lang="en-US" dirty="0" smtClean="0"/>
              <a:t>, </a:t>
            </a:r>
            <a:r>
              <a:rPr lang="en-US" dirty="0"/>
              <a:t>the director of the exercise physiology laboratory and director of the university's fitness assessment service-ON TRAC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6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Discussed Alternatives for Detecting Fatigue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11"/>
            <a:ext cx="10515600" cy="4069294"/>
          </a:xfrm>
        </p:spPr>
        <p:txBody>
          <a:bodyPr>
            <a:noAutofit/>
          </a:bodyPr>
          <a:lstStyle/>
          <a:p>
            <a:r>
              <a:rPr lang="en-US" sz="2000" dirty="0" smtClean="0"/>
              <a:t>Heart rate</a:t>
            </a:r>
          </a:p>
          <a:p>
            <a:pPr lvl="1"/>
            <a:r>
              <a:rPr lang="en-US" sz="2000" dirty="0" smtClean="0"/>
              <a:t>Suggested by Prof. </a:t>
            </a:r>
            <a:r>
              <a:rPr lang="en-US" sz="2000" dirty="0" err="1" smtClean="0"/>
              <a:t>McNames</a:t>
            </a:r>
            <a:endParaRPr lang="en-US" sz="2000" dirty="0" smtClean="0"/>
          </a:p>
          <a:p>
            <a:pPr lvl="1"/>
            <a:r>
              <a:rPr lang="en-US" sz="2000" dirty="0" smtClean="0"/>
              <a:t>Would required an additional sensor</a:t>
            </a:r>
          </a:p>
          <a:p>
            <a:r>
              <a:rPr lang="en-US" sz="2000" dirty="0" smtClean="0"/>
              <a:t>Don’t use signal properties</a:t>
            </a:r>
          </a:p>
          <a:p>
            <a:pPr lvl="1"/>
            <a:r>
              <a:rPr lang="en-US" sz="2000" dirty="0" smtClean="0"/>
              <a:t>Instead, recommend an amount of reps</a:t>
            </a:r>
          </a:p>
          <a:p>
            <a:pPr lvl="1"/>
            <a:r>
              <a:rPr lang="en-US" sz="2000" dirty="0" smtClean="0"/>
              <a:t>Update recommendation using actual user rep count</a:t>
            </a:r>
          </a:p>
          <a:p>
            <a:r>
              <a:rPr lang="en-US" sz="2000" dirty="0" smtClean="0"/>
              <a:t>Increasing amplitude (time domain)</a:t>
            </a:r>
          </a:p>
          <a:p>
            <a:pPr lvl="1"/>
            <a:r>
              <a:rPr lang="en-US" sz="2000" dirty="0" smtClean="0"/>
              <a:t>Detect increasing amplitude on fatigued repetitions</a:t>
            </a:r>
          </a:p>
          <a:p>
            <a:pPr lvl="1"/>
            <a:r>
              <a:rPr lang="en-US" sz="2000" dirty="0" smtClean="0"/>
              <a:t>Mentioned in literature</a:t>
            </a:r>
          </a:p>
          <a:p>
            <a:pPr lvl="1"/>
            <a:r>
              <a:rPr lang="en-US" sz="2000" dirty="0" smtClean="0"/>
              <a:t>Can be seen on envelope signal graph of curl exercise</a:t>
            </a:r>
          </a:p>
          <a:p>
            <a:r>
              <a:rPr lang="en-US" sz="2000" dirty="0" smtClean="0"/>
              <a:t>We meet with Dr. </a:t>
            </a:r>
            <a:r>
              <a:rPr lang="en-US" sz="2000" dirty="0" err="1" smtClean="0"/>
              <a:t>Brodowicz</a:t>
            </a:r>
            <a:r>
              <a:rPr lang="en-US" sz="2000" dirty="0" smtClean="0"/>
              <a:t> on 2/25 at 11 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998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401</Words>
  <Application>Microsoft Macintosh PowerPoint</Application>
  <PresentationFormat>Custom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sEMG Signal Analysis</vt:lpstr>
      <vt:lpstr>Test Signal</vt:lpstr>
      <vt:lpstr>New Algorithm</vt:lpstr>
      <vt:lpstr>Raw Signal (Curls)</vt:lpstr>
      <vt:lpstr>PowerPoint Presentation</vt:lpstr>
      <vt:lpstr>PowerPoint Presentation</vt:lpstr>
      <vt:lpstr>PowerPoint Presentation</vt:lpstr>
      <vt:lpstr>Professor James McNames’s Advice</vt:lpstr>
      <vt:lpstr>Discussed Alternatives for Detecting Fatigue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Truong</dc:creator>
  <cp:lastModifiedBy>Todd</cp:lastModifiedBy>
  <cp:revision>21</cp:revision>
  <dcterms:created xsi:type="dcterms:W3CDTF">2016-02-24T09:08:55Z</dcterms:created>
  <dcterms:modified xsi:type="dcterms:W3CDTF">2016-02-24T16:09:07Z</dcterms:modified>
</cp:coreProperties>
</file>