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4" d="100"/>
          <a:sy n="24" d="100"/>
        </p:scale>
        <p:origin x="2058" y="7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105" indent="0" algn="ctr">
              <a:buNone/>
              <a:defRPr>
                <a:solidFill>
                  <a:schemeClr val="tx1">
                    <a:tint val="75000"/>
                  </a:schemeClr>
                </a:solidFill>
              </a:defRPr>
            </a:lvl2pPr>
            <a:lvl3pPr marL="4388211" indent="0" algn="ctr">
              <a:buNone/>
              <a:defRPr>
                <a:solidFill>
                  <a:schemeClr val="tx1">
                    <a:tint val="75000"/>
                  </a:schemeClr>
                </a:solidFill>
              </a:defRPr>
            </a:lvl3pPr>
            <a:lvl4pPr marL="6582316" indent="0" algn="ctr">
              <a:buNone/>
              <a:defRPr>
                <a:solidFill>
                  <a:schemeClr val="tx1">
                    <a:tint val="75000"/>
                  </a:schemeClr>
                </a:solidFill>
              </a:defRPr>
            </a:lvl4pPr>
            <a:lvl5pPr marL="8776423" indent="0" algn="ctr">
              <a:buNone/>
              <a:defRPr>
                <a:solidFill>
                  <a:schemeClr val="tx1">
                    <a:tint val="75000"/>
                  </a:schemeClr>
                </a:solidFill>
              </a:defRPr>
            </a:lvl5pPr>
            <a:lvl6pPr marL="10970528" indent="0" algn="ctr">
              <a:buNone/>
              <a:defRPr>
                <a:solidFill>
                  <a:schemeClr val="tx1">
                    <a:tint val="75000"/>
                  </a:schemeClr>
                </a:solidFill>
              </a:defRPr>
            </a:lvl6pPr>
            <a:lvl7pPr marL="13164633" indent="0" algn="ctr">
              <a:buNone/>
              <a:defRPr>
                <a:solidFill>
                  <a:schemeClr val="tx1">
                    <a:tint val="75000"/>
                  </a:schemeClr>
                </a:solidFill>
              </a:defRPr>
            </a:lvl7pPr>
            <a:lvl8pPr marL="15358739" indent="0" algn="ctr">
              <a:buNone/>
              <a:defRPr>
                <a:solidFill>
                  <a:schemeClr val="tx1">
                    <a:tint val="75000"/>
                  </a:schemeClr>
                </a:solidFill>
              </a:defRPr>
            </a:lvl8pPr>
            <a:lvl9pPr marL="175528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D26CB9-01E4-44B8-8084-BCC418CF4A2D}"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D26CB9-01E4-44B8-8084-BCC418CF4A2D}"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9"/>
          </a:xfrm>
        </p:spPr>
        <p:txBody>
          <a:bodyPr anchor="b"/>
          <a:lstStyle>
            <a:lvl1pPr marL="0" indent="0">
              <a:buNone/>
              <a:defRPr sz="9600">
                <a:solidFill>
                  <a:schemeClr val="tx1">
                    <a:tint val="75000"/>
                  </a:schemeClr>
                </a:solidFill>
              </a:defRPr>
            </a:lvl1pPr>
            <a:lvl2pPr marL="2194105" indent="0">
              <a:buNone/>
              <a:defRPr sz="8700">
                <a:solidFill>
                  <a:schemeClr val="tx1">
                    <a:tint val="75000"/>
                  </a:schemeClr>
                </a:solidFill>
              </a:defRPr>
            </a:lvl2pPr>
            <a:lvl3pPr marL="4388211" indent="0">
              <a:buNone/>
              <a:defRPr sz="7700">
                <a:solidFill>
                  <a:schemeClr val="tx1">
                    <a:tint val="75000"/>
                  </a:schemeClr>
                </a:solidFill>
              </a:defRPr>
            </a:lvl3pPr>
            <a:lvl4pPr marL="6582316" indent="0">
              <a:buNone/>
              <a:defRPr sz="6600">
                <a:solidFill>
                  <a:schemeClr val="tx1">
                    <a:tint val="75000"/>
                  </a:schemeClr>
                </a:solidFill>
              </a:defRPr>
            </a:lvl4pPr>
            <a:lvl5pPr marL="8776423" indent="0">
              <a:buNone/>
              <a:defRPr sz="6600">
                <a:solidFill>
                  <a:schemeClr val="tx1">
                    <a:tint val="75000"/>
                  </a:schemeClr>
                </a:solidFill>
              </a:defRPr>
            </a:lvl5pPr>
            <a:lvl6pPr marL="10970528" indent="0">
              <a:buNone/>
              <a:defRPr sz="6600">
                <a:solidFill>
                  <a:schemeClr val="tx1">
                    <a:tint val="75000"/>
                  </a:schemeClr>
                </a:solidFill>
              </a:defRPr>
            </a:lvl6pPr>
            <a:lvl7pPr marL="13164633" indent="0">
              <a:buNone/>
              <a:defRPr sz="6600">
                <a:solidFill>
                  <a:schemeClr val="tx1">
                    <a:tint val="75000"/>
                  </a:schemeClr>
                </a:solidFill>
              </a:defRPr>
            </a:lvl7pPr>
            <a:lvl8pPr marL="15358739" indent="0">
              <a:buNone/>
              <a:defRPr sz="6600">
                <a:solidFill>
                  <a:schemeClr val="tx1">
                    <a:tint val="75000"/>
                  </a:schemeClr>
                </a:solidFill>
              </a:defRPr>
            </a:lvl8pPr>
            <a:lvl9pPr marL="17552844"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3400"/>
            </a:lvl1pPr>
            <a:lvl2pPr>
              <a:defRPr sz="11500"/>
            </a:lvl2pPr>
            <a:lvl3pPr>
              <a:defRPr sz="96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D26CB9-01E4-44B8-8084-BCC418CF4A2D}" type="datetimeFigureOut">
              <a:rPr lang="en-US" smtClean="0"/>
              <a:pPr/>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4"/>
            <a:ext cx="19392903"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1" cy="3070859"/>
          </a:xfrm>
        </p:spPr>
        <p:txBody>
          <a:bodyPr anchor="b"/>
          <a:lstStyle>
            <a:lvl1pPr marL="0" indent="0">
              <a:buNone/>
              <a:defRPr sz="11500" b="1"/>
            </a:lvl1pPr>
            <a:lvl2pPr marL="2194105" indent="0">
              <a:buNone/>
              <a:defRPr sz="9600" b="1"/>
            </a:lvl2pPr>
            <a:lvl3pPr marL="4388211" indent="0">
              <a:buNone/>
              <a:defRPr sz="8700" b="1"/>
            </a:lvl3pPr>
            <a:lvl4pPr marL="6582316" indent="0">
              <a:buNone/>
              <a:defRPr sz="7700" b="1"/>
            </a:lvl4pPr>
            <a:lvl5pPr marL="8776423" indent="0">
              <a:buNone/>
              <a:defRPr sz="7700" b="1"/>
            </a:lvl5pPr>
            <a:lvl6pPr marL="10970528" indent="0">
              <a:buNone/>
              <a:defRPr sz="7700" b="1"/>
            </a:lvl6pPr>
            <a:lvl7pPr marL="13164633" indent="0">
              <a:buNone/>
              <a:defRPr sz="7700" b="1"/>
            </a:lvl7pPr>
            <a:lvl8pPr marL="15358739" indent="0">
              <a:buNone/>
              <a:defRPr sz="7700" b="1"/>
            </a:lvl8pPr>
            <a:lvl9pPr marL="1755284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1" cy="18966183"/>
          </a:xfrm>
        </p:spPr>
        <p:txBody>
          <a:bodyPr/>
          <a:lstStyle>
            <a:lvl1pPr>
              <a:defRPr sz="11500"/>
            </a:lvl1pPr>
            <a:lvl2pPr>
              <a:defRPr sz="96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D26CB9-01E4-44B8-8084-BCC418CF4A2D}" type="datetimeFigureOut">
              <a:rPr lang="en-US" smtClean="0"/>
              <a:pPr/>
              <a:t>5/18/2016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D26CB9-01E4-44B8-8084-BCC418CF4A2D}" type="datetimeFigureOut">
              <a:rPr lang="en-US" smtClean="0"/>
              <a:pPr/>
              <a:t>5/18/2016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1" y="1310643"/>
            <a:ext cx="24536400" cy="28094943"/>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3"/>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300"/>
            </a:lvl1pPr>
            <a:lvl2pPr marL="2194105" indent="0">
              <a:buNone/>
              <a:defRPr sz="13400"/>
            </a:lvl2pPr>
            <a:lvl3pPr marL="4388211" indent="0">
              <a:buNone/>
              <a:defRPr sz="11500"/>
            </a:lvl3pPr>
            <a:lvl4pPr marL="6582316" indent="0">
              <a:buNone/>
              <a:defRPr sz="9600"/>
            </a:lvl4pPr>
            <a:lvl5pPr marL="8776423" indent="0">
              <a:buNone/>
              <a:defRPr sz="9600"/>
            </a:lvl5pPr>
            <a:lvl6pPr marL="10970528" indent="0">
              <a:buNone/>
              <a:defRPr sz="9600"/>
            </a:lvl6pPr>
            <a:lvl7pPr marL="13164633" indent="0">
              <a:buNone/>
              <a:defRPr sz="9600"/>
            </a:lvl7pPr>
            <a:lvl8pPr marL="15358739" indent="0">
              <a:buNone/>
              <a:defRPr sz="9600"/>
            </a:lvl8pPr>
            <a:lvl9pPr marL="17552844" indent="0">
              <a:buNone/>
              <a:defRPr sz="9600"/>
            </a:lvl9pPr>
          </a:lstStyle>
          <a:p>
            <a:endParaRPr lang="en-US"/>
          </a:p>
        </p:txBody>
      </p:sp>
      <p:sp>
        <p:nvSpPr>
          <p:cNvPr id="4" name="Text Placeholder 3"/>
          <p:cNvSpPr>
            <a:spLocks noGrp="1"/>
          </p:cNvSpPr>
          <p:nvPr>
            <p:ph type="body" sz="half" idx="2"/>
          </p:nvPr>
        </p:nvSpPr>
        <p:spPr>
          <a:xfrm>
            <a:off x="8602983" y="25763224"/>
            <a:ext cx="26334720" cy="3863339"/>
          </a:xfrm>
        </p:spPr>
        <p:txBody>
          <a:bodyPr/>
          <a:lstStyle>
            <a:lvl1pPr marL="0" indent="0">
              <a:buNone/>
              <a:defRPr sz="6600"/>
            </a:lvl1pPr>
            <a:lvl2pPr marL="2194105" indent="0">
              <a:buNone/>
              <a:defRPr sz="5700"/>
            </a:lvl2pPr>
            <a:lvl3pPr marL="4388211" indent="0">
              <a:buNone/>
              <a:defRPr sz="4700"/>
            </a:lvl3pPr>
            <a:lvl4pPr marL="6582316" indent="0">
              <a:buNone/>
              <a:defRPr sz="4300"/>
            </a:lvl4pPr>
            <a:lvl5pPr marL="8776423" indent="0">
              <a:buNone/>
              <a:defRPr sz="4300"/>
            </a:lvl5pPr>
            <a:lvl6pPr marL="10970528" indent="0">
              <a:buNone/>
              <a:defRPr sz="4300"/>
            </a:lvl6pPr>
            <a:lvl7pPr marL="13164633" indent="0">
              <a:buNone/>
              <a:defRPr sz="4300"/>
            </a:lvl7pPr>
            <a:lvl8pPr marL="15358739" indent="0">
              <a:buNone/>
              <a:defRPr sz="4300"/>
            </a:lvl8pPr>
            <a:lvl9pPr marL="1755284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438822" tIns="219410" rIns="438822" bIns="219410"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438822" tIns="219410" rIns="438822" bIns="2194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438822" tIns="219410" rIns="438822" bIns="219410" rtlCol="0" anchor="ctr"/>
          <a:lstStyle>
            <a:lvl1pPr algn="l">
              <a:defRPr sz="5700">
                <a:solidFill>
                  <a:schemeClr val="tx1">
                    <a:tint val="75000"/>
                  </a:schemeClr>
                </a:solidFill>
              </a:defRPr>
            </a:lvl1pPr>
          </a:lstStyle>
          <a:p>
            <a:fld id="{D9D26CB9-01E4-44B8-8084-BCC418CF4A2D}" type="datetimeFigureOut">
              <a:rPr lang="en-US" smtClean="0"/>
              <a:pPr/>
              <a:t>5/18/2016</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438822" tIns="219410" rIns="438822" bIns="219410"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438822" tIns="219410" rIns="438822" bIns="219410" rtlCol="0" anchor="ctr"/>
          <a:lstStyle>
            <a:lvl1pPr algn="r">
              <a:defRPr sz="5700">
                <a:solidFill>
                  <a:schemeClr val="tx1">
                    <a:tint val="75000"/>
                  </a:schemeClr>
                </a:solidFill>
              </a:defRPr>
            </a:lvl1pPr>
          </a:lstStyle>
          <a:p>
            <a:fld id="{8EAD30C5-67B1-44D9-8976-9ADE03107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8211" rtl="0" eaLnBrk="1" latinLnBrk="0" hangingPunct="1">
        <a:spcBef>
          <a:spcPct val="0"/>
        </a:spcBef>
        <a:buNone/>
        <a:defRPr sz="21100" kern="1200">
          <a:solidFill>
            <a:schemeClr val="tx1"/>
          </a:solidFill>
          <a:latin typeface="+mj-lt"/>
          <a:ea typeface="+mj-ea"/>
          <a:cs typeface="+mj-cs"/>
        </a:defRPr>
      </a:lvl1pPr>
    </p:titleStyle>
    <p:bodyStyle>
      <a:lvl1pPr marL="1645579" indent="-1645579" algn="l" defTabSz="4388211" rtl="0" eaLnBrk="1" latinLnBrk="0" hangingPunct="1">
        <a:spcBef>
          <a:spcPct val="20000"/>
        </a:spcBef>
        <a:buFont typeface="Arial" pitchFamily="34" charset="0"/>
        <a:buChar char="•"/>
        <a:defRPr sz="15300" kern="1200">
          <a:solidFill>
            <a:schemeClr val="tx1"/>
          </a:solidFill>
          <a:latin typeface="+mn-lt"/>
          <a:ea typeface="+mn-ea"/>
          <a:cs typeface="+mn-cs"/>
        </a:defRPr>
      </a:lvl1pPr>
      <a:lvl2pPr marL="3565421" indent="-1371316" algn="l" defTabSz="4388211"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264" indent="-1097052" algn="l" defTabSz="4388211"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937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3475"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7580"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168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5791"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9896" indent="-1097052" algn="l" defTabSz="4388211"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psu-mcecs_logo.jpg"/>
          <p:cNvPicPr>
            <a:picLocks noChangeAspect="1"/>
          </p:cNvPicPr>
          <p:nvPr/>
        </p:nvPicPr>
        <p:blipFill>
          <a:blip r:embed="rId2"/>
          <a:stretch>
            <a:fillRect/>
          </a:stretch>
        </p:blipFill>
        <p:spPr>
          <a:xfrm>
            <a:off x="35981041" y="29633697"/>
            <a:ext cx="6008915" cy="2464595"/>
          </a:xfrm>
          <a:prstGeom prst="rect">
            <a:avLst/>
          </a:prstGeom>
        </p:spPr>
      </p:pic>
      <p:sp>
        <p:nvSpPr>
          <p:cNvPr id="5" name="TextBox 4"/>
          <p:cNvSpPr txBox="1"/>
          <p:nvPr/>
        </p:nvSpPr>
        <p:spPr>
          <a:xfrm>
            <a:off x="12040842" y="924390"/>
            <a:ext cx="19124958" cy="1437810"/>
          </a:xfrm>
          <a:prstGeom prst="rect">
            <a:avLst/>
          </a:prstGeom>
          <a:noFill/>
        </p:spPr>
        <p:txBody>
          <a:bodyPr wrap="square" lIns="73841" tIns="36921" rIns="73841" bIns="36921" rtlCol="0">
            <a:spAutoFit/>
          </a:bodyPr>
          <a:lstStyle/>
          <a:p>
            <a:r>
              <a:rPr lang="en-US" dirty="0"/>
              <a:t>Wearable Muscle Sensing Exercise System</a:t>
            </a:r>
          </a:p>
        </p:txBody>
      </p:sp>
      <p:sp>
        <p:nvSpPr>
          <p:cNvPr id="18" name="TextBox 17"/>
          <p:cNvSpPr txBox="1"/>
          <p:nvPr/>
        </p:nvSpPr>
        <p:spPr>
          <a:xfrm>
            <a:off x="1654628" y="30147090"/>
            <a:ext cx="25668515" cy="1437810"/>
          </a:xfrm>
          <a:prstGeom prst="rect">
            <a:avLst/>
          </a:prstGeom>
          <a:noFill/>
        </p:spPr>
        <p:txBody>
          <a:bodyPr wrap="square" lIns="73841" tIns="36921" rIns="73841" bIns="36921" rtlCol="0">
            <a:spAutoFit/>
          </a:bodyPr>
          <a:lstStyle/>
          <a:p>
            <a:r>
              <a:rPr lang="en-US" dirty="0"/>
              <a:t>Department of Electrical and Computer Engineering</a:t>
            </a:r>
          </a:p>
        </p:txBody>
      </p:sp>
      <p:sp>
        <p:nvSpPr>
          <p:cNvPr id="20" name="TextBox 19"/>
          <p:cNvSpPr txBox="1"/>
          <p:nvPr/>
        </p:nvSpPr>
        <p:spPr>
          <a:xfrm>
            <a:off x="1654628" y="3157704"/>
            <a:ext cx="10319657" cy="8138309"/>
          </a:xfrm>
          <a:prstGeom prst="rect">
            <a:avLst/>
          </a:prstGeom>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BACKGROUND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14" name="TextBox 13"/>
          <p:cNvSpPr txBox="1"/>
          <p:nvPr/>
        </p:nvSpPr>
        <p:spPr>
          <a:xfrm>
            <a:off x="1654627" y="19126200"/>
            <a:ext cx="10319657" cy="10083438"/>
          </a:xfrm>
          <a:prstGeom prst="rect">
            <a:avLst/>
          </a:prstGeom>
        </p:spPr>
        <p:style>
          <a:lnRef idx="2">
            <a:schemeClr val="accent5"/>
          </a:lnRef>
          <a:fillRef idx="1">
            <a:schemeClr val="lt1"/>
          </a:fillRef>
          <a:effectRef idx="0">
            <a:schemeClr val="accent5"/>
          </a:effectRef>
          <a:fontRef idx="minor">
            <a:schemeClr val="dk1"/>
          </a:fontRef>
        </p:style>
        <p:txBody>
          <a:bodyPr wrap="square" lIns="73841" tIns="36921" rIns="73841" bIns="36921" rtlCol="0">
            <a:spAutoFit/>
          </a:bodyPr>
          <a:lstStyle/>
          <a:p>
            <a:pPr algn="ctr"/>
            <a:r>
              <a:rPr lang="en-US" sz="4400" b="1" dirty="0"/>
              <a:t>SYSTEM</a:t>
            </a:r>
          </a:p>
          <a:p>
            <a:endParaRPr lang="en-US" sz="2400" b="1"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15" name="TextBox 14"/>
          <p:cNvSpPr txBox="1"/>
          <p:nvPr/>
        </p:nvSpPr>
        <p:spPr>
          <a:xfrm>
            <a:off x="12420599" y="3157704"/>
            <a:ext cx="18745201" cy="8446086"/>
          </a:xfrm>
          <a:prstGeom prst="rect">
            <a:avLst/>
          </a:prstGeom>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OVERVIEW</a:t>
            </a:r>
          </a:p>
          <a:p>
            <a:endParaRPr lang="en-US" sz="3400" dirty="0"/>
          </a:p>
          <a:p>
            <a:r>
              <a:rPr lang="en-US" sz="3400" b="1" dirty="0"/>
              <a:t>	</a:t>
            </a:r>
          </a:p>
          <a:p>
            <a:endParaRPr lang="en-US" sz="2400" b="1"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t="14448" b="10364"/>
          <a:stretch/>
        </p:blipFill>
        <p:spPr>
          <a:xfrm>
            <a:off x="13723464" y="5093144"/>
            <a:ext cx="2454739" cy="1826006"/>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9653" r="16143"/>
          <a:stretch/>
        </p:blipFill>
        <p:spPr>
          <a:xfrm>
            <a:off x="8415569" y="22648399"/>
            <a:ext cx="3194954" cy="1879494"/>
          </a:xfrm>
          <a:prstGeom prst="rect">
            <a:avLst/>
          </a:prstGeom>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2232" y="24664413"/>
            <a:ext cx="2286000" cy="20002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65371" y="26763997"/>
            <a:ext cx="1255029" cy="1862632"/>
          </a:xfrm>
          <a:prstGeom prst="rect">
            <a:avLst/>
          </a:prstGeom>
        </p:spPr>
      </p:pic>
      <p:pic>
        <p:nvPicPr>
          <p:cNvPr id="26" name="Picture 25"/>
          <p:cNvPicPr>
            <a:picLocks noChangeAspect="1"/>
          </p:cNvPicPr>
          <p:nvPr/>
        </p:nvPicPr>
        <p:blipFill rotWithShape="1">
          <a:blip r:embed="rId4">
            <a:extLst>
              <a:ext uri="{28A0092B-C50C-407E-A947-70E740481C1C}">
                <a14:useLocalDpi xmlns:a14="http://schemas.microsoft.com/office/drawing/2010/main" val="0"/>
              </a:ext>
            </a:extLst>
          </a:blip>
          <a:srcRect t="9653" r="16143"/>
          <a:stretch/>
        </p:blipFill>
        <p:spPr>
          <a:xfrm>
            <a:off x="13258800" y="6919150"/>
            <a:ext cx="3194954" cy="2720347"/>
          </a:xfrm>
          <a:prstGeom prst="rect">
            <a:avLst/>
          </a:prstGeom>
        </p:spPr>
      </p:pic>
      <p:pic>
        <p:nvPicPr>
          <p:cNvPr id="10" name="Picture 9"/>
          <p:cNvPicPr>
            <a:picLocks noChangeAspect="1"/>
          </p:cNvPicPr>
          <p:nvPr/>
        </p:nvPicPr>
        <p:blipFill>
          <a:blip r:embed="rId7"/>
          <a:stretch>
            <a:fillRect/>
          </a:stretch>
        </p:blipFill>
        <p:spPr>
          <a:xfrm>
            <a:off x="19233348" y="4876800"/>
            <a:ext cx="5746973" cy="2532419"/>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667060" y="5218210"/>
            <a:ext cx="1946955" cy="3824575"/>
          </a:xfrm>
          <a:prstGeom prst="rect">
            <a:avLst/>
          </a:prstGeom>
        </p:spPr>
      </p:pic>
      <p:sp>
        <p:nvSpPr>
          <p:cNvPr id="11" name="Plus 10"/>
          <p:cNvSpPr/>
          <p:nvPr/>
        </p:nvSpPr>
        <p:spPr>
          <a:xfrm>
            <a:off x="17002119" y="6540294"/>
            <a:ext cx="1250835" cy="1279113"/>
          </a:xfrm>
          <a:prstGeom prst="mathPlus">
            <a:avLst>
              <a:gd name="adj1" fmla="val 109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12877800" y="9397186"/>
            <a:ext cx="17297400" cy="2185214"/>
          </a:xfrm>
          <a:prstGeom prst="rect">
            <a:avLst/>
          </a:prstGeom>
          <a:noFill/>
        </p:spPr>
        <p:txBody>
          <a:bodyPr wrap="square" rtlCol="0">
            <a:spAutoFit/>
          </a:bodyPr>
          <a:lstStyle/>
          <a:p>
            <a:pPr algn="ctr"/>
            <a:r>
              <a:rPr lang="en-US" sz="3400" dirty="0"/>
              <a:t> We have created an wearable sleeve that measures an electrical signal from the user’s bicep. The signal is processed and analyzed with analog circuitry and an embedded digital system.  Muscle contractions and muscle fatigue can be measured.  Data is transmitted wirelessly to a smart phone. </a:t>
            </a:r>
          </a:p>
        </p:txBody>
      </p:sp>
      <p:sp>
        <p:nvSpPr>
          <p:cNvPr id="30" name="TextBox 29"/>
          <p:cNvSpPr txBox="1"/>
          <p:nvPr/>
        </p:nvSpPr>
        <p:spPr>
          <a:xfrm>
            <a:off x="12420600" y="12104809"/>
            <a:ext cx="18745200" cy="10446633"/>
          </a:xfrm>
          <a:prstGeom prst="rect">
            <a:avLst/>
          </a:prstGeom>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SIGNAL PROCESSING</a:t>
            </a:r>
          </a:p>
          <a:p>
            <a:endParaRPr lang="en-US" sz="2400" dirty="0"/>
          </a:p>
          <a:p>
            <a:r>
              <a:rPr lang="en-US" sz="2400" b="1" dirty="0"/>
              <a:t>      </a:t>
            </a:r>
          </a:p>
          <a:p>
            <a:endParaRPr lang="en-US" sz="2400" b="1" dirty="0"/>
          </a:p>
          <a:p>
            <a:r>
              <a:rPr lang="en-US" sz="2400" b="1" dirty="0"/>
              <a:t>         </a:t>
            </a:r>
          </a:p>
          <a:p>
            <a:endParaRPr lang="en-US" sz="2400" b="1" dirty="0"/>
          </a:p>
          <a:p>
            <a:endParaRPr lang="en-US" sz="2400" dirty="0"/>
          </a:p>
          <a:p>
            <a:endParaRPr lang="en-US" sz="2400" dirty="0"/>
          </a:p>
          <a:p>
            <a:endParaRPr lang="en-US" sz="3400" dirty="0"/>
          </a:p>
          <a:p>
            <a:endParaRPr lang="en-US" sz="3400" dirty="0"/>
          </a:p>
          <a:p>
            <a:r>
              <a:rPr lang="en-US" sz="3400" dirty="0"/>
              <a:t>		</a:t>
            </a: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lgn="ctr"/>
            <a:endParaRPr lang="en-US" sz="2400" dirty="0"/>
          </a:p>
          <a:p>
            <a:pPr algn="ctr"/>
            <a:endParaRPr lang="en-US" sz="2400" dirty="0"/>
          </a:p>
          <a:p>
            <a:pPr algn="ctr"/>
            <a:endParaRPr lang="en-US" sz="2400" dirty="0"/>
          </a:p>
          <a:p>
            <a:pPr algn="ctr"/>
            <a:endParaRPr lang="en-US" sz="2400" dirty="0"/>
          </a:p>
        </p:txBody>
      </p:sp>
      <p:sp>
        <p:nvSpPr>
          <p:cNvPr id="31" name="TextBox 30"/>
          <p:cNvSpPr txBox="1"/>
          <p:nvPr/>
        </p:nvSpPr>
        <p:spPr>
          <a:xfrm>
            <a:off x="12420600" y="22950464"/>
            <a:ext cx="18745200" cy="6291650"/>
          </a:xfrm>
          <a:prstGeom prst="rect">
            <a:avLst/>
          </a:prstGeom>
        </p:spPr>
        <p:style>
          <a:lnRef idx="2">
            <a:schemeClr val="accent5"/>
          </a:lnRef>
          <a:fillRef idx="1">
            <a:schemeClr val="lt1"/>
          </a:fillRef>
          <a:effectRef idx="0">
            <a:schemeClr val="accent5"/>
          </a:effectRef>
          <a:fontRef idx="minor">
            <a:schemeClr val="dk1"/>
          </a:fontRef>
        </p:style>
        <p:txBody>
          <a:bodyPr wrap="square" lIns="73841" tIns="36921" rIns="73841" bIns="36921" rtlCol="0">
            <a:spAutoFit/>
          </a:bodyPr>
          <a:lstStyle/>
          <a:p>
            <a:pPr algn="ctr"/>
            <a:r>
              <a:rPr lang="en-US" sz="4400" b="1" dirty="0"/>
              <a:t>IPHONE APPLICATION</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pic>
        <p:nvPicPr>
          <p:cNvPr id="32" name="Picture 31"/>
          <p:cNvPicPr>
            <a:picLocks noChangeAspect="1"/>
          </p:cNvPicPr>
          <p:nvPr/>
        </p:nvPicPr>
        <p:blipFill>
          <a:blip r:embed="rId7"/>
          <a:stretch>
            <a:fillRect/>
          </a:stretch>
        </p:blipFill>
        <p:spPr>
          <a:xfrm>
            <a:off x="12863458" y="13602211"/>
            <a:ext cx="4357743" cy="2532419"/>
          </a:xfrm>
          <a:prstGeom prst="rect">
            <a:avLst/>
          </a:prstGeom>
        </p:spPr>
      </p:pic>
      <p:pic>
        <p:nvPicPr>
          <p:cNvPr id="33" name="Picture 32"/>
          <p:cNvPicPr>
            <a:picLocks noChangeAspect="1"/>
          </p:cNvPicPr>
          <p:nvPr/>
        </p:nvPicPr>
        <p:blipFill rotWithShape="1">
          <a:blip r:embed="rId8"/>
          <a:srcRect r="25039"/>
          <a:stretch/>
        </p:blipFill>
        <p:spPr>
          <a:xfrm>
            <a:off x="18761747" y="13679130"/>
            <a:ext cx="5654861" cy="2532419"/>
          </a:xfrm>
          <a:prstGeom prst="rect">
            <a:avLst/>
          </a:prstGeom>
        </p:spPr>
      </p:pic>
      <p:pic>
        <p:nvPicPr>
          <p:cNvPr id="34" name="Picture 33"/>
          <p:cNvPicPr>
            <a:picLocks noChangeAspect="1"/>
          </p:cNvPicPr>
          <p:nvPr/>
        </p:nvPicPr>
        <p:blipFill>
          <a:blip r:embed="rId9"/>
          <a:stretch>
            <a:fillRect/>
          </a:stretch>
        </p:blipFill>
        <p:spPr>
          <a:xfrm>
            <a:off x="25871834" y="13677542"/>
            <a:ext cx="4978503" cy="2534007"/>
          </a:xfrm>
          <a:prstGeom prst="rect">
            <a:avLst/>
          </a:prstGeom>
        </p:spPr>
      </p:pic>
      <p:sp>
        <p:nvSpPr>
          <p:cNvPr id="35" name="Right Arrow 34"/>
          <p:cNvSpPr/>
          <p:nvPr/>
        </p:nvSpPr>
        <p:spPr>
          <a:xfrm>
            <a:off x="17356231" y="14659870"/>
            <a:ext cx="1123956" cy="5709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ight Arrow 35"/>
          <p:cNvSpPr/>
          <p:nvPr/>
        </p:nvSpPr>
        <p:spPr>
          <a:xfrm>
            <a:off x="24632999" y="14659870"/>
            <a:ext cx="1123956" cy="5709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p:cNvSpPr txBox="1"/>
          <p:nvPr/>
        </p:nvSpPr>
        <p:spPr>
          <a:xfrm>
            <a:off x="12877799" y="17920767"/>
            <a:ext cx="4343401" cy="3508653"/>
          </a:xfrm>
          <a:prstGeom prst="rect">
            <a:avLst/>
          </a:prstGeom>
          <a:noFill/>
        </p:spPr>
        <p:txBody>
          <a:bodyPr wrap="square" rtlCol="0">
            <a:spAutoFit/>
          </a:bodyPr>
          <a:lstStyle/>
          <a:p>
            <a:r>
              <a:rPr lang="en-US" sz="3400" b="1" dirty="0"/>
              <a:t>Current Metric</a:t>
            </a:r>
          </a:p>
          <a:p>
            <a:pPr marL="457200" indent="-457200">
              <a:buFont typeface="Arial" panose="020B0604020202020204" pitchFamily="34" charset="0"/>
              <a:buChar char="•"/>
            </a:pPr>
            <a:r>
              <a:rPr lang="en-US" sz="2400" dirty="0"/>
              <a:t>Correct Rep</a:t>
            </a:r>
          </a:p>
          <a:p>
            <a:pPr marL="457200" indent="-457200">
              <a:buFont typeface="Arial" panose="020B0604020202020204" pitchFamily="34" charset="0"/>
              <a:buChar char="•"/>
            </a:pPr>
            <a:r>
              <a:rPr lang="en-US" sz="2400" dirty="0"/>
              <a:t>Fatigue Detection</a:t>
            </a:r>
          </a:p>
          <a:p>
            <a:endParaRPr lang="en-US" sz="3400" dirty="0"/>
          </a:p>
          <a:p>
            <a:r>
              <a:rPr lang="en-US" sz="3400" b="1" dirty="0"/>
              <a:t>In Development</a:t>
            </a:r>
          </a:p>
          <a:p>
            <a:pPr marL="457200" indent="-457200">
              <a:buFont typeface="Arial" panose="020B0604020202020204" pitchFamily="34" charset="0"/>
              <a:buChar char="•"/>
            </a:pPr>
            <a:r>
              <a:rPr lang="en-US" sz="2400" dirty="0"/>
              <a:t>1-Max Calculator</a:t>
            </a:r>
          </a:p>
          <a:p>
            <a:pPr marL="457200" indent="-457200">
              <a:buFont typeface="Arial" panose="020B0604020202020204" pitchFamily="34" charset="0"/>
              <a:buChar char="•"/>
            </a:pPr>
            <a:r>
              <a:rPr lang="en-US" sz="2400" dirty="0"/>
              <a:t>Audible muscle contractions</a:t>
            </a:r>
          </a:p>
          <a:p>
            <a:pPr marL="457200" indent="-457200">
              <a:buFont typeface="Arial" panose="020B0604020202020204" pitchFamily="34" charset="0"/>
              <a:buChar char="•"/>
            </a:pPr>
            <a:r>
              <a:rPr lang="en-US" sz="2400" dirty="0"/>
              <a:t>Isometric exercise support</a:t>
            </a:r>
          </a:p>
        </p:txBody>
      </p:sp>
      <p:sp>
        <p:nvSpPr>
          <p:cNvPr id="38" name="Right Arrow 37"/>
          <p:cNvSpPr/>
          <p:nvPr/>
        </p:nvSpPr>
        <p:spPr>
          <a:xfrm rot="8062240">
            <a:off x="24451682" y="16690093"/>
            <a:ext cx="1123956" cy="5709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TextBox 38"/>
          <p:cNvSpPr txBox="1"/>
          <p:nvPr/>
        </p:nvSpPr>
        <p:spPr>
          <a:xfrm>
            <a:off x="25610712" y="17634540"/>
            <a:ext cx="5239625" cy="5139869"/>
          </a:xfrm>
          <a:prstGeom prst="rect">
            <a:avLst/>
          </a:prstGeom>
          <a:noFill/>
        </p:spPr>
        <p:txBody>
          <a:bodyPr wrap="square" rtlCol="0">
            <a:spAutoFit/>
          </a:bodyPr>
          <a:lstStyle/>
          <a:p>
            <a:r>
              <a:rPr lang="en-US" sz="3400" b="1" dirty="0"/>
              <a:t>Technique</a:t>
            </a:r>
          </a:p>
          <a:p>
            <a:pPr marL="342900" indent="-342900">
              <a:buFont typeface="Arial" panose="020B0604020202020204" pitchFamily="34" charset="0"/>
              <a:buChar char="•"/>
            </a:pPr>
            <a:r>
              <a:rPr lang="en-US" sz="2400" dirty="0"/>
              <a:t>Continuously keep track of the peak of the signal</a:t>
            </a:r>
          </a:p>
          <a:p>
            <a:pPr marL="342900" indent="-342900">
              <a:buFont typeface="Arial" panose="020B0604020202020204" pitchFamily="34" charset="0"/>
              <a:buChar char="•"/>
            </a:pPr>
            <a:r>
              <a:rPr lang="en-US" sz="2400" dirty="0"/>
              <a:t>Continuously keep track of the different between two consecutive peaks of two correct reps</a:t>
            </a:r>
          </a:p>
          <a:p>
            <a:endParaRPr lang="en-US" sz="2400" b="1" dirty="0"/>
          </a:p>
          <a:p>
            <a:r>
              <a:rPr lang="en-US" sz="3400" b="1" dirty="0"/>
              <a:t>Result</a:t>
            </a:r>
          </a:p>
          <a:p>
            <a:pPr marL="342900" indent="-342900">
              <a:buFont typeface="Arial" panose="020B0604020202020204" pitchFamily="34" charset="0"/>
              <a:buChar char="•"/>
            </a:pPr>
            <a:r>
              <a:rPr lang="en-US" sz="2400" dirty="0"/>
              <a:t>Count number of correct reps with high accuracy</a:t>
            </a:r>
          </a:p>
          <a:p>
            <a:pPr marL="342900" indent="-342900">
              <a:buFont typeface="Arial" panose="020B0604020202020204" pitchFamily="34" charset="0"/>
              <a:buChar char="•"/>
            </a:pPr>
            <a:r>
              <a:rPr lang="en-US" sz="2400" dirty="0"/>
              <a:t>Alert user’s muscle fatigue correctly</a:t>
            </a:r>
          </a:p>
          <a:p>
            <a:endParaRPr lang="en-US" sz="3400" dirty="0"/>
          </a:p>
        </p:txBody>
      </p:sp>
      <p:sp>
        <p:nvSpPr>
          <p:cNvPr id="40" name="TextBox 39"/>
          <p:cNvSpPr txBox="1"/>
          <p:nvPr/>
        </p:nvSpPr>
        <p:spPr>
          <a:xfrm>
            <a:off x="31655864" y="3131413"/>
            <a:ext cx="10319657" cy="6168539"/>
          </a:xfrm>
          <a:prstGeom prst="rect">
            <a:avLst/>
          </a:prstGeom>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MARKET OPPORTUNITY</a:t>
            </a:r>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p:txBody>
      </p:sp>
      <p:sp>
        <p:nvSpPr>
          <p:cNvPr id="41" name="TextBox 40"/>
          <p:cNvSpPr txBox="1"/>
          <p:nvPr/>
        </p:nvSpPr>
        <p:spPr>
          <a:xfrm>
            <a:off x="1935224" y="4419600"/>
            <a:ext cx="9638663" cy="2092881"/>
          </a:xfrm>
          <a:prstGeom prst="rect">
            <a:avLst/>
          </a:prstGeom>
          <a:noFill/>
        </p:spPr>
        <p:txBody>
          <a:bodyPr wrap="square" rtlCol="0">
            <a:spAutoFit/>
          </a:bodyPr>
          <a:lstStyle/>
          <a:p>
            <a:r>
              <a:rPr lang="en-US" sz="3400" b="1" dirty="0"/>
              <a:t>Problem</a:t>
            </a:r>
          </a:p>
          <a:p>
            <a:pPr marL="342900" indent="-342900">
              <a:buFont typeface="Arial" panose="020B0604020202020204" pitchFamily="34" charset="0"/>
              <a:buChar char="•"/>
            </a:pPr>
            <a:r>
              <a:rPr lang="en-US" sz="2400" dirty="0"/>
              <a:t>Overtraining and incorrect form are two major sources of personal injury</a:t>
            </a:r>
          </a:p>
          <a:p>
            <a:pPr marL="342900" indent="-342900">
              <a:buFont typeface="Arial" panose="020B0604020202020204" pitchFamily="34" charset="0"/>
              <a:buChar char="•"/>
            </a:pPr>
            <a:r>
              <a:rPr lang="en-US" sz="2400" dirty="0"/>
              <a:t>A need exists for a system that prevents injury and maximizes results for any person performing exercises for general fitness or for rehabilitation</a:t>
            </a:r>
          </a:p>
          <a:p>
            <a:endParaRPr lang="en-US" sz="2400" dirty="0"/>
          </a:p>
        </p:txBody>
      </p:sp>
      <p:sp>
        <p:nvSpPr>
          <p:cNvPr id="43" name="TextBox 42"/>
          <p:cNvSpPr txBox="1"/>
          <p:nvPr/>
        </p:nvSpPr>
        <p:spPr>
          <a:xfrm>
            <a:off x="1935224" y="6734651"/>
            <a:ext cx="9504981" cy="1723549"/>
          </a:xfrm>
          <a:prstGeom prst="rect">
            <a:avLst/>
          </a:prstGeom>
          <a:noFill/>
        </p:spPr>
        <p:txBody>
          <a:bodyPr wrap="square" rtlCol="0">
            <a:spAutoFit/>
          </a:bodyPr>
          <a:lstStyle/>
          <a:p>
            <a:r>
              <a:rPr lang="en-US" sz="3400" b="1" dirty="0"/>
              <a:t>Objective</a:t>
            </a:r>
          </a:p>
          <a:p>
            <a:pPr marL="342900" indent="-342900">
              <a:buFont typeface="Arial" panose="020B0604020202020204" pitchFamily="34" charset="0"/>
              <a:buChar char="•"/>
            </a:pPr>
            <a:r>
              <a:rPr lang="en-US" sz="2400" dirty="0"/>
              <a:t>To design and prototype a wearable device that can effectively support a user’s workout by allowing them to select their targeted muscle group and a corresponding exercise</a:t>
            </a:r>
          </a:p>
        </p:txBody>
      </p:sp>
      <p:sp>
        <p:nvSpPr>
          <p:cNvPr id="44" name="TextBox 43"/>
          <p:cNvSpPr txBox="1"/>
          <p:nvPr/>
        </p:nvSpPr>
        <p:spPr>
          <a:xfrm>
            <a:off x="1935224" y="8915400"/>
            <a:ext cx="9788452" cy="1723549"/>
          </a:xfrm>
          <a:prstGeom prst="rect">
            <a:avLst/>
          </a:prstGeom>
          <a:noFill/>
        </p:spPr>
        <p:txBody>
          <a:bodyPr wrap="square" rtlCol="0">
            <a:spAutoFit/>
          </a:bodyPr>
          <a:lstStyle/>
          <a:p>
            <a:r>
              <a:rPr lang="en-US" sz="3400" b="1" dirty="0"/>
              <a:t>Requirements</a:t>
            </a:r>
          </a:p>
          <a:p>
            <a:pPr marL="457200" indent="-457200">
              <a:buFont typeface="Arial" panose="020B0604020202020204" pitchFamily="34" charset="0"/>
              <a:buChar char="•"/>
            </a:pPr>
            <a:r>
              <a:rPr lang="en-US" sz="2400" dirty="0"/>
              <a:t>The device must correctly detect reps and muscle fatigue</a:t>
            </a:r>
          </a:p>
          <a:p>
            <a:pPr marL="457200" indent="-457200">
              <a:buFont typeface="Arial" panose="020B0604020202020204" pitchFamily="34" charset="0"/>
              <a:buChar char="•"/>
            </a:pPr>
            <a:r>
              <a:rPr lang="en-US" sz="2400" dirty="0"/>
              <a:t>The device should have low cost and be easy to use</a:t>
            </a:r>
          </a:p>
          <a:p>
            <a:pPr marL="457200" indent="-457200">
              <a:buFont typeface="Arial" panose="020B0604020202020204" pitchFamily="34" charset="0"/>
              <a:buChar char="•"/>
            </a:pPr>
            <a:r>
              <a:rPr lang="en-US" sz="2400" dirty="0"/>
              <a:t>The sleeve should be wearable, washable and comfortable</a:t>
            </a:r>
          </a:p>
        </p:txBody>
      </p:sp>
      <p:sp>
        <p:nvSpPr>
          <p:cNvPr id="47" name="TextBox 46"/>
          <p:cNvSpPr txBox="1"/>
          <p:nvPr/>
        </p:nvSpPr>
        <p:spPr>
          <a:xfrm>
            <a:off x="1935224" y="22267399"/>
            <a:ext cx="5151376" cy="1354217"/>
          </a:xfrm>
          <a:prstGeom prst="rect">
            <a:avLst/>
          </a:prstGeom>
          <a:noFill/>
        </p:spPr>
        <p:txBody>
          <a:bodyPr wrap="square" rtlCol="0">
            <a:spAutoFit/>
          </a:bodyPr>
          <a:lstStyle/>
          <a:p>
            <a:r>
              <a:rPr lang="en-US" sz="3400" b="1" dirty="0"/>
              <a:t>Analog</a:t>
            </a:r>
          </a:p>
          <a:p>
            <a:pPr marL="342900" indent="-342900">
              <a:buFont typeface="Arial" panose="020B0604020202020204" pitchFamily="34" charset="0"/>
              <a:buChar char="•"/>
            </a:pPr>
            <a:r>
              <a:rPr lang="en-US" sz="2400" dirty="0"/>
              <a:t>Muscle Sensor v3 used for prototype</a:t>
            </a:r>
          </a:p>
          <a:p>
            <a:pPr marL="342900" indent="-342900">
              <a:buFont typeface="Arial" panose="020B0604020202020204" pitchFamily="34" charset="0"/>
              <a:buChar char="•"/>
            </a:pPr>
            <a:r>
              <a:rPr lang="en-US" sz="2400" dirty="0"/>
              <a:t>Amplifier, Rectifier, Integrator</a:t>
            </a:r>
          </a:p>
        </p:txBody>
      </p:sp>
      <p:sp>
        <p:nvSpPr>
          <p:cNvPr id="48" name="TextBox 47"/>
          <p:cNvSpPr txBox="1"/>
          <p:nvPr/>
        </p:nvSpPr>
        <p:spPr>
          <a:xfrm>
            <a:off x="1906686" y="24019999"/>
            <a:ext cx="7391400" cy="2092881"/>
          </a:xfrm>
          <a:prstGeom prst="rect">
            <a:avLst/>
          </a:prstGeom>
          <a:noFill/>
        </p:spPr>
        <p:txBody>
          <a:bodyPr wrap="square" rtlCol="0">
            <a:spAutoFit/>
          </a:bodyPr>
          <a:lstStyle/>
          <a:p>
            <a:r>
              <a:rPr lang="en-US" sz="3400" b="1" dirty="0"/>
              <a:t>Digital</a:t>
            </a:r>
          </a:p>
          <a:p>
            <a:pPr marL="342900" indent="-342900">
              <a:buFont typeface="Arial" panose="020B0604020202020204" pitchFamily="34" charset="0"/>
              <a:buChar char="•"/>
            </a:pPr>
            <a:r>
              <a:rPr lang="en-US" sz="2400" dirty="0"/>
              <a:t>Arduino used for prototype</a:t>
            </a:r>
          </a:p>
          <a:p>
            <a:pPr marL="342900" indent="-342900">
              <a:buFont typeface="Arial" panose="020B0604020202020204" pitchFamily="34" charset="0"/>
              <a:buChar char="•"/>
            </a:pPr>
            <a:r>
              <a:rPr lang="en-US" sz="2400" dirty="0"/>
              <a:t>ADC, 1 kHz sample rate</a:t>
            </a:r>
          </a:p>
          <a:p>
            <a:pPr marL="342900" indent="-342900">
              <a:buFont typeface="Arial" panose="020B0604020202020204" pitchFamily="34" charset="0"/>
              <a:buChar char="•"/>
            </a:pPr>
            <a:r>
              <a:rPr lang="en-US" sz="2400" dirty="0"/>
              <a:t>Signal Analysis</a:t>
            </a:r>
          </a:p>
          <a:p>
            <a:pPr marL="342900" indent="-342900">
              <a:buFont typeface="Arial" panose="020B0604020202020204" pitchFamily="34" charset="0"/>
              <a:buChar char="•"/>
            </a:pPr>
            <a:r>
              <a:rPr lang="en-US" sz="2400" dirty="0"/>
              <a:t>Bluetooth communication with smartphone</a:t>
            </a:r>
          </a:p>
        </p:txBody>
      </p:sp>
      <p:sp>
        <p:nvSpPr>
          <p:cNvPr id="49" name="TextBox 48"/>
          <p:cNvSpPr txBox="1"/>
          <p:nvPr/>
        </p:nvSpPr>
        <p:spPr>
          <a:xfrm>
            <a:off x="1935223" y="26571462"/>
            <a:ext cx="6476264" cy="1723549"/>
          </a:xfrm>
          <a:prstGeom prst="rect">
            <a:avLst/>
          </a:prstGeom>
          <a:noFill/>
        </p:spPr>
        <p:txBody>
          <a:bodyPr wrap="square" rtlCol="0">
            <a:spAutoFit/>
          </a:bodyPr>
          <a:lstStyle/>
          <a:p>
            <a:r>
              <a:rPr lang="en-US" sz="3400" b="1" dirty="0"/>
              <a:t>Smart Device</a:t>
            </a:r>
          </a:p>
          <a:p>
            <a:pPr marL="342900" indent="-342900">
              <a:buFont typeface="Arial" panose="020B0604020202020204" pitchFamily="34" charset="0"/>
              <a:buChar char="•"/>
            </a:pPr>
            <a:r>
              <a:rPr lang="en-US" sz="2400" dirty="0"/>
              <a:t>iPhone used for prototype</a:t>
            </a:r>
          </a:p>
          <a:p>
            <a:pPr marL="342900" indent="-342900">
              <a:buFont typeface="Arial" panose="020B0604020202020204" pitchFamily="34" charset="0"/>
              <a:buChar char="•"/>
            </a:pPr>
            <a:r>
              <a:rPr lang="en-US" sz="2400" dirty="0"/>
              <a:t>Communicates with wearable via Bluetooth</a:t>
            </a:r>
          </a:p>
          <a:p>
            <a:pPr marL="342900" indent="-342900">
              <a:buFont typeface="Arial" panose="020B0604020202020204" pitchFamily="34" charset="0"/>
              <a:buChar char="•"/>
            </a:pPr>
            <a:r>
              <a:rPr lang="en-US" sz="2400" dirty="0"/>
              <a:t>Proves GUI and additional data analysis</a:t>
            </a:r>
          </a:p>
        </p:txBody>
      </p:sp>
      <p:sp>
        <p:nvSpPr>
          <p:cNvPr id="51" name="TextBox 50"/>
          <p:cNvSpPr txBox="1"/>
          <p:nvPr/>
        </p:nvSpPr>
        <p:spPr>
          <a:xfrm>
            <a:off x="31670299" y="10169532"/>
            <a:ext cx="10319657" cy="11014068"/>
          </a:xfrm>
          <a:prstGeom prst="rect">
            <a:avLst/>
          </a:prstGeom>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PROJECT IMPACT</a:t>
            </a:r>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p:txBody>
      </p:sp>
      <p:sp>
        <p:nvSpPr>
          <p:cNvPr id="2" name="TextBox 1"/>
          <p:cNvSpPr txBox="1"/>
          <p:nvPr/>
        </p:nvSpPr>
        <p:spPr>
          <a:xfrm>
            <a:off x="13879609" y="4243771"/>
            <a:ext cx="4038600" cy="615553"/>
          </a:xfrm>
          <a:prstGeom prst="rect">
            <a:avLst/>
          </a:prstGeom>
          <a:noFill/>
        </p:spPr>
        <p:txBody>
          <a:bodyPr wrap="square" rtlCol="0">
            <a:spAutoFit/>
          </a:bodyPr>
          <a:lstStyle/>
          <a:p>
            <a:r>
              <a:rPr lang="en-US" sz="3400" b="1" dirty="0"/>
              <a:t> Measurement</a:t>
            </a:r>
            <a:endParaRPr lang="en-US" sz="3400" dirty="0"/>
          </a:p>
        </p:txBody>
      </p:sp>
      <p:sp>
        <p:nvSpPr>
          <p:cNvPr id="3" name="TextBox 2"/>
          <p:cNvSpPr txBox="1"/>
          <p:nvPr/>
        </p:nvSpPr>
        <p:spPr>
          <a:xfrm>
            <a:off x="19427069" y="4243771"/>
            <a:ext cx="5359529" cy="615553"/>
          </a:xfrm>
          <a:prstGeom prst="rect">
            <a:avLst/>
          </a:prstGeom>
          <a:noFill/>
        </p:spPr>
        <p:txBody>
          <a:bodyPr wrap="square" rtlCol="0">
            <a:spAutoFit/>
          </a:bodyPr>
          <a:lstStyle/>
          <a:p>
            <a:r>
              <a:rPr lang="en-US" sz="3400" b="1" dirty="0"/>
              <a:t>Processing and Analysis</a:t>
            </a:r>
            <a:endParaRPr lang="en-US" sz="3400" dirty="0"/>
          </a:p>
        </p:txBody>
      </p:sp>
      <p:sp>
        <p:nvSpPr>
          <p:cNvPr id="16" name="TextBox 15"/>
          <p:cNvSpPr txBox="1"/>
          <p:nvPr/>
        </p:nvSpPr>
        <p:spPr>
          <a:xfrm>
            <a:off x="27954308" y="4243771"/>
            <a:ext cx="1077892" cy="615553"/>
          </a:xfrm>
          <a:prstGeom prst="rect">
            <a:avLst/>
          </a:prstGeom>
          <a:noFill/>
        </p:spPr>
        <p:txBody>
          <a:bodyPr wrap="square" rtlCol="0">
            <a:spAutoFit/>
          </a:bodyPr>
          <a:lstStyle/>
          <a:p>
            <a:r>
              <a:rPr lang="en-US" sz="3400" b="1" dirty="0"/>
              <a:t>GUI</a:t>
            </a:r>
            <a:endParaRPr lang="en-US" sz="3400" dirty="0"/>
          </a:p>
        </p:txBody>
      </p:sp>
      <p:sp>
        <p:nvSpPr>
          <p:cNvPr id="22" name="TextBox 21"/>
          <p:cNvSpPr txBox="1"/>
          <p:nvPr/>
        </p:nvSpPr>
        <p:spPr>
          <a:xfrm>
            <a:off x="14135540" y="16206659"/>
            <a:ext cx="4310744" cy="615553"/>
          </a:xfrm>
          <a:prstGeom prst="rect">
            <a:avLst/>
          </a:prstGeom>
          <a:noFill/>
        </p:spPr>
        <p:txBody>
          <a:bodyPr wrap="square" rtlCol="0">
            <a:spAutoFit/>
          </a:bodyPr>
          <a:lstStyle/>
          <a:p>
            <a:r>
              <a:rPr lang="en-US" sz="3400" b="1" dirty="0"/>
              <a:t>Raw Signal</a:t>
            </a:r>
          </a:p>
        </p:txBody>
      </p:sp>
      <p:sp>
        <p:nvSpPr>
          <p:cNvPr id="23" name="TextBox 22"/>
          <p:cNvSpPr txBox="1"/>
          <p:nvPr/>
        </p:nvSpPr>
        <p:spPr>
          <a:xfrm>
            <a:off x="20384688" y="16206659"/>
            <a:ext cx="3505200" cy="615553"/>
          </a:xfrm>
          <a:prstGeom prst="rect">
            <a:avLst/>
          </a:prstGeom>
          <a:noFill/>
        </p:spPr>
        <p:txBody>
          <a:bodyPr wrap="square" rtlCol="0">
            <a:spAutoFit/>
          </a:bodyPr>
          <a:lstStyle/>
          <a:p>
            <a:r>
              <a:rPr lang="en-US" sz="3400" b="1" dirty="0"/>
              <a:t> Rectified Signal</a:t>
            </a:r>
          </a:p>
        </p:txBody>
      </p:sp>
      <p:sp>
        <p:nvSpPr>
          <p:cNvPr id="24" name="TextBox 23"/>
          <p:cNvSpPr txBox="1"/>
          <p:nvPr/>
        </p:nvSpPr>
        <p:spPr>
          <a:xfrm>
            <a:off x="26921492" y="16258723"/>
            <a:ext cx="3352800" cy="615553"/>
          </a:xfrm>
          <a:prstGeom prst="rect">
            <a:avLst/>
          </a:prstGeom>
          <a:noFill/>
        </p:spPr>
        <p:txBody>
          <a:bodyPr wrap="square" rtlCol="0">
            <a:spAutoFit/>
          </a:bodyPr>
          <a:lstStyle/>
          <a:p>
            <a:r>
              <a:rPr lang="en-US" sz="3400" b="1" dirty="0"/>
              <a:t>Smoothed Signal</a:t>
            </a:r>
          </a:p>
        </p:txBody>
      </p:sp>
      <p:sp>
        <p:nvSpPr>
          <p:cNvPr id="54" name="TextBox 53"/>
          <p:cNvSpPr txBox="1"/>
          <p:nvPr/>
        </p:nvSpPr>
        <p:spPr>
          <a:xfrm>
            <a:off x="19911008" y="21431523"/>
            <a:ext cx="3505200" cy="615553"/>
          </a:xfrm>
          <a:prstGeom prst="rect">
            <a:avLst/>
          </a:prstGeom>
          <a:noFill/>
        </p:spPr>
        <p:txBody>
          <a:bodyPr wrap="square" rtlCol="0">
            <a:spAutoFit/>
          </a:bodyPr>
          <a:lstStyle/>
          <a:p>
            <a:pPr algn="ctr"/>
            <a:r>
              <a:rPr lang="en-US" sz="3400" b="1" dirty="0"/>
              <a:t>Analyzed Signal</a:t>
            </a:r>
          </a:p>
        </p:txBody>
      </p:sp>
      <p:sp>
        <p:nvSpPr>
          <p:cNvPr id="55" name="TextBox 54"/>
          <p:cNvSpPr txBox="1"/>
          <p:nvPr/>
        </p:nvSpPr>
        <p:spPr>
          <a:xfrm>
            <a:off x="31952611" y="4384119"/>
            <a:ext cx="9638663" cy="2092881"/>
          </a:xfrm>
          <a:prstGeom prst="rect">
            <a:avLst/>
          </a:prstGeom>
          <a:noFill/>
        </p:spPr>
        <p:txBody>
          <a:bodyPr wrap="square" rtlCol="0">
            <a:spAutoFit/>
          </a:bodyPr>
          <a:lstStyle/>
          <a:p>
            <a:r>
              <a:rPr lang="en-US" sz="3400" b="1" dirty="0"/>
              <a:t>Consumer</a:t>
            </a:r>
          </a:p>
          <a:p>
            <a:pPr marL="342900" indent="-342900">
              <a:buFont typeface="Arial" panose="020B0604020202020204" pitchFamily="34" charset="0"/>
              <a:buChar char="•"/>
            </a:pPr>
            <a:r>
              <a:rPr lang="en-US" sz="2400" dirty="0"/>
              <a:t>Transparency Market Research predicts that the wearable fitness device market will double in value in the next two years</a:t>
            </a:r>
          </a:p>
          <a:p>
            <a:pPr marL="342900" indent="-342900">
              <a:buFont typeface="Arial" panose="020B0604020202020204" pitchFamily="34" charset="0"/>
              <a:buChar char="•"/>
            </a:pPr>
            <a:r>
              <a:rPr lang="en-US" sz="2400" dirty="0"/>
              <a:t>No device currently available that measures muscle activity</a:t>
            </a:r>
          </a:p>
          <a:p>
            <a:endParaRPr lang="en-US" sz="2400" dirty="0"/>
          </a:p>
        </p:txBody>
      </p:sp>
      <p:sp>
        <p:nvSpPr>
          <p:cNvPr id="56" name="TextBox 55"/>
          <p:cNvSpPr txBox="1"/>
          <p:nvPr/>
        </p:nvSpPr>
        <p:spPr>
          <a:xfrm>
            <a:off x="31952611" y="6677027"/>
            <a:ext cx="9638663" cy="2831544"/>
          </a:xfrm>
          <a:prstGeom prst="rect">
            <a:avLst/>
          </a:prstGeom>
          <a:noFill/>
        </p:spPr>
        <p:txBody>
          <a:bodyPr wrap="square" rtlCol="0">
            <a:spAutoFit/>
          </a:bodyPr>
          <a:lstStyle/>
          <a:p>
            <a:r>
              <a:rPr lang="en-US" sz="3400" b="1" dirty="0"/>
              <a:t>Medical</a:t>
            </a:r>
          </a:p>
          <a:p>
            <a:pPr marL="342900" indent="-342900">
              <a:buFont typeface="Arial" panose="020B0604020202020204" pitchFamily="34" charset="0"/>
              <a:buChar char="•"/>
            </a:pPr>
            <a:r>
              <a:rPr lang="en-US" sz="2400" dirty="0"/>
              <a:t>Physical therapists need a way to effectively monitor rehabilitation exercises</a:t>
            </a:r>
          </a:p>
          <a:p>
            <a:pPr marL="342900" indent="-342900">
              <a:buFont typeface="Arial" panose="020B0604020202020204" pitchFamily="34" charset="0"/>
              <a:buChar char="•"/>
            </a:pPr>
            <a:r>
              <a:rPr lang="en-US" sz="2400" dirty="0"/>
              <a:t>Patients need a cheap and convenient method for critiquing their exercises</a:t>
            </a:r>
          </a:p>
          <a:p>
            <a:pPr marL="342900" indent="-342900">
              <a:buFont typeface="Arial" panose="020B0604020202020204" pitchFamily="34" charset="0"/>
              <a:buChar char="•"/>
            </a:pPr>
            <a:endParaRPr lang="en-US" sz="2400" dirty="0"/>
          </a:p>
          <a:p>
            <a:endParaRPr lang="en-US" sz="2400" dirty="0"/>
          </a:p>
        </p:txBody>
      </p:sp>
      <p:sp>
        <p:nvSpPr>
          <p:cNvPr id="42" name="TextBox 41"/>
          <p:cNvSpPr txBox="1"/>
          <p:nvPr/>
        </p:nvSpPr>
        <p:spPr>
          <a:xfrm>
            <a:off x="32062100" y="11687651"/>
            <a:ext cx="9507184" cy="1723549"/>
          </a:xfrm>
          <a:prstGeom prst="rect">
            <a:avLst/>
          </a:prstGeom>
          <a:noFill/>
        </p:spPr>
        <p:txBody>
          <a:bodyPr wrap="square" rtlCol="0">
            <a:spAutoFit/>
          </a:bodyPr>
          <a:lstStyle/>
          <a:p>
            <a:r>
              <a:rPr lang="en-US" sz="3400" b="1" dirty="0"/>
              <a:t>Improved Performance</a:t>
            </a:r>
          </a:p>
          <a:p>
            <a:pPr marL="342900" indent="-342900">
              <a:buFont typeface="Arial" panose="020B0604020202020204" pitchFamily="34" charset="0"/>
              <a:buChar char="•"/>
            </a:pPr>
            <a:r>
              <a:rPr lang="en-US" sz="2400" dirty="0"/>
              <a:t>Muscle specific feedback enables users to perform their exercise correctly on every rep, making workouts more efficient</a:t>
            </a:r>
          </a:p>
          <a:p>
            <a:endParaRPr lang="en-US" sz="2400" dirty="0"/>
          </a:p>
        </p:txBody>
      </p:sp>
      <p:sp>
        <p:nvSpPr>
          <p:cNvPr id="21" name="TextBox 20"/>
          <p:cNvSpPr txBox="1"/>
          <p:nvPr/>
        </p:nvSpPr>
        <p:spPr>
          <a:xfrm>
            <a:off x="1654627" y="11577478"/>
            <a:ext cx="10319657" cy="7091522"/>
          </a:xfrm>
          <a:prstGeom prst="rect">
            <a:avLst/>
          </a:prstGeom>
        </p:spPr>
        <p:style>
          <a:lnRef idx="2">
            <a:schemeClr val="accent5"/>
          </a:lnRef>
          <a:fillRef idx="1">
            <a:schemeClr val="lt1"/>
          </a:fillRef>
          <a:effectRef idx="0">
            <a:schemeClr val="accent5"/>
          </a:effectRef>
          <a:fontRef idx="minor">
            <a:schemeClr val="dk1"/>
          </a:fontRef>
        </p:style>
        <p:txBody>
          <a:bodyPr wrap="square" lIns="73841" tIns="36921" rIns="73841" bIns="36921" rtlCol="0">
            <a:spAutoFit/>
          </a:bodyPr>
          <a:lstStyle/>
          <a:p>
            <a:pPr algn="ctr"/>
            <a:r>
              <a:rPr lang="en-US" sz="4400" b="1" dirty="0"/>
              <a:t>SURFACE ELECTROMYOGRAPHY</a:t>
            </a:r>
          </a:p>
          <a:p>
            <a:pPr algn="ctr"/>
            <a:r>
              <a:rPr lang="en-US" sz="4400" b="1" dirty="0"/>
              <a:t>(</a:t>
            </a:r>
            <a:r>
              <a:rPr lang="en-US" sz="4400" b="1" dirty="0" err="1"/>
              <a:t>sEMG</a:t>
            </a:r>
            <a:r>
              <a:rPr lang="en-US" sz="4400" b="1" dirty="0"/>
              <a:t>)</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p:txBody>
      </p:sp>
      <p:sp>
        <p:nvSpPr>
          <p:cNvPr id="45" name="TextBox 44"/>
          <p:cNvSpPr txBox="1"/>
          <p:nvPr/>
        </p:nvSpPr>
        <p:spPr>
          <a:xfrm>
            <a:off x="1935224" y="13248839"/>
            <a:ext cx="6581259" cy="1729654"/>
          </a:xfrm>
          <a:prstGeom prst="rect">
            <a:avLst/>
          </a:prstGeom>
          <a:noFill/>
        </p:spPr>
        <p:txBody>
          <a:bodyPr wrap="square" rtlCol="0">
            <a:spAutoFit/>
          </a:bodyPr>
          <a:lstStyle/>
          <a:p>
            <a:r>
              <a:rPr lang="en-US" sz="3400" b="1" dirty="0"/>
              <a:t>Science</a:t>
            </a:r>
          </a:p>
          <a:p>
            <a:pPr marL="685800" indent="-685800">
              <a:buFont typeface="Arial" panose="020B0604020202020204" pitchFamily="34" charset="0"/>
              <a:buChar char="•"/>
            </a:pPr>
            <a:r>
              <a:rPr lang="en-US" sz="2400" dirty="0"/>
              <a:t>Contracting motor units in muscles produce voltage differentials</a:t>
            </a:r>
          </a:p>
          <a:p>
            <a:pPr marL="685800" indent="-685800">
              <a:buFont typeface="Arial" panose="020B0604020202020204" pitchFamily="34" charset="0"/>
              <a:buChar char="•"/>
            </a:pPr>
            <a:r>
              <a:rPr lang="en-US" sz="2400" dirty="0"/>
              <a:t>Amplitude:   &lt; 10mV</a:t>
            </a:r>
          </a:p>
          <a:p>
            <a:pPr marL="685800" indent="-685800">
              <a:buFont typeface="Arial" panose="020B0604020202020204" pitchFamily="34" charset="0"/>
              <a:buChar char="•"/>
            </a:pPr>
            <a:r>
              <a:rPr lang="en-US" sz="2400" dirty="0"/>
              <a:t>Frequency range:  20 – 500Hz</a:t>
            </a:r>
          </a:p>
        </p:txBody>
      </p:sp>
      <p:pic>
        <p:nvPicPr>
          <p:cNvPr id="28" name="Picture 27"/>
          <p:cNvPicPr>
            <a:picLocks noChangeAspect="1"/>
          </p:cNvPicPr>
          <p:nvPr/>
        </p:nvPicPr>
        <p:blipFill>
          <a:blip r:embed="rId10"/>
          <a:stretch>
            <a:fillRect/>
          </a:stretch>
        </p:blipFill>
        <p:spPr>
          <a:xfrm>
            <a:off x="8490525" y="13944600"/>
            <a:ext cx="3168075" cy="3465874"/>
          </a:xfrm>
          <a:prstGeom prst="rect">
            <a:avLst/>
          </a:prstGeom>
        </p:spPr>
      </p:pic>
      <p:sp>
        <p:nvSpPr>
          <p:cNvPr id="46" name="TextBox 45"/>
          <p:cNvSpPr txBox="1"/>
          <p:nvPr/>
        </p:nvSpPr>
        <p:spPr>
          <a:xfrm>
            <a:off x="1970920" y="15795914"/>
            <a:ext cx="6745993" cy="2034886"/>
          </a:xfrm>
          <a:prstGeom prst="rect">
            <a:avLst/>
          </a:prstGeom>
          <a:noFill/>
        </p:spPr>
        <p:txBody>
          <a:bodyPr wrap="square" rtlCol="0">
            <a:spAutoFit/>
          </a:bodyPr>
          <a:lstStyle/>
          <a:p>
            <a:r>
              <a:rPr lang="en-US" sz="3400" b="1" dirty="0"/>
              <a:t>Surface Electrodes</a:t>
            </a:r>
          </a:p>
          <a:p>
            <a:pPr marL="685800" indent="-685800">
              <a:buFont typeface="Arial" panose="020B0604020202020204" pitchFamily="34" charset="0"/>
              <a:buChar char="•"/>
            </a:pPr>
            <a:r>
              <a:rPr lang="en-US" sz="2400" dirty="0"/>
              <a:t>Sensors placed onto the skin to measure the voltage differential</a:t>
            </a:r>
          </a:p>
          <a:p>
            <a:pPr marL="685800" indent="-685800">
              <a:buFont typeface="Arial" panose="020B0604020202020204" pitchFamily="34" charset="0"/>
              <a:buChar char="•"/>
            </a:pPr>
            <a:r>
              <a:rPr lang="en-US" sz="2400" dirty="0"/>
              <a:t>Less invasive and easier to use than needle-style electrodes</a:t>
            </a:r>
          </a:p>
          <a:p>
            <a:endParaRPr lang="en-US" sz="2400" dirty="0"/>
          </a:p>
        </p:txBody>
      </p:sp>
      <p:sp>
        <p:nvSpPr>
          <p:cNvPr id="57" name="TextBox 56"/>
          <p:cNvSpPr txBox="1"/>
          <p:nvPr/>
        </p:nvSpPr>
        <p:spPr>
          <a:xfrm>
            <a:off x="1970920" y="19899260"/>
            <a:ext cx="6182480" cy="1908215"/>
          </a:xfrm>
          <a:prstGeom prst="rect">
            <a:avLst/>
          </a:prstGeom>
          <a:noFill/>
        </p:spPr>
        <p:txBody>
          <a:bodyPr wrap="square" rtlCol="0">
            <a:spAutoFit/>
          </a:bodyPr>
          <a:lstStyle/>
          <a:p>
            <a:r>
              <a:rPr lang="en-US" sz="3400" b="1" dirty="0"/>
              <a:t>Electrodes</a:t>
            </a:r>
          </a:p>
          <a:p>
            <a:pPr marL="342900" indent="-342900">
              <a:lnSpc>
                <a:spcPct val="150000"/>
              </a:lnSpc>
              <a:buFont typeface="Arial" panose="020B0604020202020204" pitchFamily="34" charset="0"/>
              <a:buChar char="•"/>
            </a:pPr>
            <a:r>
              <a:rPr lang="en-US" sz="2400" dirty="0"/>
              <a:t>Custom-made </a:t>
            </a:r>
            <a:r>
              <a:rPr lang="en-US" sz="2400" dirty="0" err="1"/>
              <a:t>sEMG</a:t>
            </a:r>
            <a:r>
              <a:rPr lang="en-US" sz="2400" dirty="0"/>
              <a:t> sleeve</a:t>
            </a:r>
          </a:p>
          <a:p>
            <a:pPr marL="342900" indent="-342900">
              <a:buFont typeface="Arial" panose="020B0604020202020204" pitchFamily="34" charset="0"/>
              <a:buChar char="•"/>
            </a:pPr>
            <a:r>
              <a:rPr lang="en-US" sz="2400" dirty="0"/>
              <a:t>“Dry” electrodes don’t use sticky gel</a:t>
            </a:r>
          </a:p>
          <a:p>
            <a:pPr marL="342900" indent="-342900">
              <a:buFont typeface="Arial" panose="020B0604020202020204" pitchFamily="34" charset="0"/>
              <a:buChar char="•"/>
            </a:pPr>
            <a:r>
              <a:rPr lang="en-US" sz="2400" dirty="0"/>
              <a:t>Flexible material keeps electrodes in place</a:t>
            </a:r>
          </a:p>
        </p:txBody>
      </p:sp>
      <p:pic>
        <p:nvPicPr>
          <p:cNvPr id="61" name="Picture 60"/>
          <p:cNvPicPr>
            <a:picLocks noChangeAspect="1"/>
          </p:cNvPicPr>
          <p:nvPr/>
        </p:nvPicPr>
        <p:blipFill>
          <a:blip r:embed="rId11"/>
          <a:stretch>
            <a:fillRect/>
          </a:stretch>
        </p:blipFill>
        <p:spPr>
          <a:xfrm>
            <a:off x="14018547" y="24197400"/>
            <a:ext cx="2059653" cy="4185320"/>
          </a:xfrm>
          <a:prstGeom prst="rect">
            <a:avLst/>
          </a:prstGeom>
        </p:spPr>
      </p:pic>
      <p:pic>
        <p:nvPicPr>
          <p:cNvPr id="62" name="Picture 61"/>
          <p:cNvPicPr>
            <a:picLocks noChangeAspect="1"/>
          </p:cNvPicPr>
          <p:nvPr/>
        </p:nvPicPr>
        <p:blipFill>
          <a:blip r:embed="rId11"/>
          <a:stretch>
            <a:fillRect/>
          </a:stretch>
        </p:blipFill>
        <p:spPr>
          <a:xfrm>
            <a:off x="22806647" y="24197400"/>
            <a:ext cx="2059653" cy="4185320"/>
          </a:xfrm>
          <a:prstGeom prst="rect">
            <a:avLst/>
          </a:prstGeom>
        </p:spPr>
      </p:pic>
      <p:pic>
        <p:nvPicPr>
          <p:cNvPr id="63" name="Picture 62"/>
          <p:cNvPicPr>
            <a:picLocks noChangeAspect="1"/>
          </p:cNvPicPr>
          <p:nvPr/>
        </p:nvPicPr>
        <p:blipFill>
          <a:blip r:embed="rId11"/>
          <a:stretch>
            <a:fillRect/>
          </a:stretch>
        </p:blipFill>
        <p:spPr>
          <a:xfrm>
            <a:off x="27200697" y="24197400"/>
            <a:ext cx="2059653" cy="4185320"/>
          </a:xfrm>
          <a:prstGeom prst="rect">
            <a:avLst/>
          </a:prstGeom>
        </p:spPr>
      </p:pic>
      <p:sp>
        <p:nvSpPr>
          <p:cNvPr id="65" name="TextBox 64"/>
          <p:cNvSpPr txBox="1"/>
          <p:nvPr/>
        </p:nvSpPr>
        <p:spPr>
          <a:xfrm>
            <a:off x="14570084" y="25264408"/>
            <a:ext cx="944489" cy="1938992"/>
          </a:xfrm>
          <a:prstGeom prst="rect">
            <a:avLst/>
          </a:prstGeom>
          <a:noFill/>
        </p:spPr>
        <p:txBody>
          <a:bodyPr wrap="none" rtlCol="0">
            <a:spAutoFit/>
          </a:bodyPr>
          <a:lstStyle/>
          <a:p>
            <a:pPr algn="ctr"/>
            <a:r>
              <a:rPr lang="en-US" sz="2400" b="1" dirty="0">
                <a:solidFill>
                  <a:srgbClr val="C00000"/>
                </a:solidFill>
              </a:rPr>
              <a:t>Verify</a:t>
            </a:r>
          </a:p>
          <a:p>
            <a:pPr algn="ctr"/>
            <a:r>
              <a:rPr lang="en-US" sz="2400" b="1" dirty="0">
                <a:solidFill>
                  <a:srgbClr val="C00000"/>
                </a:solidFill>
              </a:rPr>
              <a:t>Signal</a:t>
            </a:r>
          </a:p>
          <a:p>
            <a:pPr algn="ctr"/>
            <a:endParaRPr lang="en-US" sz="2400" b="1" dirty="0">
              <a:solidFill>
                <a:srgbClr val="C00000"/>
              </a:solidFill>
            </a:endParaRPr>
          </a:p>
          <a:p>
            <a:pPr algn="ctr"/>
            <a:r>
              <a:rPr lang="en-US" sz="2400" b="1" dirty="0">
                <a:solidFill>
                  <a:srgbClr val="C00000"/>
                </a:solidFill>
              </a:rPr>
              <a:t>Enter </a:t>
            </a:r>
          </a:p>
          <a:p>
            <a:pPr algn="ctr"/>
            <a:r>
              <a:rPr lang="en-US" sz="2400" b="1" dirty="0">
                <a:solidFill>
                  <a:srgbClr val="C00000"/>
                </a:solidFill>
              </a:rPr>
              <a:t>Goal</a:t>
            </a:r>
          </a:p>
        </p:txBody>
      </p:sp>
      <p:sp>
        <p:nvSpPr>
          <p:cNvPr id="68" name="TextBox 67"/>
          <p:cNvSpPr txBox="1"/>
          <p:nvPr/>
        </p:nvSpPr>
        <p:spPr>
          <a:xfrm>
            <a:off x="23022405" y="25449074"/>
            <a:ext cx="1628138" cy="1569660"/>
          </a:xfrm>
          <a:prstGeom prst="rect">
            <a:avLst/>
          </a:prstGeom>
          <a:noFill/>
        </p:spPr>
        <p:txBody>
          <a:bodyPr wrap="none" rtlCol="0">
            <a:spAutoFit/>
          </a:bodyPr>
          <a:lstStyle/>
          <a:p>
            <a:pPr algn="ctr"/>
            <a:r>
              <a:rPr lang="en-US" sz="2400" b="1" dirty="0">
                <a:solidFill>
                  <a:srgbClr val="C00000"/>
                </a:solidFill>
              </a:rPr>
              <a:t>Count Reps</a:t>
            </a:r>
          </a:p>
          <a:p>
            <a:pPr algn="ctr"/>
            <a:endParaRPr lang="en-US" sz="2400" b="1" dirty="0">
              <a:solidFill>
                <a:srgbClr val="C00000"/>
              </a:solidFill>
            </a:endParaRPr>
          </a:p>
          <a:p>
            <a:pPr algn="ctr"/>
            <a:r>
              <a:rPr lang="en-US" sz="2400" b="1" dirty="0">
                <a:solidFill>
                  <a:srgbClr val="C00000"/>
                </a:solidFill>
              </a:rPr>
              <a:t>Detect</a:t>
            </a:r>
          </a:p>
          <a:p>
            <a:pPr algn="ctr"/>
            <a:r>
              <a:rPr lang="en-US" sz="2400" b="1" dirty="0">
                <a:solidFill>
                  <a:srgbClr val="C00000"/>
                </a:solidFill>
              </a:rPr>
              <a:t>Fatigue</a:t>
            </a:r>
          </a:p>
        </p:txBody>
      </p:sp>
      <p:sp>
        <p:nvSpPr>
          <p:cNvPr id="69" name="TextBox 68"/>
          <p:cNvSpPr txBox="1"/>
          <p:nvPr/>
        </p:nvSpPr>
        <p:spPr>
          <a:xfrm>
            <a:off x="27651647" y="25818406"/>
            <a:ext cx="1157753" cy="830997"/>
          </a:xfrm>
          <a:prstGeom prst="rect">
            <a:avLst/>
          </a:prstGeom>
          <a:noFill/>
        </p:spPr>
        <p:txBody>
          <a:bodyPr wrap="none" rtlCol="0">
            <a:spAutoFit/>
          </a:bodyPr>
          <a:lstStyle/>
          <a:p>
            <a:pPr algn="ctr"/>
            <a:r>
              <a:rPr lang="en-US" sz="2400" b="1" dirty="0">
                <a:solidFill>
                  <a:srgbClr val="C00000"/>
                </a:solidFill>
              </a:rPr>
              <a:t>Present</a:t>
            </a:r>
          </a:p>
          <a:p>
            <a:pPr algn="ctr"/>
            <a:r>
              <a:rPr lang="en-US" sz="2400" b="1" dirty="0">
                <a:solidFill>
                  <a:srgbClr val="C00000"/>
                </a:solidFill>
              </a:rPr>
              <a:t>Results</a:t>
            </a:r>
          </a:p>
        </p:txBody>
      </p:sp>
      <p:pic>
        <p:nvPicPr>
          <p:cNvPr id="70" name="Picture 69"/>
          <p:cNvPicPr>
            <a:picLocks noChangeAspect="1"/>
          </p:cNvPicPr>
          <p:nvPr/>
        </p:nvPicPr>
        <p:blipFill>
          <a:blip r:embed="rId11"/>
          <a:stretch>
            <a:fillRect/>
          </a:stretch>
        </p:blipFill>
        <p:spPr>
          <a:xfrm>
            <a:off x="18412597" y="24197400"/>
            <a:ext cx="2059653" cy="4185320"/>
          </a:xfrm>
          <a:prstGeom prst="rect">
            <a:avLst/>
          </a:prstGeom>
        </p:spPr>
      </p:pic>
      <p:sp>
        <p:nvSpPr>
          <p:cNvPr id="71" name="TextBox 70"/>
          <p:cNvSpPr txBox="1"/>
          <p:nvPr/>
        </p:nvSpPr>
        <p:spPr>
          <a:xfrm>
            <a:off x="18778375" y="25449074"/>
            <a:ext cx="1327030" cy="1569660"/>
          </a:xfrm>
          <a:prstGeom prst="rect">
            <a:avLst/>
          </a:prstGeom>
          <a:noFill/>
        </p:spPr>
        <p:txBody>
          <a:bodyPr wrap="none" rtlCol="0">
            <a:spAutoFit/>
          </a:bodyPr>
          <a:lstStyle/>
          <a:p>
            <a:pPr algn="ctr"/>
            <a:r>
              <a:rPr lang="en-US" sz="2400" b="1" dirty="0">
                <a:solidFill>
                  <a:srgbClr val="C00000"/>
                </a:solidFill>
              </a:rPr>
              <a:t>Choose </a:t>
            </a:r>
          </a:p>
          <a:p>
            <a:pPr algn="ctr"/>
            <a:r>
              <a:rPr lang="en-US" sz="2400" b="1" dirty="0">
                <a:solidFill>
                  <a:srgbClr val="C00000"/>
                </a:solidFill>
              </a:rPr>
              <a:t>Exercise</a:t>
            </a:r>
          </a:p>
          <a:p>
            <a:pPr algn="ctr"/>
            <a:endParaRPr lang="en-US" sz="2400" b="1" dirty="0">
              <a:solidFill>
                <a:srgbClr val="C00000"/>
              </a:solidFill>
            </a:endParaRPr>
          </a:p>
          <a:p>
            <a:pPr algn="ctr"/>
            <a:r>
              <a:rPr lang="en-US" sz="2400" b="1" dirty="0">
                <a:solidFill>
                  <a:srgbClr val="C00000"/>
                </a:solidFill>
              </a:rPr>
              <a:t>Calibrate</a:t>
            </a:r>
          </a:p>
        </p:txBody>
      </p:sp>
      <p:sp>
        <p:nvSpPr>
          <p:cNvPr id="74" name="Right Arrow 73"/>
          <p:cNvSpPr/>
          <p:nvPr/>
        </p:nvSpPr>
        <p:spPr>
          <a:xfrm>
            <a:off x="16640169" y="25975854"/>
            <a:ext cx="1230409"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Right Arrow 74"/>
          <p:cNvSpPr/>
          <p:nvPr/>
        </p:nvSpPr>
        <p:spPr>
          <a:xfrm>
            <a:off x="21048404" y="25975854"/>
            <a:ext cx="1230409"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Right Arrow 75"/>
          <p:cNvSpPr/>
          <p:nvPr/>
        </p:nvSpPr>
        <p:spPr>
          <a:xfrm>
            <a:off x="25456640" y="25975854"/>
            <a:ext cx="1230409"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TextBox 78"/>
          <p:cNvSpPr txBox="1"/>
          <p:nvPr/>
        </p:nvSpPr>
        <p:spPr>
          <a:xfrm>
            <a:off x="32062100" y="13792200"/>
            <a:ext cx="9507184" cy="1354217"/>
          </a:xfrm>
          <a:prstGeom prst="rect">
            <a:avLst/>
          </a:prstGeom>
          <a:noFill/>
        </p:spPr>
        <p:txBody>
          <a:bodyPr wrap="square" rtlCol="0">
            <a:spAutoFit/>
          </a:bodyPr>
          <a:lstStyle/>
          <a:p>
            <a:r>
              <a:rPr lang="en-US" sz="3400" b="1" dirty="0"/>
              <a:t>Cost Savings</a:t>
            </a:r>
          </a:p>
          <a:p>
            <a:pPr marL="342900" indent="-342900">
              <a:buFont typeface="Arial" panose="020B0604020202020204" pitchFamily="34" charset="0"/>
              <a:buChar char="•"/>
            </a:pPr>
            <a:r>
              <a:rPr lang="en-US" sz="2400" dirty="0"/>
              <a:t>A cheaper alternative to a personal trainer</a:t>
            </a:r>
          </a:p>
          <a:p>
            <a:pPr marL="342900" indent="-342900">
              <a:buFont typeface="Arial" panose="020B0604020202020204" pitchFamily="34" charset="0"/>
              <a:buChar char="•"/>
            </a:pPr>
            <a:r>
              <a:rPr lang="en-US" sz="2400" dirty="0"/>
              <a:t>Fewer injuries from incorrect exercise</a:t>
            </a:r>
          </a:p>
        </p:txBody>
      </p:sp>
      <p:sp>
        <p:nvSpPr>
          <p:cNvPr id="80" name="TextBox 79"/>
          <p:cNvSpPr txBox="1"/>
          <p:nvPr/>
        </p:nvSpPr>
        <p:spPr>
          <a:xfrm>
            <a:off x="32062100" y="15855395"/>
            <a:ext cx="9507184" cy="1354217"/>
          </a:xfrm>
          <a:prstGeom prst="rect">
            <a:avLst/>
          </a:prstGeom>
          <a:noFill/>
        </p:spPr>
        <p:txBody>
          <a:bodyPr wrap="square" rtlCol="0">
            <a:spAutoFit/>
          </a:bodyPr>
          <a:lstStyle/>
          <a:p>
            <a:r>
              <a:rPr lang="en-US" sz="3400" b="1" dirty="0"/>
              <a:t>Faster Recovery</a:t>
            </a:r>
          </a:p>
          <a:p>
            <a:pPr marL="342900" indent="-342900">
              <a:buFont typeface="Arial" panose="020B0604020202020204" pitchFamily="34" charset="0"/>
              <a:buChar char="•"/>
            </a:pPr>
            <a:r>
              <a:rPr lang="en-US" sz="2400" dirty="0"/>
              <a:t>People can recover faster if they are performing their prescribed exercises correctly and re-building their muscles symmetrically</a:t>
            </a:r>
          </a:p>
        </p:txBody>
      </p:sp>
      <p:sp>
        <p:nvSpPr>
          <p:cNvPr id="81" name="TextBox 80"/>
          <p:cNvSpPr txBox="1"/>
          <p:nvPr/>
        </p:nvSpPr>
        <p:spPr>
          <a:xfrm>
            <a:off x="32062100" y="17754600"/>
            <a:ext cx="9507184" cy="2092881"/>
          </a:xfrm>
          <a:prstGeom prst="rect">
            <a:avLst/>
          </a:prstGeom>
          <a:noFill/>
        </p:spPr>
        <p:txBody>
          <a:bodyPr wrap="square" rtlCol="0">
            <a:spAutoFit/>
          </a:bodyPr>
          <a:lstStyle/>
          <a:p>
            <a:r>
              <a:rPr lang="en-US" sz="3400" b="1" dirty="0"/>
              <a:t>New Training Methods</a:t>
            </a:r>
          </a:p>
          <a:p>
            <a:pPr marL="342900" indent="-342900">
              <a:buFont typeface="Arial" panose="020B0604020202020204" pitchFamily="34" charset="0"/>
              <a:buChar char="•"/>
            </a:pPr>
            <a:r>
              <a:rPr lang="en-US" sz="2400" dirty="0"/>
              <a:t>Exercises can be developed that use the voltage signal from our system as the metric of performance</a:t>
            </a:r>
          </a:p>
          <a:p>
            <a:pPr marL="342900" indent="-342900">
              <a:buFont typeface="Arial" panose="020B0604020202020204" pitchFamily="34" charset="0"/>
              <a:buChar char="•"/>
            </a:pPr>
            <a:r>
              <a:rPr lang="en-US" sz="2400" dirty="0"/>
              <a:t>“Big Data” is a major trend in technology —  our system can help provide a more complete view of a user’s exercise regime</a:t>
            </a:r>
          </a:p>
        </p:txBody>
      </p:sp>
      <p:sp>
        <p:nvSpPr>
          <p:cNvPr id="82" name="Plus 81"/>
          <p:cNvSpPr/>
          <p:nvPr/>
        </p:nvSpPr>
        <p:spPr>
          <a:xfrm>
            <a:off x="25610712" y="6540294"/>
            <a:ext cx="1250835" cy="1279113"/>
          </a:xfrm>
          <a:prstGeom prst="mathPlus">
            <a:avLst>
              <a:gd name="adj1" fmla="val 109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788952" y="7315200"/>
            <a:ext cx="2286000" cy="2000250"/>
          </a:xfrm>
          <a:prstGeom prst="rect">
            <a:avLst/>
          </a:prstGeom>
        </p:spPr>
      </p:pic>
      <p:pic>
        <p:nvPicPr>
          <p:cNvPr id="83" name="Picture 82"/>
          <p:cNvPicPr>
            <a:picLocks noChangeAspect="1"/>
          </p:cNvPicPr>
          <p:nvPr/>
        </p:nvPicPr>
        <p:blipFill>
          <a:blip r:embed="rId9"/>
          <a:stretch>
            <a:fillRect/>
          </a:stretch>
        </p:blipFill>
        <p:spPr>
          <a:xfrm>
            <a:off x="19018061" y="17911044"/>
            <a:ext cx="4978503" cy="2534007"/>
          </a:xfrm>
          <a:prstGeom prst="rect">
            <a:avLst/>
          </a:prstGeom>
        </p:spPr>
      </p:pic>
      <p:sp>
        <p:nvSpPr>
          <p:cNvPr id="84" name="TextBox 83"/>
          <p:cNvSpPr txBox="1"/>
          <p:nvPr/>
        </p:nvSpPr>
        <p:spPr>
          <a:xfrm>
            <a:off x="31666543" y="21738044"/>
            <a:ext cx="10319657" cy="7522756"/>
          </a:xfrm>
          <a:prstGeom prst="rect">
            <a:avLst/>
          </a:prstGeom>
        </p:spPr>
        <p:style>
          <a:lnRef idx="2">
            <a:schemeClr val="accent1"/>
          </a:lnRef>
          <a:fillRef idx="1">
            <a:schemeClr val="lt1"/>
          </a:fillRef>
          <a:effectRef idx="0">
            <a:schemeClr val="accent1"/>
          </a:effectRef>
          <a:fontRef idx="minor">
            <a:schemeClr val="dk1"/>
          </a:fontRef>
        </p:style>
        <p:txBody>
          <a:bodyPr wrap="square" lIns="73841" tIns="36921" rIns="73841" bIns="36921" rtlCol="0">
            <a:spAutoFit/>
          </a:bodyPr>
          <a:lstStyle/>
          <a:p>
            <a:pPr algn="ctr"/>
            <a:r>
              <a:rPr lang="en-US" sz="4400" b="1" dirty="0"/>
              <a:t>SUMMARY</a:t>
            </a:r>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a:p>
            <a:pPr algn="ctr"/>
            <a:endParaRPr lang="en-US" sz="4400" b="1" dirty="0"/>
          </a:p>
        </p:txBody>
      </p:sp>
      <p:sp>
        <p:nvSpPr>
          <p:cNvPr id="86" name="TextBox 85"/>
          <p:cNvSpPr txBox="1"/>
          <p:nvPr/>
        </p:nvSpPr>
        <p:spPr>
          <a:xfrm>
            <a:off x="32027754" y="23037209"/>
            <a:ext cx="9507184" cy="2831544"/>
          </a:xfrm>
          <a:prstGeom prst="rect">
            <a:avLst/>
          </a:prstGeom>
          <a:noFill/>
        </p:spPr>
        <p:txBody>
          <a:bodyPr wrap="square" rtlCol="0">
            <a:spAutoFit/>
          </a:bodyPr>
          <a:lstStyle/>
          <a:p>
            <a:r>
              <a:rPr lang="en-US" sz="3400" b="1" dirty="0"/>
              <a:t>What we accomplished</a:t>
            </a:r>
          </a:p>
          <a:p>
            <a:pPr marL="342900" indent="-342900">
              <a:buFont typeface="Arial" panose="020B0604020202020204" pitchFamily="34" charset="0"/>
              <a:buChar char="•"/>
            </a:pPr>
            <a:r>
              <a:rPr lang="en-US" sz="2400" dirty="0"/>
              <a:t>Created an electrode sleeve which is lightweight and easy to use</a:t>
            </a:r>
          </a:p>
          <a:p>
            <a:pPr marL="342900" indent="-342900">
              <a:buFont typeface="Arial" panose="020B0604020202020204" pitchFamily="34" charset="0"/>
              <a:buChar char="•"/>
            </a:pPr>
            <a:r>
              <a:rPr lang="en-US" sz="2400" dirty="0"/>
              <a:t>Developed a small and effective detection algorithm to process </a:t>
            </a:r>
            <a:r>
              <a:rPr lang="en-US" sz="2400" dirty="0" err="1"/>
              <a:t>sEMG</a:t>
            </a:r>
            <a:r>
              <a:rPr lang="en-US" sz="2400" dirty="0"/>
              <a:t> signals which can easily run on a low-power embedded system</a:t>
            </a:r>
          </a:p>
          <a:p>
            <a:pPr marL="342900" indent="-342900">
              <a:buFont typeface="Arial" panose="020B0604020202020204" pitchFamily="34" charset="0"/>
              <a:buChar char="•"/>
            </a:pPr>
            <a:r>
              <a:rPr lang="en-US" sz="2400" dirty="0"/>
              <a:t>Developed an iPhone app which communicates with the wearable and provides control and information</a:t>
            </a:r>
          </a:p>
          <a:p>
            <a:pPr marL="342900" indent="-342900">
              <a:buFont typeface="Arial" panose="020B0604020202020204" pitchFamily="34" charset="0"/>
              <a:buChar char="•"/>
            </a:pPr>
            <a:endParaRPr lang="en-US" sz="2400" dirty="0"/>
          </a:p>
        </p:txBody>
      </p:sp>
      <p:sp>
        <p:nvSpPr>
          <p:cNvPr id="87" name="TextBox 86"/>
          <p:cNvSpPr txBox="1"/>
          <p:nvPr/>
        </p:nvSpPr>
        <p:spPr>
          <a:xfrm>
            <a:off x="32084090" y="25987748"/>
            <a:ext cx="9507184" cy="2462213"/>
          </a:xfrm>
          <a:prstGeom prst="rect">
            <a:avLst/>
          </a:prstGeom>
          <a:noFill/>
        </p:spPr>
        <p:txBody>
          <a:bodyPr wrap="square" rtlCol="0">
            <a:spAutoFit/>
          </a:bodyPr>
          <a:lstStyle/>
          <a:p>
            <a:r>
              <a:rPr lang="en-US" sz="3400" b="1" dirty="0"/>
              <a:t>What’s next</a:t>
            </a:r>
          </a:p>
          <a:p>
            <a:pPr marL="342900" indent="-342900">
              <a:buFont typeface="Arial" panose="020B0604020202020204" pitchFamily="34" charset="0"/>
              <a:buChar char="•"/>
            </a:pPr>
            <a:r>
              <a:rPr lang="en-US" sz="2400" dirty="0"/>
              <a:t>Develop custom PCB to integrate circuitry onto the actual sleeve</a:t>
            </a:r>
          </a:p>
          <a:p>
            <a:pPr marL="342900" indent="-342900">
              <a:buFont typeface="Arial" panose="020B0604020202020204" pitchFamily="34" charset="0"/>
              <a:buChar char="•"/>
            </a:pPr>
            <a:r>
              <a:rPr lang="en-US" sz="2400" dirty="0"/>
              <a:t>Make algorithm “smarter” to better handle varying and unexpected signals</a:t>
            </a:r>
          </a:p>
          <a:p>
            <a:pPr marL="342900" indent="-342900">
              <a:buFont typeface="Arial" panose="020B0604020202020204" pitchFamily="34" charset="0"/>
              <a:buChar char="•"/>
            </a:pPr>
            <a:r>
              <a:rPr lang="en-US" sz="2400" dirty="0"/>
              <a:t>Port iPhone application to Android for greater product support</a:t>
            </a:r>
          </a:p>
          <a:p>
            <a:pPr marL="342900" indent="-342900">
              <a:buFont typeface="Arial" panose="020B0604020202020204" pitchFamily="34" charset="0"/>
              <a:buChar char="•"/>
            </a:pPr>
            <a:endParaRPr lang="en-US" sz="2400" dirty="0"/>
          </a:p>
        </p:txBody>
      </p:sp>
      <p:sp>
        <p:nvSpPr>
          <p:cNvPr id="88" name="TextBox 87"/>
          <p:cNvSpPr txBox="1"/>
          <p:nvPr/>
        </p:nvSpPr>
        <p:spPr>
          <a:xfrm>
            <a:off x="32689800" y="282885"/>
            <a:ext cx="3922484" cy="3231654"/>
          </a:xfrm>
          <a:prstGeom prst="rect">
            <a:avLst/>
          </a:prstGeom>
          <a:noFill/>
        </p:spPr>
        <p:txBody>
          <a:bodyPr wrap="none" rtlCol="0">
            <a:spAutoFit/>
          </a:bodyPr>
          <a:lstStyle/>
          <a:p>
            <a:r>
              <a:rPr lang="en-US" sz="3400" b="1" dirty="0"/>
              <a:t>Team Members:</a:t>
            </a:r>
          </a:p>
          <a:p>
            <a:r>
              <a:rPr lang="en-US" sz="3400" dirty="0"/>
              <a:t>Ahmed </a:t>
            </a:r>
            <a:r>
              <a:rPr lang="en-US" sz="3400" dirty="0" err="1"/>
              <a:t>Abdulkareem</a:t>
            </a:r>
            <a:endParaRPr lang="en-US" sz="3400" dirty="0"/>
          </a:p>
          <a:p>
            <a:r>
              <a:rPr lang="en-US" sz="3400" dirty="0"/>
              <a:t>Todd Harlow</a:t>
            </a:r>
          </a:p>
          <a:p>
            <a:r>
              <a:rPr lang="en-US" sz="3400" dirty="0"/>
              <a:t>Hai Dang Hoang</a:t>
            </a:r>
          </a:p>
          <a:p>
            <a:r>
              <a:rPr lang="en-US" sz="3400" dirty="0"/>
              <a:t>Than Tien </a:t>
            </a:r>
            <a:r>
              <a:rPr lang="en-US" sz="3400" dirty="0" err="1"/>
              <a:t>Troung</a:t>
            </a:r>
            <a:endParaRPr lang="en-US" sz="3400" dirty="0"/>
          </a:p>
          <a:p>
            <a:endParaRPr lang="en-US" sz="3400" dirty="0"/>
          </a:p>
        </p:txBody>
      </p:sp>
      <p:sp>
        <p:nvSpPr>
          <p:cNvPr id="89" name="TextBox 88"/>
          <p:cNvSpPr txBox="1"/>
          <p:nvPr/>
        </p:nvSpPr>
        <p:spPr>
          <a:xfrm>
            <a:off x="37369576" y="282885"/>
            <a:ext cx="3064557" cy="1661993"/>
          </a:xfrm>
          <a:prstGeom prst="rect">
            <a:avLst/>
          </a:prstGeom>
          <a:noFill/>
        </p:spPr>
        <p:txBody>
          <a:bodyPr wrap="none" rtlCol="0">
            <a:spAutoFit/>
          </a:bodyPr>
          <a:lstStyle/>
          <a:p>
            <a:r>
              <a:rPr lang="en-US" sz="3400" b="1" dirty="0"/>
              <a:t>Faculty Advisor:</a:t>
            </a:r>
          </a:p>
          <a:p>
            <a:r>
              <a:rPr lang="en-US" sz="3400" dirty="0"/>
              <a:t>Mark Faust</a:t>
            </a:r>
          </a:p>
          <a:p>
            <a:endParaRPr lang="en-US" sz="3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1404</TotalTime>
  <Words>606</Words>
  <Application>Microsoft Office PowerPoint</Application>
  <PresentationFormat>Custom</PresentationFormat>
  <Paragraphs>246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Portland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Todd</cp:lastModifiedBy>
  <cp:revision>72</cp:revision>
  <dcterms:created xsi:type="dcterms:W3CDTF">2008-12-19T19:08:39Z</dcterms:created>
  <dcterms:modified xsi:type="dcterms:W3CDTF">2016-05-19T17:39:24Z</dcterms:modified>
</cp:coreProperties>
</file>