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63" r:id="rId5"/>
    <p:sldId id="290" r:id="rId6"/>
    <p:sldId id="261" r:id="rId7"/>
    <p:sldId id="264" r:id="rId8"/>
    <p:sldId id="274" r:id="rId9"/>
    <p:sldId id="275" r:id="rId10"/>
    <p:sldId id="266" r:id="rId11"/>
    <p:sldId id="277" r:id="rId12"/>
    <p:sldId id="262" r:id="rId13"/>
    <p:sldId id="276" r:id="rId14"/>
    <p:sldId id="279" r:id="rId15"/>
    <p:sldId id="282" r:id="rId16"/>
    <p:sldId id="288" r:id="rId17"/>
    <p:sldId id="283" r:id="rId18"/>
    <p:sldId id="285" r:id="rId19"/>
    <p:sldId id="289" r:id="rId20"/>
    <p:sldId id="280" r:id="rId21"/>
    <p:sldId id="271" r:id="rId22"/>
    <p:sldId id="267" r:id="rId23"/>
    <p:sldId id="268" r:id="rId24"/>
    <p:sldId id="269" r:id="rId25"/>
    <p:sldId id="270" r:id="rId26"/>
    <p:sldId id="27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2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E40F-418D-464E-81D0-D1B162CCC0CC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63887-548F-4671-80B4-8A21FC47A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9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008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72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3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01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3632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20800" y="16764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604000" y="1676400"/>
            <a:ext cx="5080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32191"/>
      </p:ext>
    </p:extLst>
  </p:cSld>
  <p:clrMapOvr>
    <a:masterClrMapping/>
  </p:clrMapOvr>
  <p:transition xmlns:p14="http://schemas.microsoft.com/office/powerpoint/2010/main">
    <p:cover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8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8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66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3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E30A-FA46-44AD-8356-03A9F9692AB1}" type="datetimeFigureOut">
              <a:rPr lang="en-US" smtClean="0"/>
              <a:t>2/2/16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6A700-4CBB-4E4D-A6AB-5167C90A8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X1IopbZivjs&amp;feature=youtu.b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435" y="952034"/>
            <a:ext cx="9144000" cy="2078037"/>
          </a:xfrm>
        </p:spPr>
        <p:txBody>
          <a:bodyPr/>
          <a:lstStyle/>
          <a:p>
            <a:r>
              <a:rPr lang="en-US" dirty="0" smtClean="0"/>
              <a:t>SHAF (Safe, Healthy, Active and Flexible)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80" y="3747247"/>
            <a:ext cx="7349020" cy="216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14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Our </a:t>
            </a:r>
            <a:r>
              <a:rPr lang="en" dirty="0" smtClean="0"/>
              <a:t>Solution Summary</a:t>
            </a:r>
            <a:endParaRPr lang="en" dirty="0"/>
          </a:p>
        </p:txBody>
      </p:sp>
      <p:sp>
        <p:nvSpPr>
          <p:cNvPr id="2" name="TextBox 1"/>
          <p:cNvSpPr txBox="1"/>
          <p:nvPr/>
        </p:nvSpPr>
        <p:spPr>
          <a:xfrm>
            <a:off x="609599" y="1631576"/>
            <a:ext cx="6096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 smtClean="0"/>
              <a:t>sEMG</a:t>
            </a:r>
            <a:r>
              <a:rPr lang="en-US" sz="2000" dirty="0" smtClean="0"/>
              <a:t> sensors to record muscle data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Wearable garment containing </a:t>
            </a:r>
            <a:r>
              <a:rPr lang="en-US" sz="2000" dirty="0" smtClean="0"/>
              <a:t>custom-made </a:t>
            </a:r>
            <a:r>
              <a:rPr lang="en-US" sz="2000" dirty="0" err="1" smtClean="0"/>
              <a:t>sEMG</a:t>
            </a:r>
            <a:r>
              <a:rPr lang="en-US" sz="2000" dirty="0" smtClean="0"/>
              <a:t> </a:t>
            </a:r>
            <a:r>
              <a:rPr lang="en-US" sz="2000" dirty="0" smtClean="0"/>
              <a:t>electrodes and supporting </a:t>
            </a:r>
            <a:r>
              <a:rPr lang="en-US" sz="2000" dirty="0" smtClean="0"/>
              <a:t>circuitry.</a:t>
            </a:r>
            <a:endParaRPr lang="en-US" sz="2000" dirty="0" smtClean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Communicates via Bluetooth to smart device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383514"/>
            <a:ext cx="609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Intel Atom powered smart device to process data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Time-domain processing for muscle activation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Frequency-domain processing for muscle fatigue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4938230"/>
            <a:ext cx="6096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Device </a:t>
            </a:r>
            <a:r>
              <a:rPr lang="en-US" sz="2000" dirty="0" smtClean="0"/>
              <a:t>will also provide user interface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Audio and visual cues to keep user informed</a:t>
            </a:r>
          </a:p>
        </p:txBody>
      </p:sp>
      <p:pic>
        <p:nvPicPr>
          <p:cNvPr id="7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03782" y="1459148"/>
            <a:ext cx="1964733" cy="171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898" y="1130166"/>
            <a:ext cx="2630400" cy="23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Plus 8"/>
          <p:cNvSpPr/>
          <p:nvPr/>
        </p:nvSpPr>
        <p:spPr>
          <a:xfrm>
            <a:off x="8581806" y="1812209"/>
            <a:ext cx="1021976" cy="10130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7285968" y="4553065"/>
            <a:ext cx="1102659" cy="5737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343" y="3909638"/>
            <a:ext cx="2775172" cy="195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052260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95" y="2133716"/>
            <a:ext cx="3164540" cy="34333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48494" y="2074492"/>
            <a:ext cx="17483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Wearable sleeve with </a:t>
            </a:r>
            <a:r>
              <a:rPr lang="en-US" sz="2000" b="1" dirty="0" err="1" smtClean="0"/>
              <a:t>sEMG</a:t>
            </a:r>
            <a:r>
              <a:rPr lang="en-US" sz="2000" b="1" dirty="0" smtClean="0"/>
              <a:t> sensors</a:t>
            </a:r>
            <a:endParaRPr lang="en-US" sz="2000" b="1" dirty="0"/>
          </a:p>
        </p:txBody>
      </p:sp>
      <p:sp>
        <p:nvSpPr>
          <p:cNvPr id="45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7579659" cy="1325563"/>
          </a:xfrm>
        </p:spPr>
        <p:txBody>
          <a:bodyPr/>
          <a:lstStyle/>
          <a:p>
            <a:r>
              <a:rPr lang="en-US" dirty="0" smtClean="0"/>
              <a:t>Flowchart for Our Solution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23395" y="1979088"/>
            <a:ext cx="3173449" cy="3990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1" y="2245882"/>
            <a:ext cx="655004" cy="7396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35547" y="1535883"/>
            <a:ext cx="3044673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Time-domain </a:t>
            </a:r>
            <a:r>
              <a:rPr lang="en-US" sz="2000" dirty="0" smtClean="0"/>
              <a:t>analysis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Frequency-domain </a:t>
            </a:r>
            <a:r>
              <a:rPr lang="en-US" sz="2000" dirty="0" smtClean="0"/>
              <a:t>analysis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5003" y="1539294"/>
            <a:ext cx="17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Intel Atom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276594" y="4285809"/>
            <a:ext cx="4521881" cy="232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Is </a:t>
            </a:r>
            <a:r>
              <a:rPr lang="en-US" sz="2000" dirty="0" smtClean="0"/>
              <a:t>the muscle active?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When is the muscle contracted/relaxed?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How </a:t>
            </a:r>
            <a:r>
              <a:rPr lang="en-US" sz="2000" dirty="0" smtClean="0"/>
              <a:t>intense is the muscle activity?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Is the </a:t>
            </a:r>
            <a:r>
              <a:rPr lang="en-US" sz="2000" dirty="0" smtClean="0"/>
              <a:t>muscle </a:t>
            </a:r>
            <a:r>
              <a:rPr lang="en-US" sz="2000" dirty="0" smtClean="0"/>
              <a:t>fatigued?</a:t>
            </a:r>
            <a:endParaRPr 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8171287" y="4426000"/>
            <a:ext cx="17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User Interface</a:t>
            </a:r>
            <a:endParaRPr lang="en-US" sz="2000" b="1" dirty="0"/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3887935" y="2120659"/>
            <a:ext cx="1747612" cy="2026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2"/>
          </p:cNvCxnSpPr>
          <p:nvPr/>
        </p:nvCxnSpPr>
        <p:spPr>
          <a:xfrm flipH="1">
            <a:off x="7157546" y="2705434"/>
            <a:ext cx="338" cy="15803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26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70212" y="2375647"/>
            <a:ext cx="3218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the Intel Atom cannot handle all the signal and user interface processing?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470212" y="4191529"/>
            <a:ext cx="35410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our custom-made electrodes </a:t>
            </a:r>
            <a:r>
              <a:rPr lang="en-US" sz="2000" dirty="0" smtClean="0"/>
              <a:t>fail to provide an adequate signal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696635" y="2375647"/>
            <a:ext cx="413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Shift some or all signal processing</a:t>
            </a:r>
          </a:p>
          <a:p>
            <a:r>
              <a:rPr lang="en-US" sz="2000" dirty="0" smtClean="0"/>
              <a:t>to an FPGA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696635" y="4175739"/>
            <a:ext cx="413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 will use the off the shelf electrodes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5074024" y="2608729"/>
            <a:ext cx="1290917" cy="34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074024" y="4354870"/>
            <a:ext cx="1290917" cy="349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3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Current Achievements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1" y="2192106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Successfully </a:t>
            </a:r>
            <a:r>
              <a:rPr lang="en-US" sz="2000" dirty="0" smtClean="0"/>
              <a:t>detected </a:t>
            </a:r>
            <a:r>
              <a:rPr lang="en-US" sz="2000" dirty="0" smtClean="0"/>
              <a:t>when muscle is </a:t>
            </a:r>
            <a:r>
              <a:rPr lang="en-US" sz="2000" dirty="0" smtClean="0"/>
              <a:t>contracted or relaxed and can count repetitions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140311"/>
            <a:ext cx="519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Making progress on detecting </a:t>
            </a:r>
            <a:r>
              <a:rPr lang="en-US" sz="2000" dirty="0" smtClean="0"/>
              <a:t>muscle </a:t>
            </a:r>
            <a:r>
              <a:rPr lang="en-US" sz="2000" dirty="0" smtClean="0"/>
              <a:t>fatigue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1" y="3891056"/>
            <a:ext cx="5190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Completed a concept for user interface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66" y="1523309"/>
            <a:ext cx="3599611" cy="35686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494494" y="5531224"/>
            <a:ext cx="3675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Muscle Sensor V3 (</a:t>
            </a:r>
            <a:r>
              <a:rPr lang="en-US" sz="2000" dirty="0" err="1" smtClean="0"/>
              <a:t>sEMG</a:t>
            </a:r>
            <a:r>
              <a:rPr lang="en-US" sz="2000" dirty="0" smtClean="0"/>
              <a:t> sensor)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2220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9" b="11503"/>
          <a:stretch/>
        </p:blipFill>
        <p:spPr>
          <a:xfrm>
            <a:off x="2085137" y="1402326"/>
            <a:ext cx="8373035" cy="44823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068" y="4387358"/>
            <a:ext cx="9048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bicep</a:t>
            </a:r>
            <a:endParaRPr lang="en-US" sz="2500" dirty="0"/>
          </a:p>
        </p:txBody>
      </p:sp>
      <p:sp>
        <p:nvSpPr>
          <p:cNvPr id="6" name="TextBox 5"/>
          <p:cNvSpPr txBox="1"/>
          <p:nvPr/>
        </p:nvSpPr>
        <p:spPr>
          <a:xfrm>
            <a:off x="277068" y="2512147"/>
            <a:ext cx="110490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 smtClean="0"/>
              <a:t>tricep</a:t>
            </a:r>
            <a:endParaRPr lang="en-US" sz="2500" dirty="0"/>
          </a:p>
        </p:txBody>
      </p:sp>
      <p:sp>
        <p:nvSpPr>
          <p:cNvPr id="7" name="Right Arrow 6"/>
          <p:cNvSpPr/>
          <p:nvPr/>
        </p:nvSpPr>
        <p:spPr>
          <a:xfrm>
            <a:off x="1370762" y="2694503"/>
            <a:ext cx="7143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1325938" y="4616762"/>
            <a:ext cx="714375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40485" y="6081904"/>
            <a:ext cx="8054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Doing multiple curls (</a:t>
            </a:r>
            <a:r>
              <a:rPr lang="en-US" sz="2000" dirty="0" err="1" smtClean="0"/>
              <a:t>sEMG</a:t>
            </a:r>
            <a:r>
              <a:rPr lang="en-US" sz="2000" dirty="0" smtClean="0"/>
              <a:t> signal for bicep and </a:t>
            </a:r>
            <a:r>
              <a:rPr lang="en-US" sz="2000" dirty="0" err="1" smtClean="0"/>
              <a:t>tricep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65126"/>
            <a:ext cx="8841260" cy="821124"/>
          </a:xfrm>
        </p:spPr>
        <p:txBody>
          <a:bodyPr>
            <a:normAutofit/>
          </a:bodyPr>
          <a:lstStyle/>
          <a:p>
            <a:r>
              <a:rPr lang="en-US" dirty="0"/>
              <a:t>Muscle is contracted/relaxed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2057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Muscle is contracted/relaxed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29777" y="2049277"/>
            <a:ext cx="199016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sEMG</a:t>
            </a:r>
            <a:r>
              <a:rPr lang="en-US" sz="2000" dirty="0" smtClean="0"/>
              <a:t> signal from the sensor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2629025" y="3625437"/>
            <a:ext cx="5838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ADC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818274" y="4983545"/>
            <a:ext cx="257287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Within acceptable range of upper </a:t>
            </a:r>
            <a:r>
              <a:rPr lang="en-US" dirty="0" smtClean="0"/>
              <a:t>bound </a:t>
            </a:r>
            <a:r>
              <a:rPr lang="en-US" dirty="0" smtClean="0"/>
              <a:t>threshold?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250905" y="4994807"/>
            <a:ext cx="19678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Within acceptable range of lower </a:t>
            </a:r>
            <a:r>
              <a:rPr lang="en-US" dirty="0" smtClean="0"/>
              <a:t>bound </a:t>
            </a:r>
            <a:r>
              <a:rPr lang="en-US" dirty="0" smtClean="0"/>
              <a:t>threshold?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2920934" y="2757163"/>
            <a:ext cx="3926" cy="765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2920932" y="3994769"/>
            <a:ext cx="0" cy="868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rot="5400000" flipH="1" flipV="1">
            <a:off x="1167828" y="4132780"/>
            <a:ext cx="1837664" cy="1084730"/>
          </a:xfrm>
          <a:prstGeom prst="bentConnector3">
            <a:avLst>
              <a:gd name="adj1" fmla="val 1002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838200" y="4428906"/>
            <a:ext cx="79252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Not in range</a:t>
            </a:r>
            <a:endParaRPr lang="en-US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1544295" y="5593977"/>
            <a:ext cx="2739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503377" y="4667932"/>
            <a:ext cx="1520944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in range       (contracted)</a:t>
            </a:r>
            <a:endParaRPr lang="en-US" dirty="0"/>
          </a:p>
        </p:txBody>
      </p:sp>
      <p:cxnSp>
        <p:nvCxnSpPr>
          <p:cNvPr id="41" name="Straight Arrow Connector 40"/>
          <p:cNvCxnSpPr>
            <a:stCxn id="89" idx="3"/>
            <a:endCxn id="9" idx="1"/>
          </p:cNvCxnSpPr>
          <p:nvPr/>
        </p:nvCxnSpPr>
        <p:spPr>
          <a:xfrm>
            <a:off x="6418980" y="5456472"/>
            <a:ext cx="8319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434027" y="5126573"/>
            <a:ext cx="14701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Increment rep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9278741" y="4648559"/>
            <a:ext cx="1558073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in range (relaxed)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9" idx="3"/>
            <a:endCxn id="72" idx="1"/>
          </p:cNvCxnSpPr>
          <p:nvPr/>
        </p:nvCxnSpPr>
        <p:spPr>
          <a:xfrm flipV="1">
            <a:off x="9218733" y="5449739"/>
            <a:ext cx="1215294" cy="6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2" idx="0"/>
          </p:cNvCxnSpPr>
          <p:nvPr/>
        </p:nvCxnSpPr>
        <p:spPr>
          <a:xfrm flipV="1">
            <a:off x="11169086" y="3796635"/>
            <a:ext cx="0" cy="13299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335121" y="3810103"/>
            <a:ext cx="783396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5835166" y="5271806"/>
            <a:ext cx="583814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ADC</a:t>
            </a:r>
            <a:endParaRPr lang="en-US" dirty="0"/>
          </a:p>
        </p:txBody>
      </p:sp>
      <p:cxnSp>
        <p:nvCxnSpPr>
          <p:cNvPr id="95" name="Straight Arrow Connector 94"/>
          <p:cNvCxnSpPr>
            <a:stCxn id="8" idx="3"/>
            <a:endCxn id="89" idx="1"/>
          </p:cNvCxnSpPr>
          <p:nvPr/>
        </p:nvCxnSpPr>
        <p:spPr>
          <a:xfrm>
            <a:off x="4391144" y="5445210"/>
            <a:ext cx="1444022" cy="11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394971" y="5906875"/>
            <a:ext cx="79252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/>
              <a:t>Not in range</a:t>
            </a:r>
            <a:endParaRPr lang="en-US" dirty="0"/>
          </a:p>
        </p:txBody>
      </p:sp>
      <p:cxnSp>
        <p:nvCxnSpPr>
          <p:cNvPr id="100" name="Elbow Connector 99"/>
          <p:cNvCxnSpPr/>
          <p:nvPr/>
        </p:nvCxnSpPr>
        <p:spPr>
          <a:xfrm rot="10800000">
            <a:off x="6129011" y="5667872"/>
            <a:ext cx="2206697" cy="885335"/>
          </a:xfrm>
          <a:prstGeom prst="bentConnector3">
            <a:avLst>
              <a:gd name="adj1" fmla="val 9996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8335708" y="5906875"/>
            <a:ext cx="0" cy="646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43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635624" y="2900653"/>
            <a:ext cx="7521388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https://www.youtube.com/watch?v=X1IopbZivjs&amp;fea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92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72" y="3303185"/>
            <a:ext cx="5819775" cy="2529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422" y="1524434"/>
            <a:ext cx="4953000" cy="4045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950633"/>
            <a:ext cx="498073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Key idea: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Mean or median frequency will decrease when muscle is fatigued  </a:t>
            </a:r>
            <a:endParaRPr lang="en-US" sz="2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Detecting Muscle Fatigue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760587" y="5832764"/>
            <a:ext cx="5431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Konrad, P. (2006). </a:t>
            </a:r>
            <a:r>
              <a:rPr lang="en-US" i="1" dirty="0" smtClean="0"/>
              <a:t>The ABC of EMG – A Practical Introduction to </a:t>
            </a:r>
            <a:r>
              <a:rPr lang="en-US" i="1" dirty="0" err="1" smtClean="0"/>
              <a:t>Kinesiological</a:t>
            </a:r>
            <a:r>
              <a:rPr lang="en-US" i="1" dirty="0" smtClean="0"/>
              <a:t> Electromyography. </a:t>
            </a:r>
            <a:r>
              <a:rPr lang="en-US" dirty="0" err="1"/>
              <a:t>Noraxon</a:t>
            </a:r>
            <a:r>
              <a:rPr lang="en-US" dirty="0"/>
              <a:t> U.S.A. </a:t>
            </a:r>
            <a:r>
              <a:rPr lang="en-US" dirty="0" err="1"/>
              <a:t>Inc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87489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365126"/>
            <a:ext cx="8841260" cy="82112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Detecting Muscle Fatigue</a:t>
            </a:r>
            <a:endParaRPr lang="en-US" alt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4784" y="5142052"/>
            <a:ext cx="4627605" cy="91452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Bicep signal, normal </a:t>
            </a:r>
            <a:r>
              <a:rPr lang="en-US" altLang="en-US" sz="2000" dirty="0" smtClean="0"/>
              <a:t>curls</a:t>
            </a: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06"/>
          <a:stretch/>
        </p:blipFill>
        <p:spPr>
          <a:xfrm>
            <a:off x="1044784" y="1186250"/>
            <a:ext cx="4791240" cy="35919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2"/>
          <a:stretch/>
        </p:blipFill>
        <p:spPr>
          <a:xfrm>
            <a:off x="6400800" y="1186251"/>
            <a:ext cx="4778188" cy="3591937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00800" y="5142052"/>
            <a:ext cx="4627605" cy="604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 sz="2000" dirty="0" smtClean="0"/>
              <a:t>Bicep signal, fatigued </a:t>
            </a:r>
            <a:r>
              <a:rPr lang="en-US" altLang="en-US" sz="2000" dirty="0" smtClean="0"/>
              <a:t>curls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157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Detecting Muscle Fatigue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3985" y="1570263"/>
            <a:ext cx="5080000" cy="312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 err="1" smtClean="0"/>
              <a:t>sEMG</a:t>
            </a:r>
            <a:r>
              <a:rPr lang="en-US" altLang="en-US" sz="2000" dirty="0" smtClean="0"/>
              <a:t> signal from the sensor</a:t>
            </a:r>
            <a:endParaRPr lang="en-US" altLang="en-US" sz="2000" dirty="0"/>
          </a:p>
          <a:p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65" y="2126126"/>
            <a:ext cx="1497467" cy="23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4489417" y="1571733"/>
            <a:ext cx="1197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Apply FFT</a:t>
            </a:r>
            <a:endParaRPr lang="en-US" altLang="en-US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089" y="2177590"/>
            <a:ext cx="1458588" cy="23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3184071" y="3163661"/>
            <a:ext cx="759279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82889" y="1586027"/>
            <a:ext cx="47486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 smtClean="0"/>
              <a:t>Compute mean or median power frequency</a:t>
            </a:r>
            <a:endParaRPr lang="en-US" altLang="en-US" sz="20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454" y="2200564"/>
            <a:ext cx="2363961" cy="25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6197416" y="3101672"/>
            <a:ext cx="742950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43350" y="5462713"/>
            <a:ext cx="3193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Our mean and median power frequency increases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583583" y="5462713"/>
            <a:ext cx="2287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Different from our expectation</a:t>
            </a:r>
            <a:endParaRPr lang="en-US" sz="2000" dirty="0"/>
          </a:p>
        </p:txBody>
      </p:sp>
      <p:sp>
        <p:nvSpPr>
          <p:cNvPr id="4" name="Right Arrow 3"/>
          <p:cNvSpPr/>
          <p:nvPr/>
        </p:nvSpPr>
        <p:spPr>
          <a:xfrm>
            <a:off x="1288864" y="5611906"/>
            <a:ext cx="2506689" cy="475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7228978" y="5616350"/>
            <a:ext cx="1206809" cy="381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90243" y="5253369"/>
            <a:ext cx="2303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Do the comparison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939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" grpId="0" animBg="1"/>
      <p:bldP spid="15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Information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35545"/>
            <a:ext cx="337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Students: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4353" y="2407905"/>
            <a:ext cx="6385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Ahmed </a:t>
            </a:r>
            <a:r>
              <a:rPr lang="en-US" sz="2000" dirty="0" err="1" smtClean="0"/>
              <a:t>Abdulkareem</a:t>
            </a:r>
            <a:r>
              <a:rPr lang="en-US" sz="2000" dirty="0" smtClean="0"/>
              <a:t> - Undergraduate Computer Engineer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434354" y="3006760"/>
            <a:ext cx="617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Hai Dang Hoang - Undergraduate Computer Engineer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434354" y="3605615"/>
            <a:ext cx="617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Todd Harlow - Undergraduate Computer Engineer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434354" y="4220326"/>
            <a:ext cx="617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Thanh Tien  Truong - Undergraduate Computer Engineer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4865199"/>
            <a:ext cx="3379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Supervisor: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34354" y="5618091"/>
            <a:ext cx="6176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Mark Faust - </a:t>
            </a:r>
            <a:r>
              <a:rPr lang="en-US" sz="2000" dirty="0"/>
              <a:t>Assistant </a:t>
            </a:r>
            <a:r>
              <a:rPr lang="en-US" sz="2000" dirty="0" smtClean="0"/>
              <a:t>Professor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659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27406"/>
            <a:ext cx="1806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</a:t>
            </a:r>
            <a:r>
              <a:rPr lang="en-US" sz="2000" b="1" dirty="0" smtClean="0"/>
              <a:t>target </a:t>
            </a:r>
            <a:r>
              <a:rPr lang="en-US" sz="2000" b="1" dirty="0" smtClean="0"/>
              <a:t>muscle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464861" y="2073299"/>
            <a:ext cx="2017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 exercise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995148" y="1927406"/>
            <a:ext cx="1752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Watch the example video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413375" y="1919306"/>
            <a:ext cx="2940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Perform the exercise and observe the results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567953"/>
            <a:ext cx="136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Bicep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5190566"/>
            <a:ext cx="1367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Tricep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5999" y="3639671"/>
            <a:ext cx="1651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Each exercise will have it own video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8413375" y="2940134"/>
            <a:ext cx="25164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Human </a:t>
            </a:r>
            <a:r>
              <a:rPr lang="en-US" sz="2000" dirty="0" smtClean="0"/>
              <a:t>body graphic shows </a:t>
            </a:r>
            <a:r>
              <a:rPr lang="en-US" sz="2000" dirty="0" smtClean="0"/>
              <a:t>which muscle is active 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8413374" y="4330240"/>
            <a:ext cx="2303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Alert user when the </a:t>
            </a:r>
            <a:r>
              <a:rPr lang="en-US" sz="2000" dirty="0" smtClean="0"/>
              <a:t>target </a:t>
            </a:r>
            <a:r>
              <a:rPr lang="en-US" sz="2000" dirty="0" smtClean="0"/>
              <a:t>muscle is fatigued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469342" y="2856021"/>
            <a:ext cx="1712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Dumbbell Bicep Curl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3464861" y="3637300"/>
            <a:ext cx="2223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Barbell Curl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3482789" y="4099408"/>
            <a:ext cx="2277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Drag Curl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3469342" y="4838072"/>
            <a:ext cx="2837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Body-Up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482788" y="5322167"/>
            <a:ext cx="1698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Cobra Triceps Extension</a:t>
            </a:r>
            <a:endParaRPr lang="en-US" sz="2000" dirty="0"/>
          </a:p>
        </p:txBody>
      </p:sp>
      <p:sp>
        <p:nvSpPr>
          <p:cNvPr id="24" name="Double Brace 23"/>
          <p:cNvSpPr/>
          <p:nvPr/>
        </p:nvSpPr>
        <p:spPr>
          <a:xfrm>
            <a:off x="3083860" y="2889089"/>
            <a:ext cx="2196352" cy="1579651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uble Brace 24"/>
          <p:cNvSpPr/>
          <p:nvPr/>
        </p:nvSpPr>
        <p:spPr>
          <a:xfrm>
            <a:off x="3030071" y="4679174"/>
            <a:ext cx="2250141" cy="1579651"/>
          </a:xfrm>
          <a:prstGeom prst="brace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2752165" y="2205318"/>
            <a:ext cx="609600" cy="23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280212" y="2225450"/>
            <a:ext cx="609600" cy="19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7747745" y="2185185"/>
            <a:ext cx="609600" cy="23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16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8160"/>
            <a:ext cx="10515600" cy="1325563"/>
          </a:xfrm>
        </p:spPr>
        <p:txBody>
          <a:bodyPr/>
          <a:lstStyle/>
          <a:p>
            <a:r>
              <a:rPr lang="en-US" dirty="0" smtClean="0"/>
              <a:t>Where are we currently at 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159428"/>
            <a:ext cx="2290482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Obtain information and ideas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0657" y="2130670"/>
            <a:ext cx="252356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Define requirements and </a:t>
            </a:r>
            <a:r>
              <a:rPr lang="en-US" dirty="0"/>
              <a:t>c</a:t>
            </a:r>
            <a:r>
              <a:rPr lang="en-US" dirty="0" smtClean="0"/>
              <a:t>reate specifications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4491415"/>
            <a:ext cx="1783976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Get needed equipment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53433" y="3689607"/>
            <a:ext cx="28165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Get samples and do signal analysis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31467" y="4887400"/>
            <a:ext cx="29180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GUI and </a:t>
            </a:r>
            <a:r>
              <a:rPr lang="en-US" dirty="0" smtClean="0"/>
              <a:t>work </a:t>
            </a:r>
            <a:r>
              <a:rPr lang="en-US" dirty="0" smtClean="0"/>
              <a:t>on Bluetooth communication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46891" y="4158609"/>
            <a:ext cx="12438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Test the device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313568" y="4287997"/>
            <a:ext cx="108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Deliver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290046" y="2264484"/>
            <a:ext cx="699247" cy="3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/>
          <p:cNvSpPr/>
          <p:nvPr/>
        </p:nvSpPr>
        <p:spPr>
          <a:xfrm rot="10800000">
            <a:off x="1459003" y="3170703"/>
            <a:ext cx="3839138" cy="1320710"/>
          </a:xfrm>
          <a:prstGeom prst="bentUpArrow">
            <a:avLst>
              <a:gd name="adj1" fmla="val 14818"/>
              <a:gd name="adj2" fmla="val 26722"/>
              <a:gd name="adj3" fmla="val 19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62817" y="2782845"/>
            <a:ext cx="235324" cy="387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Bent-Up Arrow 16"/>
          <p:cNvSpPr/>
          <p:nvPr/>
        </p:nvSpPr>
        <p:spPr>
          <a:xfrm rot="5400000">
            <a:off x="3140511" y="4652636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/>
          <p:cNvSpPr/>
          <p:nvPr/>
        </p:nvSpPr>
        <p:spPr>
          <a:xfrm rot="16200000" flipV="1">
            <a:off x="3166961" y="3818685"/>
            <a:ext cx="850392" cy="762003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16305" y="4569485"/>
            <a:ext cx="494850" cy="252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Bent-Up Arrow 19"/>
          <p:cNvSpPr/>
          <p:nvPr/>
        </p:nvSpPr>
        <p:spPr>
          <a:xfrm rot="5400000">
            <a:off x="7411999" y="3922237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-Shape 20"/>
          <p:cNvSpPr/>
          <p:nvPr/>
        </p:nvSpPr>
        <p:spPr>
          <a:xfrm rot="16200000">
            <a:off x="6915909" y="4534576"/>
            <a:ext cx="700932" cy="831478"/>
          </a:xfrm>
          <a:prstGeom prst="corner">
            <a:avLst>
              <a:gd name="adj1" fmla="val 28614"/>
              <a:gd name="adj2" fmla="val 30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69951" y="3862801"/>
            <a:ext cx="701484" cy="19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9552531" y="4277284"/>
            <a:ext cx="699247" cy="389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931467" y="5864836"/>
            <a:ext cx="29180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Create a wearable garment</a:t>
            </a:r>
            <a:endParaRPr lang="en-US" dirty="0"/>
          </a:p>
        </p:txBody>
      </p:sp>
      <p:sp>
        <p:nvSpPr>
          <p:cNvPr id="45" name="Bent-Up Arrow 44"/>
          <p:cNvSpPr/>
          <p:nvPr/>
        </p:nvSpPr>
        <p:spPr>
          <a:xfrm rot="5400000">
            <a:off x="3109996" y="5390732"/>
            <a:ext cx="933387" cy="75348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-Shape 45"/>
          <p:cNvSpPr/>
          <p:nvPr/>
        </p:nvSpPr>
        <p:spPr>
          <a:xfrm rot="16200000">
            <a:off x="6830108" y="5320153"/>
            <a:ext cx="871378" cy="832634"/>
          </a:xfrm>
          <a:prstGeom prst="corner">
            <a:avLst>
              <a:gd name="adj1" fmla="val 30392"/>
              <a:gd name="adj2" fmla="val 235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899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we have spent so far 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925674"/>
              </p:ext>
            </p:extLst>
          </p:nvPr>
        </p:nvGraphicFramePr>
        <p:xfrm>
          <a:off x="2032000" y="1885974"/>
          <a:ext cx="81280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/>
                <a:gridCol w="2169459"/>
                <a:gridCol w="1538941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Equipment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 per unit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Quantity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Muscle Sensor V3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$50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$150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Arduino Uno Board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$20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$40</a:t>
                      </a:r>
                      <a:endParaRPr lang="en-US" sz="2000" dirty="0"/>
                    </a:p>
                  </a:txBody>
                  <a:tcPr/>
                </a:tc>
              </a:tr>
              <a:tr h="7416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Electrical</a:t>
                      </a:r>
                      <a:r>
                        <a:rPr lang="en-US" sz="2000" baseline="0" dirty="0" smtClean="0"/>
                        <a:t> Components kit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$40</a:t>
                      </a:r>
                      <a:endParaRPr lang="en-US" sz="2000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Wearable Garment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$82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$82</a:t>
                      </a:r>
                      <a:endParaRPr lang="en-US" sz="2000" dirty="0"/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                                                                             $312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794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506" y="1837365"/>
            <a:ext cx="520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a </a:t>
            </a:r>
            <a:r>
              <a:rPr lang="en-US" sz="2000" dirty="0" smtClean="0"/>
              <a:t>GUI for the device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87506" y="2508546"/>
            <a:ext cx="4320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Learn Bluetooth </a:t>
            </a:r>
            <a:r>
              <a:rPr lang="en-US" sz="2000" dirty="0" smtClean="0"/>
              <a:t>communication </a:t>
            </a:r>
            <a:r>
              <a:rPr lang="en-US" sz="2000" dirty="0" smtClean="0"/>
              <a:t>using the Intel Atom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87506" y="3487503"/>
            <a:ext cx="4096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Develop an effective method </a:t>
            </a:r>
            <a:r>
              <a:rPr lang="en-US" sz="2000" dirty="0" smtClean="0"/>
              <a:t>to detect muscle </a:t>
            </a:r>
            <a:r>
              <a:rPr lang="en-US" sz="2000" dirty="0" smtClean="0"/>
              <a:t>fatigue </a:t>
            </a:r>
            <a:r>
              <a:rPr lang="en-US" sz="2000" dirty="0" smtClean="0"/>
              <a:t>index accurately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6" y="4593763"/>
            <a:ext cx="520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Create </a:t>
            </a:r>
            <a:r>
              <a:rPr lang="en-US" sz="2000" dirty="0" smtClean="0"/>
              <a:t>a wearable garment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87506" y="5716488"/>
            <a:ext cx="5208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Test </a:t>
            </a:r>
            <a:r>
              <a:rPr lang="en-US" sz="2000" dirty="0" smtClean="0"/>
              <a:t>the prototype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476254" y="1837365"/>
            <a:ext cx="2949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New resource required: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933455" y="5349595"/>
            <a:ext cx="24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Intel Atom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887506" y="5134151"/>
            <a:ext cx="5540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Combine </a:t>
            </a:r>
            <a:r>
              <a:rPr lang="en-US" sz="2000" dirty="0" smtClean="0"/>
              <a:t>all the parts to create the prototype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130" y="2413303"/>
            <a:ext cx="4488207" cy="258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93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and Additional Cost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498661"/>
              </p:ext>
            </p:extLst>
          </p:nvPr>
        </p:nvGraphicFramePr>
        <p:xfrm>
          <a:off x="1000121" y="1524841"/>
          <a:ext cx="957262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5983"/>
                <a:gridCol w="469664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Task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Time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GUI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Mid February</a:t>
                      </a:r>
                      <a:r>
                        <a:rPr lang="en-US" sz="2000" baseline="0" dirty="0" smtClean="0"/>
                        <a:t> - April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Learn Bluetooth communication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en-US" sz="2000" baseline="0" dirty="0" smtClean="0"/>
                        <a:t> month after we receive the </a:t>
                      </a:r>
                      <a:r>
                        <a:rPr lang="en-US" sz="2000" baseline="0" dirty="0" smtClean="0"/>
                        <a:t>Atom </a:t>
                      </a:r>
                      <a:r>
                        <a:rPr lang="en-US" sz="2000" baseline="0" dirty="0" smtClean="0"/>
                        <a:t>board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Develop method </a:t>
                      </a:r>
                      <a:r>
                        <a:rPr lang="en-US" sz="2000" dirty="0" smtClean="0"/>
                        <a:t>to </a:t>
                      </a:r>
                      <a:r>
                        <a:rPr lang="en-US" sz="2000" dirty="0" smtClean="0"/>
                        <a:t>detect</a:t>
                      </a:r>
                      <a:r>
                        <a:rPr lang="en-US" sz="2000" baseline="0" dirty="0" smtClean="0"/>
                        <a:t> muscle fatigue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Mid February - March</a:t>
                      </a:r>
                      <a:endParaRPr lang="en-US" sz="2000" dirty="0"/>
                    </a:p>
                  </a:txBody>
                  <a:tcPr/>
                </a:tc>
              </a:tr>
              <a:tr h="37317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Create </a:t>
                      </a:r>
                      <a:r>
                        <a:rPr lang="en-US" sz="2000" dirty="0" smtClean="0"/>
                        <a:t>wearable garment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Mid February - March</a:t>
                      </a:r>
                      <a:endParaRPr lang="en-US" sz="2000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Create</a:t>
                      </a:r>
                      <a:r>
                        <a:rPr lang="en-US" sz="2000" baseline="0" dirty="0" smtClean="0"/>
                        <a:t> working prototype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March</a:t>
                      </a:r>
                      <a:r>
                        <a:rPr lang="en-US" sz="2000" baseline="0" dirty="0" smtClean="0"/>
                        <a:t> – M</a:t>
                      </a:r>
                      <a:r>
                        <a:rPr lang="en-US" sz="2000" dirty="0" smtClean="0"/>
                        <a:t>id</a:t>
                      </a:r>
                      <a:r>
                        <a:rPr lang="en-US" sz="2000" baseline="0" dirty="0" smtClean="0"/>
                        <a:t> April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Testing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0" dirty="0" smtClean="0"/>
                        <a:t>Mid April - </a:t>
                      </a:r>
                      <a:r>
                        <a:rPr lang="en-US" sz="2000" dirty="0" smtClean="0"/>
                        <a:t>May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60098"/>
              </p:ext>
            </p:extLst>
          </p:nvPr>
        </p:nvGraphicFramePr>
        <p:xfrm>
          <a:off x="1000121" y="4535376"/>
          <a:ext cx="9658352" cy="129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7954"/>
                <a:gridCol w="2181222"/>
                <a:gridCol w="2414588"/>
                <a:gridCol w="24145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Additional Equipment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Cost per Unit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Quantity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</a:tr>
              <a:tr h="50223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Electrodes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$60</a:t>
                      </a:r>
                      <a:endParaRPr lang="en-US" sz="2000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Total</a:t>
                      </a:r>
                      <a:endParaRPr 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                                                                                $60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032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746337"/>
            <a:ext cx="2402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Device Information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2256657"/>
            <a:ext cx="3133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Purpose</a:t>
            </a:r>
            <a:r>
              <a:rPr lang="en-US" sz="2000" b="1" u="sng" dirty="0" smtClean="0"/>
              <a:t>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000" dirty="0" smtClean="0"/>
              <a:t>Improve individual workout quality</a:t>
            </a:r>
          </a:p>
          <a:p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3575254"/>
            <a:ext cx="418203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Functionality</a:t>
            </a:r>
            <a:r>
              <a:rPr lang="en-US" sz="2000" b="1" u="sng" dirty="0" smtClean="0"/>
              <a:t>: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000" dirty="0" smtClean="0"/>
              <a:t>Use </a:t>
            </a:r>
            <a:r>
              <a:rPr lang="en-US" sz="2000" dirty="0" err="1" smtClean="0"/>
              <a:t>sEMG</a:t>
            </a:r>
            <a:r>
              <a:rPr lang="en-US" sz="2000" dirty="0" smtClean="0"/>
              <a:t> signal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to measure </a:t>
            </a:r>
            <a:r>
              <a:rPr lang="en-US" sz="2000" dirty="0" smtClean="0"/>
              <a:t>muscle activity</a:t>
            </a:r>
            <a:endParaRPr lang="en-US" sz="2000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/>
              <a:t>detect </a:t>
            </a:r>
            <a:r>
              <a:rPr lang="en-US" sz="2000" smtClean="0"/>
              <a:t>muscle </a:t>
            </a:r>
            <a:r>
              <a:rPr lang="en-US" sz="2000" dirty="0"/>
              <a:t>fatigue</a:t>
            </a:r>
          </a:p>
          <a:p>
            <a:pPr marL="285750" indent="-285750">
              <a:spcAft>
                <a:spcPts val="600"/>
              </a:spcAft>
              <a:buFontTx/>
              <a:buChar char="-"/>
            </a:pPr>
            <a:r>
              <a:rPr lang="en-US" sz="2000" dirty="0" smtClean="0"/>
              <a:t>Provide </a:t>
            </a:r>
            <a:r>
              <a:rPr lang="en-US" sz="2000" dirty="0" smtClean="0"/>
              <a:t>user interface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to </a:t>
            </a:r>
            <a:r>
              <a:rPr lang="en-US" sz="2000" dirty="0" smtClean="0"/>
              <a:t>provide </a:t>
            </a:r>
            <a:r>
              <a:rPr lang="en-US" sz="2000" dirty="0" smtClean="0"/>
              <a:t>workout </a:t>
            </a:r>
            <a:r>
              <a:rPr lang="en-US" sz="2000" dirty="0" smtClean="0"/>
              <a:t>videos</a:t>
            </a:r>
            <a:endParaRPr lang="en-US" sz="2000" dirty="0" smtClean="0"/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o </a:t>
            </a:r>
            <a:r>
              <a:rPr lang="en-US" sz="2000" dirty="0" smtClean="0"/>
              <a:t>record </a:t>
            </a:r>
            <a:r>
              <a:rPr lang="en-US" sz="2000" dirty="0" smtClean="0"/>
              <a:t>workout </a:t>
            </a:r>
            <a:r>
              <a:rPr lang="en-US" sz="2000" dirty="0" smtClean="0"/>
              <a:t>results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387788" y="1746337"/>
            <a:ext cx="279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Time expectation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161929" y="1714360"/>
            <a:ext cx="1353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Budget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387788" y="2602906"/>
            <a:ext cx="294042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Device is ready for testing: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Mid April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387788" y="3733985"/>
            <a:ext cx="313764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Device is ready for delivery: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Early May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9233647" y="2600196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Have been used: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$312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9233647" y="3872484"/>
            <a:ext cx="22949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Additional Cost: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$60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49105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listening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5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909482"/>
            <a:ext cx="4968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is the challenge we want to focus on?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066800" y="270242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our solution </a:t>
            </a:r>
            <a:r>
              <a:rPr lang="en-US" sz="2000" dirty="0" smtClean="0"/>
              <a:t>to that </a:t>
            </a:r>
            <a:r>
              <a:rPr lang="en-US" sz="2000" dirty="0"/>
              <a:t>challenge 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3495364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can we </a:t>
            </a:r>
            <a:r>
              <a:rPr lang="en-US" sz="2000" dirty="0" smtClean="0"/>
              <a:t>implement </a:t>
            </a:r>
            <a:r>
              <a:rPr lang="en-US" sz="2000" dirty="0" smtClean="0"/>
              <a:t>our solution ?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066800" y="4348246"/>
            <a:ext cx="5280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work have we done so far 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5201128"/>
            <a:ext cx="2859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are our next steps ?</a:t>
            </a:r>
          </a:p>
        </p:txBody>
      </p:sp>
    </p:spTree>
    <p:extLst>
      <p:ext uri="{BB962C8B-B14F-4D97-AF65-F5344CB8AC3E}">
        <p14:creationId xmlns:p14="http://schemas.microsoft.com/office/powerpoint/2010/main" val="25750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and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7206"/>
            <a:ext cx="3939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45 </a:t>
            </a:r>
            <a:r>
              <a:rPr lang="en-US" sz="2000" dirty="0"/>
              <a:t>million American adults have gym </a:t>
            </a:r>
            <a:r>
              <a:rPr lang="en-US" sz="2000" dirty="0" smtClean="0"/>
              <a:t>memberships in recent year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741197"/>
            <a:ext cx="4921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Many people don’t </a:t>
            </a:r>
            <a:r>
              <a:rPr lang="en-US" sz="2000" dirty="0" smtClean="0"/>
              <a:t>maximize the benefits of the </a:t>
            </a:r>
            <a:r>
              <a:rPr lang="en-US" sz="2000" dirty="0" smtClean="0"/>
              <a:t>exercises they perform because they don’t train the muscle intensely enough. 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3236209"/>
            <a:ext cx="47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35 </a:t>
            </a:r>
            <a:r>
              <a:rPr lang="en-US" sz="2000" dirty="0"/>
              <a:t>percent increase in workout-related injuries in recent years due to improper technique or inappropriate exercises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6248" y="2775092"/>
            <a:ext cx="417755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 smtClean="0"/>
              <a:t>The ideal solution: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Inexpensive and </a:t>
            </a:r>
            <a:r>
              <a:rPr lang="en-US" sz="2000" dirty="0" smtClean="0"/>
              <a:t>easy-to-use device</a:t>
            </a:r>
            <a:endParaRPr lang="en-US" sz="20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Effective </a:t>
            </a:r>
            <a:r>
              <a:rPr lang="en-US" sz="2000" dirty="0" smtClean="0"/>
              <a:t>at providing </a:t>
            </a:r>
            <a:r>
              <a:rPr lang="en-US" sz="2000" dirty="0" smtClean="0"/>
              <a:t>correct </a:t>
            </a:r>
            <a:r>
              <a:rPr lang="en-US" sz="2000" dirty="0" smtClean="0"/>
              <a:t>methods for many exercises</a:t>
            </a:r>
            <a:endParaRPr lang="en-US" sz="2000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Accurate </a:t>
            </a:r>
            <a:r>
              <a:rPr lang="en-US" sz="2000" dirty="0" smtClean="0"/>
              <a:t>at alerting </a:t>
            </a:r>
            <a:r>
              <a:rPr lang="en-US" sz="2000" dirty="0" smtClean="0"/>
              <a:t>users </a:t>
            </a:r>
            <a:r>
              <a:rPr lang="en-US" sz="2000" dirty="0" smtClean="0"/>
              <a:t>to when </a:t>
            </a:r>
            <a:r>
              <a:rPr lang="en-US" sz="2000" dirty="0" smtClean="0"/>
              <a:t>they should stop 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5477435" y="3646543"/>
            <a:ext cx="1317811" cy="5468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29873" y="2695017"/>
            <a:ext cx="98208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To design and prototype a wearable device that can effectively </a:t>
            </a:r>
            <a:r>
              <a:rPr lang="en-US" sz="2000" dirty="0" smtClean="0"/>
              <a:t>support a user’s workout </a:t>
            </a:r>
            <a:r>
              <a:rPr lang="en-US" sz="2000" dirty="0" smtClean="0"/>
              <a:t>by allowing </a:t>
            </a:r>
            <a:r>
              <a:rPr lang="en-US" sz="2000" dirty="0" smtClean="0"/>
              <a:t>them to </a:t>
            </a:r>
            <a:r>
              <a:rPr lang="en-US" sz="2000" dirty="0" smtClean="0"/>
              <a:t>select their targeted </a:t>
            </a:r>
            <a:r>
              <a:rPr lang="en-US" sz="2000" dirty="0" smtClean="0"/>
              <a:t>muscle group and </a:t>
            </a:r>
            <a:r>
              <a:rPr lang="en-US" sz="2000" dirty="0" smtClean="0"/>
              <a:t>a corresponding </a:t>
            </a:r>
            <a:r>
              <a:rPr lang="en-US" sz="2000" dirty="0" smtClean="0"/>
              <a:t>exercise.  Our device will provide </a:t>
            </a:r>
            <a:r>
              <a:rPr lang="en-US" sz="2000" dirty="0" smtClean="0"/>
              <a:t>users </a:t>
            </a:r>
            <a:r>
              <a:rPr lang="en-US" sz="2000" dirty="0" smtClean="0"/>
              <a:t>examples </a:t>
            </a:r>
            <a:r>
              <a:rPr lang="en-US" sz="2000" dirty="0" smtClean="0"/>
              <a:t>of the chosen </a:t>
            </a:r>
            <a:r>
              <a:rPr lang="en-US" sz="2000" dirty="0" smtClean="0"/>
              <a:t>exercise, count correct repetitions, and </a:t>
            </a:r>
            <a:r>
              <a:rPr lang="en-US" sz="2000" dirty="0" smtClean="0"/>
              <a:t>accurately alert </a:t>
            </a:r>
            <a:r>
              <a:rPr lang="en-US" sz="2000" dirty="0" smtClean="0"/>
              <a:t>them </a:t>
            </a:r>
            <a:r>
              <a:rPr lang="en-US" sz="2000" dirty="0" smtClean="0"/>
              <a:t>when they should stop the exercise. The device should be safe, easy to </a:t>
            </a:r>
            <a:r>
              <a:rPr lang="en-US" sz="2000" dirty="0" smtClean="0"/>
              <a:t>use, </a:t>
            </a:r>
            <a:r>
              <a:rPr lang="en-US" sz="2000" dirty="0" smtClean="0"/>
              <a:t>and portable.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2005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Existing Solutions and Our Solution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933765" y="2894641"/>
            <a:ext cx="4029635" cy="3390545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smtClean="0"/>
              <a:t>A device that can: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Measure the </a:t>
            </a:r>
            <a:r>
              <a:rPr lang="en-US" sz="2000" dirty="0" smtClean="0"/>
              <a:t>intensity of muscle activity</a:t>
            </a:r>
            <a:endParaRPr lang="en-US" sz="2000" dirty="0" smtClean="0"/>
          </a:p>
          <a:p>
            <a:pPr lvl="1">
              <a:spcAft>
                <a:spcPts val="600"/>
              </a:spcAft>
            </a:pPr>
            <a:r>
              <a:rPr lang="en-US" sz="2000" dirty="0" smtClean="0"/>
              <a:t>Record the results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Correct your form</a:t>
            </a:r>
          </a:p>
          <a:p>
            <a:pPr lvl="1">
              <a:spcAft>
                <a:spcPts val="600"/>
              </a:spcAft>
            </a:pPr>
            <a:r>
              <a:rPr lang="en-US" sz="2000" dirty="0" smtClean="0"/>
              <a:t>Detect </a:t>
            </a:r>
            <a:r>
              <a:rPr lang="en-US" sz="2000" dirty="0" smtClean="0"/>
              <a:t>muscle </a:t>
            </a:r>
            <a:r>
              <a:rPr lang="en-US" sz="2000" dirty="0" smtClean="0"/>
              <a:t>fatigue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B</a:t>
            </a:r>
            <a:r>
              <a:rPr lang="en-US" sz="2000" dirty="0" smtClean="0"/>
              <a:t>e </a:t>
            </a:r>
            <a:r>
              <a:rPr lang="en-US" sz="2000" dirty="0" smtClean="0"/>
              <a:t>used by anyone who wishes to improve their workouts and avoid </a:t>
            </a:r>
            <a:r>
              <a:rPr lang="en-US" sz="2000" dirty="0" smtClean="0"/>
              <a:t>injury</a:t>
            </a:r>
            <a:endParaRPr lang="en-US" sz="2000" dirty="0" smtClean="0"/>
          </a:p>
          <a:p>
            <a:pPr marL="457200" lvl="1" indent="0">
              <a:spcAft>
                <a:spcPts val="600"/>
              </a:spcAft>
              <a:buNone/>
            </a:pPr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71638"/>
              </p:ext>
            </p:extLst>
          </p:nvPr>
        </p:nvGraphicFramePr>
        <p:xfrm>
          <a:off x="733427" y="3022724"/>
          <a:ext cx="3213003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798"/>
                <a:gridCol w="1384205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Personal Trainers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Effectiveness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Flexibility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Ease of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all types of exercise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75" y="1627379"/>
            <a:ext cx="1362075" cy="13953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1" y="1627379"/>
            <a:ext cx="1282231" cy="13953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977" y="1659034"/>
            <a:ext cx="1242447" cy="1395345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24568"/>
              </p:ext>
            </p:extLst>
          </p:nvPr>
        </p:nvGraphicFramePr>
        <p:xfrm>
          <a:off x="3922899" y="3022724"/>
          <a:ext cx="1305763" cy="3162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763"/>
              </a:tblGrid>
              <a:tr h="629585">
                <a:tc>
                  <a:txBody>
                    <a:bodyPr/>
                    <a:lstStyle/>
                    <a:p>
                      <a:r>
                        <a:rPr lang="en-US" dirty="0" smtClean="0"/>
                        <a:t>Workout Videos</a:t>
                      </a:r>
                      <a:endParaRPr lang="en-US" dirty="0"/>
                    </a:p>
                  </a:txBody>
                  <a:tcPr/>
                </a:tc>
              </a:tr>
              <a:tr h="36627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90525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719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19125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03113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1902"/>
              </p:ext>
            </p:extLst>
          </p:nvPr>
        </p:nvGraphicFramePr>
        <p:xfrm>
          <a:off x="5214372" y="3022724"/>
          <a:ext cx="1271027" cy="3110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027"/>
              </a:tblGrid>
              <a:tr h="643379">
                <a:tc>
                  <a:txBody>
                    <a:bodyPr/>
                    <a:lstStyle/>
                    <a:p>
                      <a:r>
                        <a:rPr lang="en-US" dirty="0" smtClean="0"/>
                        <a:t>Videos Recording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613162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240175"/>
              </p:ext>
            </p:extLst>
          </p:nvPr>
        </p:nvGraphicFramePr>
        <p:xfrm>
          <a:off x="6471109" y="3022724"/>
          <a:ext cx="1075763" cy="3129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7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Our Solution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635511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836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Use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62160" y="1933299"/>
            <a:ext cx="3550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Are my </a:t>
            </a:r>
            <a:r>
              <a:rPr lang="en-US" sz="2000" dirty="0" smtClean="0"/>
              <a:t>biceps “pumped”?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62160" y="2848333"/>
            <a:ext cx="398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many </a:t>
            </a:r>
            <a:r>
              <a:rPr lang="en-US" sz="2000" dirty="0" smtClean="0"/>
              <a:t>correct reps </a:t>
            </a:r>
            <a:r>
              <a:rPr lang="en-US" sz="2000" dirty="0" smtClean="0"/>
              <a:t>have I done </a:t>
            </a:r>
            <a:r>
              <a:rPr lang="en-US" sz="2000" dirty="0" smtClean="0"/>
              <a:t>so </a:t>
            </a:r>
            <a:r>
              <a:rPr lang="en-US" sz="2000" dirty="0" smtClean="0"/>
              <a:t>far?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62161" y="3849826"/>
            <a:ext cx="41268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When should I stop</a:t>
            </a:r>
            <a:r>
              <a:rPr lang="en-US" sz="2000" dirty="0" smtClean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2162" y="4779029"/>
            <a:ext cx="3550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can I perform </a:t>
            </a:r>
            <a:r>
              <a:rPr lang="en-US" sz="2000" dirty="0" smtClean="0"/>
              <a:t>an exercise </a:t>
            </a:r>
            <a:r>
              <a:rPr lang="en-US" sz="2000" dirty="0" smtClean="0"/>
              <a:t>correctly?</a:t>
            </a: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6640" y="1917958"/>
            <a:ext cx="4329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Measure the intensity of a </a:t>
            </a:r>
            <a:r>
              <a:rPr lang="en-US" sz="2000" dirty="0" smtClean="0"/>
              <a:t>given muscle’s activity</a:t>
            </a:r>
            <a:endParaRPr lang="en-US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916640" y="2937752"/>
            <a:ext cx="437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Count the number of reps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640" y="3695938"/>
            <a:ext cx="3039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Detect the muscle </a:t>
            </a:r>
            <a:r>
              <a:rPr lang="en-US" sz="2000" dirty="0" smtClean="0"/>
              <a:t>fatigue index </a:t>
            </a:r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6640" y="4919575"/>
            <a:ext cx="338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Provide </a:t>
            </a:r>
            <a:r>
              <a:rPr lang="en-US" sz="2000" dirty="0" smtClean="0"/>
              <a:t>video </a:t>
            </a:r>
            <a:r>
              <a:rPr lang="en-US" sz="2000" dirty="0" smtClean="0"/>
              <a:t>examples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109882" y="2002714"/>
            <a:ext cx="1210236" cy="26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109882" y="3022508"/>
            <a:ext cx="1210236" cy="26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109882" y="3915287"/>
            <a:ext cx="1210236" cy="26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109882" y="5050498"/>
            <a:ext cx="1210236" cy="2691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Technical Solution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3973" y="1560127"/>
            <a:ext cx="6590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We use surface electromyography (</a:t>
            </a:r>
            <a:r>
              <a:rPr lang="en-US" sz="2000" dirty="0" err="1" smtClean="0"/>
              <a:t>sEMG</a:t>
            </a:r>
            <a:r>
              <a:rPr lang="en-US" sz="2000" dirty="0" smtClean="0"/>
              <a:t>) sensors to capture the voltage difference </a:t>
            </a:r>
            <a:r>
              <a:rPr lang="en-US" sz="2000" dirty="0" smtClean="0"/>
              <a:t>created by </a:t>
            </a:r>
            <a:r>
              <a:rPr lang="en-US" sz="2000" dirty="0" smtClean="0"/>
              <a:t>a </a:t>
            </a:r>
            <a:r>
              <a:rPr lang="en-US" sz="2000" dirty="0" smtClean="0"/>
              <a:t>contracting </a:t>
            </a:r>
            <a:r>
              <a:rPr lang="en-US" sz="2000" dirty="0" smtClean="0"/>
              <a:t>muscle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5" y="1435337"/>
            <a:ext cx="3899647" cy="4856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0219" y="3109072"/>
            <a:ext cx="657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We employ both simple </a:t>
            </a:r>
            <a:r>
              <a:rPr lang="en-US" sz="2000" dirty="0" smtClean="0"/>
              <a:t>and complex digital </a:t>
            </a:r>
            <a:r>
              <a:rPr lang="en-US" sz="2000" dirty="0"/>
              <a:t>signal processing to extract key features</a:t>
            </a:r>
          </a:p>
        </p:txBody>
      </p:sp>
      <p:sp>
        <p:nvSpPr>
          <p:cNvPr id="7" name="Down Arrow 6"/>
          <p:cNvSpPr/>
          <p:nvPr/>
        </p:nvSpPr>
        <p:spPr>
          <a:xfrm>
            <a:off x="2919691" y="2422042"/>
            <a:ext cx="403411" cy="6545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6479" y="2453077"/>
            <a:ext cx="1900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err="1" smtClean="0"/>
              <a:t>sEMG</a:t>
            </a:r>
            <a:r>
              <a:rPr lang="en-US" sz="2000" dirty="0" smtClean="0"/>
              <a:t> signals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5091076"/>
            <a:ext cx="4739809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/>
              <a:t>Is the muscle active ?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When is the muscle </a:t>
            </a:r>
            <a:r>
              <a:rPr lang="en-US" sz="2000" dirty="0" smtClean="0"/>
              <a:t>contracted / </a:t>
            </a:r>
            <a:r>
              <a:rPr lang="en-US" sz="2000" dirty="0" smtClean="0"/>
              <a:t>relaxed ?</a:t>
            </a:r>
          </a:p>
          <a:p>
            <a:pPr>
              <a:spcAft>
                <a:spcPts val="600"/>
              </a:spcAft>
            </a:pPr>
            <a:r>
              <a:rPr lang="en-US" sz="2000" dirty="0" smtClean="0"/>
              <a:t>How </a:t>
            </a:r>
            <a:r>
              <a:rPr lang="en-US" sz="2000" dirty="0" smtClean="0"/>
              <a:t>intense is the </a:t>
            </a:r>
            <a:r>
              <a:rPr lang="en-US" sz="2000" dirty="0" smtClean="0"/>
              <a:t>muscle </a:t>
            </a:r>
            <a:r>
              <a:rPr lang="en-US" sz="2000" dirty="0" smtClean="0"/>
              <a:t>activity?</a:t>
            </a:r>
            <a:endParaRPr lang="en-US" sz="2000" dirty="0" smtClean="0"/>
          </a:p>
          <a:p>
            <a:pPr>
              <a:spcAft>
                <a:spcPts val="600"/>
              </a:spcAft>
            </a:pPr>
            <a:r>
              <a:rPr lang="en-US" sz="2000" dirty="0" smtClean="0"/>
              <a:t>Is the muscle fatigued?</a:t>
            </a:r>
            <a:endParaRPr lang="en-US" sz="2000" dirty="0"/>
          </a:p>
        </p:txBody>
      </p:sp>
      <p:sp>
        <p:nvSpPr>
          <p:cNvPr id="13" name="Down Arrow 12"/>
          <p:cNvSpPr/>
          <p:nvPr/>
        </p:nvSpPr>
        <p:spPr>
          <a:xfrm>
            <a:off x="2928373" y="4003484"/>
            <a:ext cx="403411" cy="1006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482508" y="4100074"/>
            <a:ext cx="3688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Time-domain </a:t>
            </a:r>
            <a:r>
              <a:rPr lang="en-US" sz="2000" dirty="0" smtClean="0"/>
              <a:t>processing</a:t>
            </a:r>
          </a:p>
          <a:p>
            <a:r>
              <a:rPr lang="en-US" sz="2000" dirty="0" smtClean="0"/>
              <a:t>Frequency-domain </a:t>
            </a:r>
            <a:r>
              <a:rPr lang="en-US" sz="2000" dirty="0" smtClean="0"/>
              <a:t>processing </a:t>
            </a:r>
          </a:p>
        </p:txBody>
      </p:sp>
    </p:spTree>
    <p:extLst>
      <p:ext uri="{BB962C8B-B14F-4D97-AF65-F5344CB8AC3E}">
        <p14:creationId xmlns:p14="http://schemas.microsoft.com/office/powerpoint/2010/main" val="2785641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/>
      <p:bldP spid="3" grpId="0"/>
      <p:bldP spid="13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363" y="2623738"/>
            <a:ext cx="1964733" cy="171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80" y="2355241"/>
            <a:ext cx="2630400" cy="23770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vert="horz" lIns="121900" tIns="121900" rIns="121900" bIns="121900" rtlCol="0" anchor="t" anchorCtr="0">
            <a:noAutofit/>
          </a:bodyPr>
          <a:lstStyle/>
          <a:p>
            <a:r>
              <a:rPr lang="en" dirty="0"/>
              <a:t>Our </a:t>
            </a:r>
            <a:r>
              <a:rPr lang="en" dirty="0" smtClean="0"/>
              <a:t>Physical Solution</a:t>
            </a:r>
            <a:endParaRPr lang="en" dirty="0"/>
          </a:p>
        </p:txBody>
      </p:sp>
      <p:sp>
        <p:nvSpPr>
          <p:cNvPr id="3" name="TextBox 2"/>
          <p:cNvSpPr txBox="1"/>
          <p:nvPr/>
        </p:nvSpPr>
        <p:spPr>
          <a:xfrm>
            <a:off x="968188" y="1647355"/>
            <a:ext cx="5782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wearable sleeve working in conjunction with an Intel powered smart device</a:t>
            </a:r>
            <a:endParaRPr lang="en-US" sz="2000" dirty="0"/>
          </a:p>
        </p:txBody>
      </p:sp>
      <p:sp>
        <p:nvSpPr>
          <p:cNvPr id="5" name="Plus 4"/>
          <p:cNvSpPr/>
          <p:nvPr/>
        </p:nvSpPr>
        <p:spPr>
          <a:xfrm>
            <a:off x="3087580" y="3086927"/>
            <a:ext cx="1021976" cy="10130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qual 5"/>
          <p:cNvSpPr/>
          <p:nvPr/>
        </p:nvSpPr>
        <p:spPr>
          <a:xfrm>
            <a:off x="6929017" y="3196433"/>
            <a:ext cx="1102659" cy="573742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598" y="2566249"/>
            <a:ext cx="2775172" cy="195508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277497" y="5075903"/>
            <a:ext cx="721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wearable sleeve will </a:t>
            </a:r>
            <a:r>
              <a:rPr lang="en-US" sz="2000" dirty="0" smtClean="0"/>
              <a:t>measure </a:t>
            </a:r>
            <a:r>
              <a:rPr lang="en-US" sz="2000" dirty="0" err="1" smtClean="0"/>
              <a:t>sEMG</a:t>
            </a:r>
            <a:r>
              <a:rPr lang="en-US" sz="2000" dirty="0" smtClean="0"/>
              <a:t> </a:t>
            </a:r>
            <a:r>
              <a:rPr lang="en-US" sz="2000" dirty="0" smtClean="0"/>
              <a:t>signals and </a:t>
            </a:r>
            <a:r>
              <a:rPr lang="en-US" sz="2000" dirty="0" smtClean="0"/>
              <a:t>transmit data to a smart device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77496" y="5744510"/>
            <a:ext cx="7216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smart </a:t>
            </a:r>
            <a:r>
              <a:rPr lang="en-US" sz="2000" dirty="0" smtClean="0"/>
              <a:t>device will let users choose the target </a:t>
            </a:r>
            <a:r>
              <a:rPr lang="en-US" sz="2000" dirty="0" smtClean="0"/>
              <a:t>muscle, the </a:t>
            </a:r>
            <a:r>
              <a:rPr lang="en-US" sz="2000" dirty="0" smtClean="0"/>
              <a:t>specific exercise for that </a:t>
            </a:r>
            <a:r>
              <a:rPr lang="en-US" sz="2000" dirty="0" smtClean="0"/>
              <a:t>muscle, and provide feedback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892452" y="5180119"/>
            <a:ext cx="1165412" cy="224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892452" y="5986394"/>
            <a:ext cx="1165412" cy="2241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4476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14" grpId="0"/>
      <p:bldP spid="15" grpId="0"/>
      <p:bldP spid="8" grpId="0" animBg="1"/>
      <p:bldP spid="1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1169</Words>
  <Application>Microsoft Macintosh PowerPoint</Application>
  <PresentationFormat>Custom</PresentationFormat>
  <Paragraphs>256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SHAF (Safe, Healthy, Active and Flexible)</vt:lpstr>
      <vt:lpstr>Team Information</vt:lpstr>
      <vt:lpstr>Topics</vt:lpstr>
      <vt:lpstr>Challenge and Solution</vt:lpstr>
      <vt:lpstr>Objective</vt:lpstr>
      <vt:lpstr>Current Existing Solutions and Our Solution</vt:lpstr>
      <vt:lpstr>Main Use Cases</vt:lpstr>
      <vt:lpstr>Our Technical Solution</vt:lpstr>
      <vt:lpstr>Our Physical Solution</vt:lpstr>
      <vt:lpstr>Our Solution Summary</vt:lpstr>
      <vt:lpstr>Flowchart for Our Solution</vt:lpstr>
      <vt:lpstr>Risks</vt:lpstr>
      <vt:lpstr>Our Current Achievements</vt:lpstr>
      <vt:lpstr>Muscle is contracted/relaxed</vt:lpstr>
      <vt:lpstr>Muscle is contracted/relaxed</vt:lpstr>
      <vt:lpstr>Demo Video</vt:lpstr>
      <vt:lpstr>Detecting Muscle Fatigue</vt:lpstr>
      <vt:lpstr>Detecting Muscle Fatigue</vt:lpstr>
      <vt:lpstr>Detecting Muscle Fatigue</vt:lpstr>
      <vt:lpstr>User Interface</vt:lpstr>
      <vt:lpstr>Where are we currently at ?</vt:lpstr>
      <vt:lpstr>How much we have spent so far ?</vt:lpstr>
      <vt:lpstr>Next Steps</vt:lpstr>
      <vt:lpstr>Schedule and Additional Cost </vt:lpstr>
      <vt:lpstr>Summary</vt:lpstr>
      <vt:lpstr>Thank you for listening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</dc:creator>
  <cp:lastModifiedBy>Todd</cp:lastModifiedBy>
  <cp:revision>101</cp:revision>
  <dcterms:created xsi:type="dcterms:W3CDTF">2016-01-31T21:06:29Z</dcterms:created>
  <dcterms:modified xsi:type="dcterms:W3CDTF">2016-02-03T05:59:25Z</dcterms:modified>
</cp:coreProperties>
</file>