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58" r:id="rId4"/>
    <p:sldId id="256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>
        <p:scale>
          <a:sx n="110" d="100"/>
          <a:sy n="110" d="100"/>
        </p:scale>
        <p:origin x="-1600" y="-2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g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Filtering &amp; Sample Rate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02163"/>
          </a:xfrm>
        </p:spPr>
        <p:txBody>
          <a:bodyPr/>
          <a:lstStyle/>
          <a:p>
            <a:r>
              <a:rPr lang="en-US" dirty="0" smtClean="0"/>
              <a:t>Typical </a:t>
            </a:r>
            <a:r>
              <a:rPr lang="en-US" dirty="0" err="1" smtClean="0"/>
              <a:t>sEMG</a:t>
            </a:r>
            <a:r>
              <a:rPr lang="en-US" dirty="0" smtClean="0"/>
              <a:t> signal:  &lt; 10 mV</a:t>
            </a:r>
          </a:p>
          <a:p>
            <a:r>
              <a:rPr lang="en-US" dirty="0" smtClean="0"/>
              <a:t>Typical gain needed:  100 to 5000</a:t>
            </a:r>
          </a:p>
          <a:p>
            <a:pPr lvl="1"/>
            <a:r>
              <a:rPr lang="en-US" dirty="0" smtClean="0"/>
              <a:t>Signal amp as close as possible to electrode(s)</a:t>
            </a:r>
          </a:p>
          <a:p>
            <a:r>
              <a:rPr lang="en-US" dirty="0" smtClean="0"/>
              <a:t>Typical high-pass filter: 5 to 60 Hz</a:t>
            </a:r>
          </a:p>
          <a:p>
            <a:r>
              <a:rPr lang="en-US" dirty="0" smtClean="0"/>
              <a:t>Typical low-pass filter: 500 Hz</a:t>
            </a:r>
          </a:p>
          <a:p>
            <a:pPr lvl="1"/>
            <a:r>
              <a:rPr lang="en-US" dirty="0" smtClean="0"/>
              <a:t>1000 Hz sample rate (</a:t>
            </a:r>
            <a:r>
              <a:rPr lang="en-US" dirty="0" err="1" smtClean="0"/>
              <a:t>Nyquist</a:t>
            </a:r>
            <a:r>
              <a:rPr lang="en-US" dirty="0" smtClean="0"/>
              <a:t> rule)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38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Preprocessing for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Classwise</a:t>
            </a:r>
            <a:r>
              <a:rPr lang="en-US" dirty="0" smtClean="0"/>
              <a:t> Principal Component Analysis(</a:t>
            </a:r>
            <a:r>
              <a:rPr lang="en-US" dirty="0" err="1" smtClean="0"/>
              <a:t>cPCA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Data rotated by class-specific rotation matrices to specially de-correlate before feature extraction</a:t>
            </a:r>
          </a:p>
          <a:p>
            <a:pPr lvl="1"/>
            <a:r>
              <a:rPr lang="en-US" dirty="0" smtClean="0"/>
              <a:t>“Tunes” the data for better classification</a:t>
            </a:r>
          </a:p>
          <a:p>
            <a:r>
              <a:rPr lang="en-US" dirty="0" smtClean="0"/>
              <a:t>Independent Component Analysis (ICA)</a:t>
            </a:r>
          </a:p>
          <a:p>
            <a:pPr lvl="1"/>
            <a:r>
              <a:rPr lang="en-US" dirty="0" smtClean="0"/>
              <a:t>Estimates set of independent signals from a mixture of signals using an un-mixing matrix</a:t>
            </a:r>
          </a:p>
          <a:p>
            <a:pPr lvl="1"/>
            <a:r>
              <a:rPr lang="en-US" dirty="0" smtClean="0"/>
              <a:t>Reduces crosstalk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003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Decoding Myoelectric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Pattern based</a:t>
            </a:r>
          </a:p>
          <a:p>
            <a:pPr lvl="1"/>
            <a:r>
              <a:rPr lang="en-US" dirty="0" smtClean="0"/>
              <a:t>Calculates feature vectors from signal segments</a:t>
            </a:r>
          </a:p>
          <a:p>
            <a:pPr lvl="1"/>
            <a:r>
              <a:rPr lang="en-US" dirty="0" smtClean="0"/>
              <a:t>Inputs vectors into a classifier for prediction</a:t>
            </a:r>
          </a:p>
          <a:p>
            <a:r>
              <a:rPr lang="en-US" dirty="0" smtClean="0"/>
              <a:t>Non-pattern based</a:t>
            </a:r>
          </a:p>
          <a:p>
            <a:pPr lvl="1"/>
            <a:r>
              <a:rPr lang="en-US" dirty="0" smtClean="0"/>
              <a:t>Proportional, onset analysis, finite state machines</a:t>
            </a:r>
          </a:p>
          <a:p>
            <a:pPr lvl="1"/>
            <a:r>
              <a:rPr lang="en-US" dirty="0" smtClean="0"/>
              <a:t>No 1-to-1 mapping, simple, no “training”</a:t>
            </a:r>
          </a:p>
        </p:txBody>
      </p:sp>
    </p:spTree>
    <p:extLst>
      <p:ext uri="{BB962C8B-B14F-4D97-AF65-F5344CB8AC3E}">
        <p14:creationId xmlns:p14="http://schemas.microsoft.com/office/powerpoint/2010/main" val="2818162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700" y="1143000"/>
            <a:ext cx="4800600" cy="31623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09600" y="4483100"/>
            <a:ext cx="7620000" cy="317500"/>
          </a:xfrm>
          <a:prstGeom prst="rect">
            <a:avLst/>
          </a:prstGeom>
        </p:spPr>
        <p:txBody>
          <a:bodyPr/>
          <a:lstStyle/>
          <a:p>
            <a:r>
              <a:rPr lang="en-US" sz="1600" i="0" baseline="0" dirty="0"/>
              <a:t> Fig. 2. Schematic diagrams of pattern and non-pattern recognition-based </a:t>
            </a:r>
            <a:r>
              <a:rPr lang="en-US" sz="1600" i="0" baseline="0" dirty="0" err="1"/>
              <a:t>sEMG</a:t>
            </a:r>
            <a:r>
              <a:rPr lang="en-US" sz="1600" i="0" baseline="0" dirty="0"/>
              <a:t> control methods.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9600" y="5410200"/>
            <a:ext cx="7620000" cy="254000"/>
          </a:xfrm>
          <a:prstGeom prst="rect">
            <a:avLst/>
          </a:prstGeom>
        </p:spPr>
        <p:txBody>
          <a:bodyPr/>
          <a:lstStyle/>
          <a:p>
            <a:r>
              <a:rPr lang="en-US" sz="1000" dirty="0" smtClean="0">
                <a:latin typeface="Arial"/>
              </a:rPr>
              <a:t> Maria </a:t>
            </a:r>
            <a:r>
              <a:rPr lang="en-US" sz="1000" dirty="0" err="1">
                <a:latin typeface="Arial"/>
              </a:rPr>
              <a:t>Hakonen</a:t>
            </a:r>
            <a:r>
              <a:rPr lang="en-US" sz="1000" dirty="0">
                <a:latin typeface="Arial"/>
              </a:rPr>
              <a:t>,  </a:t>
            </a:r>
            <a:r>
              <a:rPr lang="en-US" sz="1000" dirty="0" err="1">
                <a:latin typeface="Arial"/>
              </a:rPr>
              <a:t>Harri</a:t>
            </a:r>
            <a:r>
              <a:rPr lang="en-US" sz="1000" dirty="0">
                <a:latin typeface="Arial"/>
              </a:rPr>
              <a:t> </a:t>
            </a:r>
            <a:r>
              <a:rPr lang="en-US" sz="1000" dirty="0" err="1">
                <a:latin typeface="Arial"/>
              </a:rPr>
              <a:t>Piitulainen</a:t>
            </a:r>
            <a:r>
              <a:rPr lang="en-US" sz="1000" dirty="0">
                <a:latin typeface="Arial"/>
              </a:rPr>
              <a:t>,  </a:t>
            </a:r>
            <a:r>
              <a:rPr lang="en-US" sz="1000" dirty="0" err="1">
                <a:latin typeface="Arial"/>
              </a:rPr>
              <a:t>Arto</a:t>
            </a:r>
            <a:r>
              <a:rPr lang="en-US" sz="1000" dirty="0">
                <a:latin typeface="Arial"/>
              </a:rPr>
              <a:t> </a:t>
            </a:r>
            <a:r>
              <a:rPr lang="en-US" sz="1000" dirty="0" err="1">
                <a:latin typeface="Arial"/>
              </a:rPr>
              <a:t>Visala</a:t>
            </a:r>
            <a:endParaRPr lang="en-US" sz="1000" dirty="0">
              <a:latin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" y="5613400"/>
            <a:ext cx="7620000" cy="254000"/>
          </a:xfrm>
          <a:prstGeom prst="rect">
            <a:avLst/>
          </a:prstGeom>
        </p:spPr>
        <p:txBody>
          <a:bodyPr/>
          <a:lstStyle/>
          <a:p>
            <a:r>
              <a:rPr lang="en-US" sz="1000" b="1" i="0" baseline="0" dirty="0">
                <a:latin typeface="Arial"/>
              </a:rPr>
              <a:t> Current state of digital signal processing in myoelectric interfaces and related applications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5000" y="5842000"/>
            <a:ext cx="7620000" cy="254000"/>
          </a:xfrm>
          <a:prstGeom prst="rect">
            <a:avLst/>
          </a:prstGeom>
        </p:spPr>
        <p:txBody>
          <a:bodyPr/>
          <a:lstStyle/>
          <a:p>
            <a:r>
              <a:rPr lang="en-US" sz="1000">
                <a:latin typeface="Arial"/>
              </a:rPr>
              <a:t>Biomedical Signal Processing and Control, Volume 18, 2015, 334–359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5000" y="6032500"/>
            <a:ext cx="7620000" cy="254000"/>
          </a:xfrm>
          <a:prstGeom prst="rect">
            <a:avLst/>
          </a:prstGeom>
        </p:spPr>
        <p:txBody>
          <a:bodyPr/>
          <a:lstStyle/>
          <a:p>
            <a:r>
              <a:rPr lang="en-US" sz="1000">
                <a:latin typeface="Arial"/>
              </a:rPr>
              <a:t>http://dx.doi.org/10.1016/j.bspc.2015.02.009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sEMG</a:t>
            </a:r>
            <a:r>
              <a:rPr lang="en-US" dirty="0" smtClean="0"/>
              <a:t> needs to be analyzed in real-time</a:t>
            </a:r>
          </a:p>
          <a:p>
            <a:r>
              <a:rPr lang="en-US" dirty="0" smtClean="0"/>
              <a:t>Analysis is performed on windows of time</a:t>
            </a:r>
          </a:p>
          <a:p>
            <a:r>
              <a:rPr lang="en-US" dirty="0" smtClean="0"/>
              <a:t>Two important system parameters:</a:t>
            </a:r>
          </a:p>
          <a:p>
            <a:pPr lvl="1"/>
            <a:r>
              <a:rPr lang="en-US" dirty="0" smtClean="0"/>
              <a:t>Classification accuracy</a:t>
            </a:r>
          </a:p>
          <a:p>
            <a:pPr lvl="1"/>
            <a:r>
              <a:rPr lang="en-US" dirty="0" smtClean="0"/>
              <a:t>System response time</a:t>
            </a:r>
          </a:p>
          <a:p>
            <a:r>
              <a:rPr lang="en-US" dirty="0" smtClean="0"/>
              <a:t>Controlling parameters:</a:t>
            </a:r>
          </a:p>
          <a:p>
            <a:pPr lvl="1"/>
            <a:r>
              <a:rPr lang="en-US" dirty="0" smtClean="0"/>
              <a:t>Windowing technique</a:t>
            </a:r>
          </a:p>
          <a:p>
            <a:pPr lvl="1"/>
            <a:r>
              <a:rPr lang="en-US" dirty="0" smtClean="0"/>
              <a:t>Window length</a:t>
            </a:r>
          </a:p>
          <a:p>
            <a:pPr lvl="1"/>
            <a:r>
              <a:rPr lang="en-US" dirty="0" smtClean="0"/>
              <a:t>EMG signal state</a:t>
            </a:r>
          </a:p>
          <a:p>
            <a:pPr lvl="1"/>
            <a:endParaRPr lang="en-US" dirty="0" smtClean="0"/>
          </a:p>
          <a:p>
            <a:pPr marL="914400" lvl="2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51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Windowing Technique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4525963"/>
          </a:xfrm>
        </p:spPr>
        <p:txBody>
          <a:bodyPr/>
          <a:lstStyle/>
          <a:p>
            <a:r>
              <a:rPr lang="en-US" dirty="0"/>
              <a:t>Overlapped windowing is better than adjacent</a:t>
            </a:r>
          </a:p>
          <a:p>
            <a:pPr lvl="1"/>
            <a:r>
              <a:rPr lang="en-US" dirty="0"/>
              <a:t>Better classification accuracy</a:t>
            </a:r>
          </a:p>
          <a:p>
            <a:pPr lvl="1"/>
            <a:r>
              <a:rPr lang="en-US" dirty="0"/>
              <a:t>Steadier controller delay</a:t>
            </a:r>
          </a:p>
          <a:p>
            <a:pPr lvl="1"/>
            <a:r>
              <a:rPr lang="en-US" dirty="0"/>
              <a:t>Reduced maximum delay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838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 Length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Longer windows improve classification accuracy but decrease response time</a:t>
            </a:r>
          </a:p>
          <a:p>
            <a:r>
              <a:rPr lang="en-US" dirty="0" smtClean="0"/>
              <a:t>Shorter windows increase errors</a:t>
            </a:r>
          </a:p>
          <a:p>
            <a:pPr lvl="1"/>
            <a:r>
              <a:rPr lang="en-US" dirty="0" smtClean="0"/>
              <a:t>Not “controllable” at error percentages &gt;35%</a:t>
            </a:r>
          </a:p>
          <a:p>
            <a:r>
              <a:rPr lang="en-US" dirty="0" smtClean="0"/>
              <a:t>Ideal window length: 50 to 400 </a:t>
            </a:r>
            <a:r>
              <a:rPr lang="en-US" dirty="0" err="1" smtClean="0"/>
              <a:t>ms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50 to 400 samples @ 1000 Hz</a:t>
            </a:r>
          </a:p>
          <a:p>
            <a:pPr lvl="1"/>
            <a:r>
              <a:rPr lang="en-US" dirty="0" smtClean="0"/>
              <a:t>25 to 200 samples @ 500 Hz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297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EMG Signal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Transient state</a:t>
            </a:r>
          </a:p>
          <a:p>
            <a:pPr lvl="1"/>
            <a:r>
              <a:rPr lang="en-US" dirty="0" smtClean="0"/>
              <a:t>An abrupt change in contraction level or position</a:t>
            </a:r>
          </a:p>
          <a:p>
            <a:r>
              <a:rPr lang="en-US" dirty="0" smtClean="0"/>
              <a:t>Steady state</a:t>
            </a:r>
          </a:p>
          <a:p>
            <a:pPr lvl="1"/>
            <a:r>
              <a:rPr lang="en-US" dirty="0" smtClean="0"/>
              <a:t>Muscle is under constant contraction</a:t>
            </a:r>
          </a:p>
          <a:p>
            <a:pPr lvl="1"/>
            <a:r>
              <a:rPr lang="en-US" dirty="0" smtClean="0"/>
              <a:t>More accurate signal classification</a:t>
            </a:r>
          </a:p>
          <a:p>
            <a:pPr lvl="1"/>
            <a:r>
              <a:rPr lang="en-US" dirty="0" smtClean="0"/>
              <a:t>Accuracy decreases less relative to window length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023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356</Words>
  <Application>Microsoft Macintosh PowerPoint</Application>
  <PresentationFormat>On-screen Show (4:3)</PresentationFormat>
  <Paragraphs>57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Filtering &amp; Sample Rate</vt:lpstr>
      <vt:lpstr>Preprocessing for Classification</vt:lpstr>
      <vt:lpstr>Decoding Myoelectric Information</vt:lpstr>
      <vt:lpstr>PowerPoint Presentation</vt:lpstr>
      <vt:lpstr>Windowing</vt:lpstr>
      <vt:lpstr>Windowing Technique</vt:lpstr>
      <vt:lpstr>Window Length</vt:lpstr>
      <vt:lpstr>EMG Signal State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Filtering &amp; Sample Rate</dc:title>
  <cp:lastModifiedBy>Todd</cp:lastModifiedBy>
  <cp:revision>17</cp:revision>
  <dcterms:created xsi:type="dcterms:W3CDTF">2006-08-16T00:00:00Z</dcterms:created>
  <dcterms:modified xsi:type="dcterms:W3CDTF">2016-01-13T07:02:36Z</dcterms:modified>
</cp:coreProperties>
</file>