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3" r:id="rId5"/>
    <p:sldId id="290" r:id="rId6"/>
    <p:sldId id="261" r:id="rId7"/>
    <p:sldId id="264" r:id="rId8"/>
    <p:sldId id="274" r:id="rId9"/>
    <p:sldId id="275" r:id="rId10"/>
    <p:sldId id="266" r:id="rId11"/>
    <p:sldId id="277" r:id="rId12"/>
    <p:sldId id="262" r:id="rId13"/>
    <p:sldId id="276" r:id="rId14"/>
    <p:sldId id="279" r:id="rId15"/>
    <p:sldId id="282" r:id="rId16"/>
    <p:sldId id="288" r:id="rId17"/>
    <p:sldId id="283" r:id="rId18"/>
    <p:sldId id="285" r:id="rId19"/>
    <p:sldId id="289" r:id="rId20"/>
    <p:sldId id="280" r:id="rId21"/>
    <p:sldId id="271" r:id="rId22"/>
    <p:sldId id="267" r:id="rId23"/>
    <p:sldId id="268" r:id="rId24"/>
    <p:sldId id="269" r:id="rId25"/>
    <p:sldId id="270"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p:cViewPr varScale="1">
        <p:scale>
          <a:sx n="119" d="100"/>
          <a:sy n="119" d="100"/>
        </p:scale>
        <p:origin x="102" y="4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E40F-418D-464E-81D0-D1B162CCC0CC}" type="datetimeFigureOut">
              <a:rPr lang="en-US" smtClean="0"/>
              <a:t>6/2/2016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63887-548F-4671-80B4-8A21FC47A512}" type="slidenum">
              <a:rPr lang="en-US" smtClean="0"/>
              <a:t>‹#›</a:t>
            </a:fld>
            <a:endParaRPr lang="en-US"/>
          </a:p>
        </p:txBody>
      </p:sp>
    </p:spTree>
    <p:extLst>
      <p:ext uri="{BB962C8B-B14F-4D97-AF65-F5344CB8AC3E}">
        <p14:creationId xmlns:p14="http://schemas.microsoft.com/office/powerpoint/2010/main" val="180355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2300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7872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51E30A-FA46-44AD-8356-03A9F9692AB1}"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279482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1E30A-FA46-44AD-8356-03A9F9692AB1}"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234673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1E30A-FA46-44AD-8356-03A9F9692AB1}"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263091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93367"/>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880180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08000" y="266700"/>
            <a:ext cx="103632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320800" y="16764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6604000" y="1676400"/>
            <a:ext cx="5080000" cy="4114800"/>
          </a:xfrm>
        </p:spPr>
        <p:txBody>
          <a:bodyPr/>
          <a:lstStyle/>
          <a:p>
            <a:endParaRPr lang="en-US"/>
          </a:p>
        </p:txBody>
      </p:sp>
    </p:spTree>
    <p:extLst>
      <p:ext uri="{BB962C8B-B14F-4D97-AF65-F5344CB8AC3E}">
        <p14:creationId xmlns:p14="http://schemas.microsoft.com/office/powerpoint/2010/main" val="4115532191"/>
      </p:ext>
    </p:extLst>
  </p:cSld>
  <p:clrMapOvr>
    <a:masterClrMapping/>
  </p:clrMapOvr>
  <p:transition>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51E30A-FA46-44AD-8356-03A9F9692AB1}"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305758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51E30A-FA46-44AD-8356-03A9F9692AB1}" type="datetimeFigureOut">
              <a:rPr lang="en-US" smtClean="0"/>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366848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51E30A-FA46-44AD-8356-03A9F9692AB1}"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1037653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51E30A-FA46-44AD-8356-03A9F9692AB1}" type="datetimeFigureOut">
              <a:rPr lang="en-US" smtClean="0"/>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326496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1E30A-FA46-44AD-8356-03A9F9692AB1}"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137788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1E30A-FA46-44AD-8356-03A9F9692AB1}" type="datetimeFigureOut">
              <a:rPr lang="en-US" smtClean="0"/>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198143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E30A-FA46-44AD-8356-03A9F9692AB1}"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223896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E30A-FA46-44AD-8356-03A9F9692AB1}" type="datetimeFigureOut">
              <a:rPr lang="en-US" smtClean="0"/>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96A700-4CBB-4E4D-A6AB-5167C90A8155}" type="slidenum">
              <a:rPr lang="en-US" smtClean="0"/>
              <a:t>‹#›</a:t>
            </a:fld>
            <a:endParaRPr lang="en-US"/>
          </a:p>
        </p:txBody>
      </p:sp>
    </p:spTree>
    <p:extLst>
      <p:ext uri="{BB962C8B-B14F-4D97-AF65-F5344CB8AC3E}">
        <p14:creationId xmlns:p14="http://schemas.microsoft.com/office/powerpoint/2010/main" val="666385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1E30A-FA46-44AD-8356-03A9F9692AB1}" type="datetimeFigureOut">
              <a:rPr lang="en-US" smtClean="0"/>
              <a:t>6/2/2016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A700-4CBB-4E4D-A6AB-5167C90A8155}" type="slidenum">
              <a:rPr lang="en-US" smtClean="0"/>
              <a:t>‹#›</a:t>
            </a:fld>
            <a:endParaRPr lang="en-US"/>
          </a:p>
        </p:txBody>
      </p:sp>
    </p:spTree>
    <p:extLst>
      <p:ext uri="{BB962C8B-B14F-4D97-AF65-F5344CB8AC3E}">
        <p14:creationId xmlns:p14="http://schemas.microsoft.com/office/powerpoint/2010/main" val="1641095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X1IopbZivjs&amp;feature=youtu.b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435" y="952034"/>
            <a:ext cx="9144000" cy="2078037"/>
          </a:xfrm>
        </p:spPr>
        <p:txBody>
          <a:bodyPr/>
          <a:lstStyle/>
          <a:p>
            <a:r>
              <a:rPr lang="en-US" dirty="0" smtClean="0"/>
              <a:t>SHAF (Safe, Healthy, Active and Flexible)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80" y="3747247"/>
            <a:ext cx="7349020" cy="2162274"/>
          </a:xfrm>
          <a:prstGeom prst="rect">
            <a:avLst/>
          </a:prstGeom>
        </p:spPr>
      </p:pic>
    </p:spTree>
    <p:extLst>
      <p:ext uri="{BB962C8B-B14F-4D97-AF65-F5344CB8AC3E}">
        <p14:creationId xmlns:p14="http://schemas.microsoft.com/office/powerpoint/2010/main" val="2102914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dirty="0"/>
              <a:t>Our </a:t>
            </a:r>
            <a:r>
              <a:rPr lang="en" dirty="0" smtClean="0"/>
              <a:t>Solution Summary</a:t>
            </a:r>
            <a:endParaRPr lang="en" dirty="0"/>
          </a:p>
        </p:txBody>
      </p:sp>
      <p:sp>
        <p:nvSpPr>
          <p:cNvPr id="2" name="TextBox 1"/>
          <p:cNvSpPr txBox="1"/>
          <p:nvPr/>
        </p:nvSpPr>
        <p:spPr>
          <a:xfrm>
            <a:off x="609599" y="1631576"/>
            <a:ext cx="6096001" cy="14773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err="1" smtClean="0"/>
              <a:t>sEMG</a:t>
            </a:r>
            <a:r>
              <a:rPr lang="en-US" sz="2000" dirty="0" smtClean="0"/>
              <a:t> sensors to record muscle data</a:t>
            </a:r>
          </a:p>
          <a:p>
            <a:pPr marL="742950" lvl="1" indent="-285750">
              <a:spcAft>
                <a:spcPts val="600"/>
              </a:spcAft>
              <a:buFont typeface="Arial" panose="020B0604020202020204" pitchFamily="34" charset="0"/>
              <a:buChar char="•"/>
            </a:pPr>
            <a:r>
              <a:rPr lang="en-US" sz="2000" dirty="0" smtClean="0"/>
              <a:t>Wearable garment containing custom-made </a:t>
            </a:r>
            <a:r>
              <a:rPr lang="en-US" sz="2000" dirty="0" err="1" smtClean="0"/>
              <a:t>sEMG</a:t>
            </a:r>
            <a:r>
              <a:rPr lang="en-US" sz="2000" dirty="0" smtClean="0"/>
              <a:t> electrodes and supporting circuitry.</a:t>
            </a:r>
          </a:p>
          <a:p>
            <a:pPr marL="742950" lvl="1" indent="-285750">
              <a:spcAft>
                <a:spcPts val="600"/>
              </a:spcAft>
              <a:buFont typeface="Arial" panose="020B0604020202020204" pitchFamily="34" charset="0"/>
              <a:buChar char="•"/>
            </a:pPr>
            <a:r>
              <a:rPr lang="en-US" sz="2000" dirty="0" smtClean="0"/>
              <a:t>Communicates via Bluetooth to smart device</a:t>
            </a:r>
            <a:endParaRPr lang="en-US" sz="2000" dirty="0"/>
          </a:p>
        </p:txBody>
      </p:sp>
      <p:sp>
        <p:nvSpPr>
          <p:cNvPr id="5" name="TextBox 4"/>
          <p:cNvSpPr txBox="1"/>
          <p:nvPr/>
        </p:nvSpPr>
        <p:spPr>
          <a:xfrm>
            <a:off x="609600" y="3383514"/>
            <a:ext cx="6096000" cy="116955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t>Intel Atom powered smart device to process data</a:t>
            </a:r>
          </a:p>
          <a:p>
            <a:pPr marL="742950" lvl="1" indent="-285750">
              <a:spcAft>
                <a:spcPts val="600"/>
              </a:spcAft>
              <a:buFont typeface="Arial" panose="020B0604020202020204" pitchFamily="34" charset="0"/>
              <a:buChar char="•"/>
            </a:pPr>
            <a:r>
              <a:rPr lang="en-US" sz="2000" dirty="0" smtClean="0"/>
              <a:t>Time-domain processing for muscle activation </a:t>
            </a:r>
          </a:p>
          <a:p>
            <a:pPr marL="742950" lvl="1" indent="-285750">
              <a:spcAft>
                <a:spcPts val="600"/>
              </a:spcAft>
              <a:buFont typeface="Arial" panose="020B0604020202020204" pitchFamily="34" charset="0"/>
              <a:buChar char="•"/>
            </a:pPr>
            <a:r>
              <a:rPr lang="en-US" sz="2000" dirty="0" smtClean="0"/>
              <a:t>Frequency-domain processing for muscle fatigue</a:t>
            </a:r>
            <a:endParaRPr lang="en-US" sz="2000" dirty="0"/>
          </a:p>
        </p:txBody>
      </p:sp>
      <p:sp>
        <p:nvSpPr>
          <p:cNvPr id="6" name="TextBox 5"/>
          <p:cNvSpPr txBox="1"/>
          <p:nvPr/>
        </p:nvSpPr>
        <p:spPr>
          <a:xfrm>
            <a:off x="609600" y="4938230"/>
            <a:ext cx="6096000" cy="78483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smtClean="0"/>
              <a:t>Device will also provide user interface</a:t>
            </a:r>
          </a:p>
          <a:p>
            <a:pPr marL="742950" lvl="1" indent="-285750">
              <a:spcAft>
                <a:spcPts val="600"/>
              </a:spcAft>
              <a:buFont typeface="Arial" panose="020B0604020202020204" pitchFamily="34" charset="0"/>
              <a:buChar char="•"/>
            </a:pPr>
            <a:r>
              <a:rPr lang="en-US" sz="2000" dirty="0" smtClean="0"/>
              <a:t>Audio and visual cues to keep user informed</a:t>
            </a:r>
          </a:p>
        </p:txBody>
      </p:sp>
      <p:pic>
        <p:nvPicPr>
          <p:cNvPr id="7" name="Shape 54"/>
          <p:cNvPicPr preferRelativeResize="0"/>
          <p:nvPr/>
        </p:nvPicPr>
        <p:blipFill>
          <a:blip r:embed="rId3">
            <a:alphaModFix/>
          </a:blip>
          <a:stretch>
            <a:fillRect/>
          </a:stretch>
        </p:blipFill>
        <p:spPr>
          <a:xfrm>
            <a:off x="9603782" y="1459148"/>
            <a:ext cx="1964733" cy="1719133"/>
          </a:xfrm>
          <a:prstGeom prst="rect">
            <a:avLst/>
          </a:prstGeom>
          <a:noFill/>
          <a:ln>
            <a:noFill/>
          </a:ln>
        </p:spPr>
      </p:pic>
      <p:pic>
        <p:nvPicPr>
          <p:cNvPr id="8" name="Shape 55"/>
          <p:cNvPicPr preferRelativeResize="0"/>
          <p:nvPr/>
        </p:nvPicPr>
        <p:blipFill>
          <a:blip r:embed="rId4">
            <a:alphaModFix/>
          </a:blip>
          <a:stretch>
            <a:fillRect/>
          </a:stretch>
        </p:blipFill>
        <p:spPr>
          <a:xfrm>
            <a:off x="6349898" y="1130166"/>
            <a:ext cx="2630400" cy="2377099"/>
          </a:xfrm>
          <a:prstGeom prst="rect">
            <a:avLst/>
          </a:prstGeom>
          <a:noFill/>
          <a:ln>
            <a:noFill/>
          </a:ln>
        </p:spPr>
      </p:pic>
      <p:sp>
        <p:nvSpPr>
          <p:cNvPr id="9" name="Plus 8"/>
          <p:cNvSpPr/>
          <p:nvPr/>
        </p:nvSpPr>
        <p:spPr>
          <a:xfrm>
            <a:off x="8581806" y="1812209"/>
            <a:ext cx="1021976" cy="101301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qual 9"/>
          <p:cNvSpPr/>
          <p:nvPr/>
        </p:nvSpPr>
        <p:spPr>
          <a:xfrm>
            <a:off x="7285968" y="4553065"/>
            <a:ext cx="1102659" cy="5737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3343" y="3909638"/>
            <a:ext cx="2775172" cy="1955082"/>
          </a:xfrm>
          <a:prstGeom prst="rect">
            <a:avLst/>
          </a:prstGeom>
        </p:spPr>
      </p:pic>
    </p:spTree>
    <p:extLst>
      <p:ext uri="{BB962C8B-B14F-4D97-AF65-F5344CB8AC3E}">
        <p14:creationId xmlns:p14="http://schemas.microsoft.com/office/powerpoint/2010/main" val="130905226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23395" y="2133716"/>
            <a:ext cx="3164540" cy="3433367"/>
          </a:xfrm>
          <a:prstGeom prst="rect">
            <a:avLst/>
          </a:prstGeom>
        </p:spPr>
      </p:pic>
      <p:sp>
        <p:nvSpPr>
          <p:cNvPr id="30" name="TextBox 29"/>
          <p:cNvSpPr txBox="1"/>
          <p:nvPr/>
        </p:nvSpPr>
        <p:spPr>
          <a:xfrm>
            <a:off x="2148494" y="2074492"/>
            <a:ext cx="1748350" cy="1015663"/>
          </a:xfrm>
          <a:prstGeom prst="rect">
            <a:avLst/>
          </a:prstGeom>
          <a:noFill/>
        </p:spPr>
        <p:txBody>
          <a:bodyPr wrap="square" rtlCol="0">
            <a:spAutoFit/>
          </a:bodyPr>
          <a:lstStyle/>
          <a:p>
            <a:r>
              <a:rPr lang="en-US" sz="2000" b="1" dirty="0" smtClean="0"/>
              <a:t>Wearable sleeve with </a:t>
            </a:r>
            <a:r>
              <a:rPr lang="en-US" sz="2000" b="1" dirty="0" err="1" smtClean="0"/>
              <a:t>sEMG</a:t>
            </a:r>
            <a:r>
              <a:rPr lang="en-US" sz="2000" b="1" dirty="0" smtClean="0"/>
              <a:t> sensors</a:t>
            </a:r>
            <a:endParaRPr lang="en-US" sz="2000" b="1" dirty="0"/>
          </a:p>
        </p:txBody>
      </p:sp>
      <p:sp>
        <p:nvSpPr>
          <p:cNvPr id="45" name="Title 1"/>
          <p:cNvSpPr>
            <a:spLocks noGrp="1"/>
          </p:cNvSpPr>
          <p:nvPr>
            <p:ph type="title"/>
          </p:nvPr>
        </p:nvSpPr>
        <p:spPr>
          <a:xfrm>
            <a:off x="838199" y="365125"/>
            <a:ext cx="7579659" cy="1325563"/>
          </a:xfrm>
        </p:spPr>
        <p:txBody>
          <a:bodyPr/>
          <a:lstStyle/>
          <a:p>
            <a:r>
              <a:rPr lang="en-US" dirty="0" smtClean="0"/>
              <a:t>Flowchart for Our Solution</a:t>
            </a:r>
            <a:endParaRPr lang="en-US" dirty="0"/>
          </a:p>
        </p:txBody>
      </p:sp>
      <p:sp>
        <p:nvSpPr>
          <p:cNvPr id="2" name="Rectangle 1"/>
          <p:cNvSpPr/>
          <p:nvPr/>
        </p:nvSpPr>
        <p:spPr>
          <a:xfrm>
            <a:off x="723395" y="1979088"/>
            <a:ext cx="3173449" cy="3990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7781" y="2245882"/>
            <a:ext cx="655004" cy="739609"/>
          </a:xfrm>
          <a:prstGeom prst="rect">
            <a:avLst/>
          </a:prstGeom>
        </p:spPr>
      </p:pic>
      <p:sp>
        <p:nvSpPr>
          <p:cNvPr id="4" name="TextBox 3"/>
          <p:cNvSpPr txBox="1"/>
          <p:nvPr/>
        </p:nvSpPr>
        <p:spPr>
          <a:xfrm>
            <a:off x="5635547" y="1535883"/>
            <a:ext cx="3044673" cy="1169551"/>
          </a:xfrm>
          <a:prstGeom prst="rect">
            <a:avLst/>
          </a:prstGeom>
          <a:noFill/>
          <a:ln>
            <a:solidFill>
              <a:schemeClr val="tx1"/>
            </a:solidFill>
          </a:ln>
        </p:spPr>
        <p:txBody>
          <a:bodyPr wrap="square" rtlCol="0">
            <a:spAutoFit/>
          </a:bodyPr>
          <a:lstStyle/>
          <a:p>
            <a:pPr>
              <a:spcAft>
                <a:spcPts val="600"/>
              </a:spcAft>
            </a:pPr>
            <a:endParaRPr lang="en-US" sz="2000" dirty="0" smtClean="0"/>
          </a:p>
          <a:p>
            <a:pPr>
              <a:spcAft>
                <a:spcPts val="600"/>
              </a:spcAft>
            </a:pPr>
            <a:r>
              <a:rPr lang="en-US" sz="2000" dirty="0" smtClean="0"/>
              <a:t>Time-domain analysis</a:t>
            </a:r>
          </a:p>
          <a:p>
            <a:pPr>
              <a:spcAft>
                <a:spcPts val="600"/>
              </a:spcAft>
            </a:pPr>
            <a:r>
              <a:rPr lang="en-US" sz="2000" dirty="0" smtClean="0"/>
              <a:t>Frequency-domain analysis</a:t>
            </a:r>
          </a:p>
        </p:txBody>
      </p:sp>
      <p:sp>
        <p:nvSpPr>
          <p:cNvPr id="33" name="TextBox 32"/>
          <p:cNvSpPr txBox="1"/>
          <p:nvPr/>
        </p:nvSpPr>
        <p:spPr>
          <a:xfrm>
            <a:off x="7425003" y="1539294"/>
            <a:ext cx="1748350" cy="400110"/>
          </a:xfrm>
          <a:prstGeom prst="rect">
            <a:avLst/>
          </a:prstGeom>
          <a:noFill/>
        </p:spPr>
        <p:txBody>
          <a:bodyPr wrap="square" rtlCol="0">
            <a:spAutoFit/>
          </a:bodyPr>
          <a:lstStyle/>
          <a:p>
            <a:r>
              <a:rPr lang="en-US" sz="2000" b="1" dirty="0" smtClean="0"/>
              <a:t>Intel Atom</a:t>
            </a:r>
            <a:endParaRPr lang="en-US" sz="2000" b="1" dirty="0"/>
          </a:p>
        </p:txBody>
      </p:sp>
      <p:sp>
        <p:nvSpPr>
          <p:cNvPr id="6" name="TextBox 5"/>
          <p:cNvSpPr txBox="1"/>
          <p:nvPr/>
        </p:nvSpPr>
        <p:spPr>
          <a:xfrm>
            <a:off x="5276594" y="4285809"/>
            <a:ext cx="4521881" cy="2323713"/>
          </a:xfrm>
          <a:prstGeom prst="rect">
            <a:avLst/>
          </a:prstGeom>
          <a:noFill/>
          <a:ln>
            <a:solidFill>
              <a:schemeClr val="tx1"/>
            </a:solidFill>
          </a:ln>
        </p:spPr>
        <p:txBody>
          <a:bodyPr wrap="square" rtlCol="0">
            <a:spAutoFit/>
          </a:bodyPr>
          <a:lstStyle/>
          <a:p>
            <a:pPr>
              <a:spcAft>
                <a:spcPts val="600"/>
              </a:spcAft>
            </a:pPr>
            <a:endParaRPr lang="en-US" sz="2000" dirty="0" smtClean="0"/>
          </a:p>
          <a:p>
            <a:pPr>
              <a:spcAft>
                <a:spcPts val="600"/>
              </a:spcAft>
            </a:pPr>
            <a:endParaRPr lang="en-US" sz="2000" dirty="0" smtClean="0"/>
          </a:p>
          <a:p>
            <a:pPr>
              <a:spcAft>
                <a:spcPts val="600"/>
              </a:spcAft>
            </a:pPr>
            <a:r>
              <a:rPr lang="en-US" sz="2000" dirty="0" smtClean="0"/>
              <a:t>Is the muscle active?</a:t>
            </a:r>
          </a:p>
          <a:p>
            <a:pPr>
              <a:spcAft>
                <a:spcPts val="600"/>
              </a:spcAft>
            </a:pPr>
            <a:r>
              <a:rPr lang="en-US" sz="2000" dirty="0" smtClean="0"/>
              <a:t>When is the muscle contracted/relaxed?</a:t>
            </a:r>
          </a:p>
          <a:p>
            <a:pPr>
              <a:spcAft>
                <a:spcPts val="600"/>
              </a:spcAft>
            </a:pPr>
            <a:r>
              <a:rPr lang="en-US" sz="2000" dirty="0" smtClean="0"/>
              <a:t>How intense is the muscle activity?</a:t>
            </a:r>
          </a:p>
          <a:p>
            <a:pPr>
              <a:spcAft>
                <a:spcPts val="600"/>
              </a:spcAft>
            </a:pPr>
            <a:r>
              <a:rPr lang="en-US" sz="2000" dirty="0" smtClean="0"/>
              <a:t>Is the muscle fatigued?</a:t>
            </a:r>
            <a:endParaRPr lang="en-US" sz="2000" dirty="0"/>
          </a:p>
        </p:txBody>
      </p:sp>
      <p:sp>
        <p:nvSpPr>
          <p:cNvPr id="35" name="TextBox 34"/>
          <p:cNvSpPr txBox="1"/>
          <p:nvPr/>
        </p:nvSpPr>
        <p:spPr>
          <a:xfrm>
            <a:off x="8171287" y="4426000"/>
            <a:ext cx="1748350" cy="400110"/>
          </a:xfrm>
          <a:prstGeom prst="rect">
            <a:avLst/>
          </a:prstGeom>
          <a:noFill/>
        </p:spPr>
        <p:txBody>
          <a:bodyPr wrap="square" rtlCol="0">
            <a:spAutoFit/>
          </a:bodyPr>
          <a:lstStyle/>
          <a:p>
            <a:r>
              <a:rPr lang="en-US" sz="2000" b="1" dirty="0" smtClean="0"/>
              <a:t>User Interface</a:t>
            </a:r>
            <a:endParaRPr lang="en-US" sz="2000" b="1" dirty="0"/>
          </a:p>
        </p:txBody>
      </p:sp>
      <p:cxnSp>
        <p:nvCxnSpPr>
          <p:cNvPr id="9" name="Straight Arrow Connector 8"/>
          <p:cNvCxnSpPr>
            <a:endCxn id="4" idx="1"/>
          </p:cNvCxnSpPr>
          <p:nvPr/>
        </p:nvCxnSpPr>
        <p:spPr>
          <a:xfrm flipV="1">
            <a:off x="3887935" y="2120659"/>
            <a:ext cx="1747612" cy="20267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a:stCxn id="4" idx="2"/>
          </p:cNvCxnSpPr>
          <p:nvPr/>
        </p:nvCxnSpPr>
        <p:spPr>
          <a:xfrm flipH="1">
            <a:off x="7157546" y="2705434"/>
            <a:ext cx="338" cy="158037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4226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Risks</a:t>
            </a:r>
            <a:endParaRPr lang="en-US" dirty="0"/>
          </a:p>
        </p:txBody>
      </p:sp>
      <p:sp>
        <p:nvSpPr>
          <p:cNvPr id="4" name="TextBox 3"/>
          <p:cNvSpPr txBox="1"/>
          <p:nvPr/>
        </p:nvSpPr>
        <p:spPr>
          <a:xfrm>
            <a:off x="1470212" y="2375647"/>
            <a:ext cx="3218329" cy="1323439"/>
          </a:xfrm>
          <a:prstGeom prst="rect">
            <a:avLst/>
          </a:prstGeom>
          <a:noFill/>
        </p:spPr>
        <p:txBody>
          <a:bodyPr wrap="square" rtlCol="0">
            <a:spAutoFit/>
          </a:bodyPr>
          <a:lstStyle/>
          <a:p>
            <a:r>
              <a:rPr lang="en-US" sz="2000" dirty="0" smtClean="0"/>
              <a:t>What if the Intel Atom cannot handle all the signal and user interface processing?</a:t>
            </a:r>
            <a:endParaRPr lang="en-US" sz="2000" dirty="0"/>
          </a:p>
        </p:txBody>
      </p:sp>
      <p:sp>
        <p:nvSpPr>
          <p:cNvPr id="5" name="TextBox 4"/>
          <p:cNvSpPr txBox="1"/>
          <p:nvPr/>
        </p:nvSpPr>
        <p:spPr>
          <a:xfrm>
            <a:off x="1470212" y="4191529"/>
            <a:ext cx="3541059" cy="1015663"/>
          </a:xfrm>
          <a:prstGeom prst="rect">
            <a:avLst/>
          </a:prstGeom>
          <a:noFill/>
        </p:spPr>
        <p:txBody>
          <a:bodyPr wrap="square" rtlCol="0">
            <a:spAutoFit/>
          </a:bodyPr>
          <a:lstStyle/>
          <a:p>
            <a:r>
              <a:rPr lang="en-US" sz="2000" dirty="0" smtClean="0"/>
              <a:t>What if our custom-made electrodes fail to provide an adequate signal?</a:t>
            </a:r>
            <a:endParaRPr lang="en-US" sz="2000" dirty="0"/>
          </a:p>
        </p:txBody>
      </p:sp>
      <p:sp>
        <p:nvSpPr>
          <p:cNvPr id="8" name="TextBox 7"/>
          <p:cNvSpPr txBox="1"/>
          <p:nvPr/>
        </p:nvSpPr>
        <p:spPr>
          <a:xfrm>
            <a:off x="6696635" y="2375647"/>
            <a:ext cx="4132729" cy="707886"/>
          </a:xfrm>
          <a:prstGeom prst="rect">
            <a:avLst/>
          </a:prstGeom>
          <a:noFill/>
        </p:spPr>
        <p:txBody>
          <a:bodyPr wrap="square" rtlCol="0">
            <a:spAutoFit/>
          </a:bodyPr>
          <a:lstStyle/>
          <a:p>
            <a:r>
              <a:rPr lang="en-US" sz="2000" dirty="0" smtClean="0"/>
              <a:t>Shift some or all signal processing</a:t>
            </a:r>
          </a:p>
          <a:p>
            <a:r>
              <a:rPr lang="en-US" sz="2000" dirty="0" smtClean="0"/>
              <a:t>to an FPGA</a:t>
            </a:r>
            <a:endParaRPr lang="en-US" sz="2000" dirty="0"/>
          </a:p>
        </p:txBody>
      </p:sp>
      <p:sp>
        <p:nvSpPr>
          <p:cNvPr id="9" name="TextBox 8"/>
          <p:cNvSpPr txBox="1"/>
          <p:nvPr/>
        </p:nvSpPr>
        <p:spPr>
          <a:xfrm>
            <a:off x="6696635" y="4175739"/>
            <a:ext cx="4132729" cy="707886"/>
          </a:xfrm>
          <a:prstGeom prst="rect">
            <a:avLst/>
          </a:prstGeom>
          <a:noFill/>
        </p:spPr>
        <p:txBody>
          <a:bodyPr wrap="square" rtlCol="0">
            <a:spAutoFit/>
          </a:bodyPr>
          <a:lstStyle/>
          <a:p>
            <a:r>
              <a:rPr lang="en-US" sz="2000" dirty="0" smtClean="0"/>
              <a:t>We will use the off the shelf electrodes</a:t>
            </a:r>
            <a:endParaRPr lang="en-US" sz="2000" dirty="0"/>
          </a:p>
        </p:txBody>
      </p:sp>
      <p:sp>
        <p:nvSpPr>
          <p:cNvPr id="10" name="Right Arrow 9"/>
          <p:cNvSpPr/>
          <p:nvPr/>
        </p:nvSpPr>
        <p:spPr>
          <a:xfrm>
            <a:off x="5074024" y="2608729"/>
            <a:ext cx="1290917" cy="349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074024" y="4354870"/>
            <a:ext cx="1290917" cy="349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652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Current Achievements</a:t>
            </a:r>
            <a:endParaRPr lang="en-US" dirty="0"/>
          </a:p>
        </p:txBody>
      </p:sp>
      <p:sp>
        <p:nvSpPr>
          <p:cNvPr id="6" name="TextBox 5"/>
          <p:cNvSpPr txBox="1"/>
          <p:nvPr/>
        </p:nvSpPr>
        <p:spPr>
          <a:xfrm>
            <a:off x="838201" y="2192106"/>
            <a:ext cx="6172200" cy="707886"/>
          </a:xfrm>
          <a:prstGeom prst="rect">
            <a:avLst/>
          </a:prstGeom>
          <a:noFill/>
        </p:spPr>
        <p:txBody>
          <a:bodyPr wrap="square" rtlCol="0">
            <a:spAutoFit/>
          </a:bodyPr>
          <a:lstStyle/>
          <a:p>
            <a:r>
              <a:rPr lang="en-US" sz="2000" dirty="0" smtClean="0"/>
              <a:t>Successfully detected when muscle is contracted or relaxed and can count repetitions</a:t>
            </a:r>
            <a:endParaRPr lang="en-US" sz="2000" dirty="0"/>
          </a:p>
        </p:txBody>
      </p:sp>
      <p:sp>
        <p:nvSpPr>
          <p:cNvPr id="7" name="TextBox 6"/>
          <p:cNvSpPr txBox="1"/>
          <p:nvPr/>
        </p:nvSpPr>
        <p:spPr>
          <a:xfrm>
            <a:off x="838200" y="3140311"/>
            <a:ext cx="5190565" cy="400110"/>
          </a:xfrm>
          <a:prstGeom prst="rect">
            <a:avLst/>
          </a:prstGeom>
          <a:noFill/>
        </p:spPr>
        <p:txBody>
          <a:bodyPr wrap="square" rtlCol="0">
            <a:spAutoFit/>
          </a:bodyPr>
          <a:lstStyle/>
          <a:p>
            <a:r>
              <a:rPr lang="en-US" sz="2000" dirty="0" smtClean="0"/>
              <a:t>Making progress on detecting muscle fatigue</a:t>
            </a:r>
            <a:endParaRPr lang="en-US" sz="2000" dirty="0"/>
          </a:p>
        </p:txBody>
      </p:sp>
      <p:sp>
        <p:nvSpPr>
          <p:cNvPr id="8" name="TextBox 7"/>
          <p:cNvSpPr txBox="1"/>
          <p:nvPr/>
        </p:nvSpPr>
        <p:spPr>
          <a:xfrm>
            <a:off x="838201" y="3891056"/>
            <a:ext cx="5190565" cy="400110"/>
          </a:xfrm>
          <a:prstGeom prst="rect">
            <a:avLst/>
          </a:prstGeom>
          <a:noFill/>
        </p:spPr>
        <p:txBody>
          <a:bodyPr wrap="square" rtlCol="0">
            <a:spAutoFit/>
          </a:bodyPr>
          <a:lstStyle/>
          <a:p>
            <a:r>
              <a:rPr lang="en-US" sz="2000" dirty="0" smtClean="0"/>
              <a:t>Completed a concept for user interface</a:t>
            </a:r>
            <a:endParaRPr lang="en-US" sz="2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966" y="1523309"/>
            <a:ext cx="3599611" cy="3568643"/>
          </a:xfrm>
          <a:prstGeom prst="rect">
            <a:avLst/>
          </a:prstGeom>
        </p:spPr>
      </p:pic>
      <p:sp>
        <p:nvSpPr>
          <p:cNvPr id="10" name="TextBox 9"/>
          <p:cNvSpPr txBox="1"/>
          <p:nvPr/>
        </p:nvSpPr>
        <p:spPr>
          <a:xfrm>
            <a:off x="7494494" y="5531224"/>
            <a:ext cx="3675530" cy="400110"/>
          </a:xfrm>
          <a:prstGeom prst="rect">
            <a:avLst/>
          </a:prstGeom>
          <a:noFill/>
        </p:spPr>
        <p:txBody>
          <a:bodyPr wrap="square" rtlCol="0">
            <a:spAutoFit/>
          </a:bodyPr>
          <a:lstStyle/>
          <a:p>
            <a:r>
              <a:rPr lang="en-US" sz="2000" dirty="0" smtClean="0"/>
              <a:t>Muscle Sensor V3 (</a:t>
            </a:r>
            <a:r>
              <a:rPr lang="en-US" sz="2000" dirty="0" err="1" smtClean="0"/>
              <a:t>sEMG</a:t>
            </a:r>
            <a:r>
              <a:rPr lang="en-US" sz="2000" dirty="0" smtClean="0"/>
              <a:t> sensor)</a:t>
            </a:r>
            <a:endParaRPr lang="en-US" sz="2000" dirty="0"/>
          </a:p>
        </p:txBody>
      </p:sp>
    </p:spTree>
    <p:extLst>
      <p:ext uri="{BB962C8B-B14F-4D97-AF65-F5344CB8AC3E}">
        <p14:creationId xmlns:p14="http://schemas.microsoft.com/office/powerpoint/2010/main" val="399222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889" b="11503"/>
          <a:stretch/>
        </p:blipFill>
        <p:spPr>
          <a:xfrm>
            <a:off x="2085137" y="1402326"/>
            <a:ext cx="8373035" cy="4482354"/>
          </a:xfrm>
          <a:prstGeom prst="rect">
            <a:avLst/>
          </a:prstGeom>
        </p:spPr>
      </p:pic>
      <p:sp>
        <p:nvSpPr>
          <p:cNvPr id="5" name="TextBox 4"/>
          <p:cNvSpPr txBox="1"/>
          <p:nvPr/>
        </p:nvSpPr>
        <p:spPr>
          <a:xfrm>
            <a:off x="277068" y="4387358"/>
            <a:ext cx="904875" cy="477054"/>
          </a:xfrm>
          <a:prstGeom prst="rect">
            <a:avLst/>
          </a:prstGeom>
          <a:noFill/>
        </p:spPr>
        <p:txBody>
          <a:bodyPr wrap="square" rtlCol="0">
            <a:spAutoFit/>
          </a:bodyPr>
          <a:lstStyle/>
          <a:p>
            <a:r>
              <a:rPr lang="en-US" sz="2500" dirty="0" smtClean="0"/>
              <a:t>bicep</a:t>
            </a:r>
            <a:endParaRPr lang="en-US" sz="2500" dirty="0"/>
          </a:p>
        </p:txBody>
      </p:sp>
      <p:sp>
        <p:nvSpPr>
          <p:cNvPr id="6" name="TextBox 5"/>
          <p:cNvSpPr txBox="1"/>
          <p:nvPr/>
        </p:nvSpPr>
        <p:spPr>
          <a:xfrm>
            <a:off x="277068" y="2512147"/>
            <a:ext cx="1104901" cy="477054"/>
          </a:xfrm>
          <a:prstGeom prst="rect">
            <a:avLst/>
          </a:prstGeom>
          <a:noFill/>
        </p:spPr>
        <p:txBody>
          <a:bodyPr wrap="square" rtlCol="0">
            <a:spAutoFit/>
          </a:bodyPr>
          <a:lstStyle/>
          <a:p>
            <a:r>
              <a:rPr lang="en-US" sz="2500" dirty="0" err="1" smtClean="0"/>
              <a:t>tricep</a:t>
            </a:r>
            <a:endParaRPr lang="en-US" sz="2500" dirty="0"/>
          </a:p>
        </p:txBody>
      </p:sp>
      <p:sp>
        <p:nvSpPr>
          <p:cNvPr id="7" name="Right Arrow 6"/>
          <p:cNvSpPr/>
          <p:nvPr/>
        </p:nvSpPr>
        <p:spPr>
          <a:xfrm>
            <a:off x="1370762" y="2694503"/>
            <a:ext cx="71437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325938" y="4616762"/>
            <a:ext cx="714375" cy="24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40485" y="6081904"/>
            <a:ext cx="8054227" cy="400110"/>
          </a:xfrm>
          <a:prstGeom prst="rect">
            <a:avLst/>
          </a:prstGeom>
          <a:noFill/>
        </p:spPr>
        <p:txBody>
          <a:bodyPr wrap="square" rtlCol="0">
            <a:spAutoFit/>
          </a:bodyPr>
          <a:lstStyle/>
          <a:p>
            <a:r>
              <a:rPr lang="en-US" sz="2000" dirty="0" smtClean="0"/>
              <a:t>Doing multiple curls (</a:t>
            </a:r>
            <a:r>
              <a:rPr lang="en-US" sz="2000" dirty="0" err="1" smtClean="0"/>
              <a:t>sEMG</a:t>
            </a:r>
            <a:r>
              <a:rPr lang="en-US" sz="2000" dirty="0" smtClean="0"/>
              <a:t> signal for bicep and </a:t>
            </a:r>
            <a:r>
              <a:rPr lang="en-US" sz="2000" dirty="0" err="1" smtClean="0"/>
              <a:t>tricep</a:t>
            </a:r>
            <a:r>
              <a:rPr lang="en-US" sz="2000" dirty="0" smtClean="0"/>
              <a:t>)</a:t>
            </a:r>
            <a:endParaRPr lang="en-US" sz="2000" dirty="0"/>
          </a:p>
        </p:txBody>
      </p:sp>
      <p:sp>
        <p:nvSpPr>
          <p:cNvPr id="10" name="Rectangle 2"/>
          <p:cNvSpPr>
            <a:spLocks noGrp="1" noChangeArrowheads="1"/>
          </p:cNvSpPr>
          <p:nvPr>
            <p:ph type="title"/>
          </p:nvPr>
        </p:nvSpPr>
        <p:spPr>
          <a:xfrm>
            <a:off x="838199" y="365126"/>
            <a:ext cx="8841260" cy="821124"/>
          </a:xfrm>
        </p:spPr>
        <p:txBody>
          <a:bodyPr>
            <a:normAutofit/>
          </a:bodyPr>
          <a:lstStyle/>
          <a:p>
            <a:r>
              <a:rPr lang="en-US" dirty="0"/>
              <a:t>Muscle is contracted/relaxed</a:t>
            </a:r>
            <a:endParaRPr lang="en-US" altLang="en-US" dirty="0"/>
          </a:p>
        </p:txBody>
      </p:sp>
    </p:spTree>
    <p:extLst>
      <p:ext uri="{BB962C8B-B14F-4D97-AF65-F5344CB8AC3E}">
        <p14:creationId xmlns:p14="http://schemas.microsoft.com/office/powerpoint/2010/main" val="1802057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Muscle is contracted/relaxed</a:t>
            </a:r>
            <a:endParaRPr lang="en-US" dirty="0"/>
          </a:p>
        </p:txBody>
      </p:sp>
      <p:sp>
        <p:nvSpPr>
          <p:cNvPr id="4" name="TextBox 3"/>
          <p:cNvSpPr txBox="1"/>
          <p:nvPr/>
        </p:nvSpPr>
        <p:spPr>
          <a:xfrm>
            <a:off x="1929777" y="2049277"/>
            <a:ext cx="1990165" cy="707886"/>
          </a:xfrm>
          <a:prstGeom prst="rect">
            <a:avLst/>
          </a:prstGeom>
          <a:noFill/>
          <a:ln>
            <a:solidFill>
              <a:schemeClr val="tx1"/>
            </a:solidFill>
          </a:ln>
        </p:spPr>
        <p:txBody>
          <a:bodyPr wrap="square" rtlCol="0">
            <a:spAutoFit/>
          </a:bodyPr>
          <a:lstStyle/>
          <a:p>
            <a:r>
              <a:rPr lang="en-US" sz="2000" dirty="0" err="1" smtClean="0"/>
              <a:t>sEMG</a:t>
            </a:r>
            <a:r>
              <a:rPr lang="en-US" sz="2000" dirty="0" smtClean="0"/>
              <a:t> signal from the sensor</a:t>
            </a:r>
          </a:p>
        </p:txBody>
      </p:sp>
      <p:sp>
        <p:nvSpPr>
          <p:cNvPr id="7" name="Rectangle 6"/>
          <p:cNvSpPr/>
          <p:nvPr/>
        </p:nvSpPr>
        <p:spPr>
          <a:xfrm>
            <a:off x="2629025" y="3625437"/>
            <a:ext cx="583814" cy="369332"/>
          </a:xfrm>
          <a:prstGeom prst="rect">
            <a:avLst/>
          </a:prstGeom>
          <a:ln>
            <a:solidFill>
              <a:schemeClr val="tx1"/>
            </a:solidFill>
          </a:ln>
        </p:spPr>
        <p:txBody>
          <a:bodyPr wrap="none">
            <a:spAutoFit/>
          </a:bodyPr>
          <a:lstStyle/>
          <a:p>
            <a:r>
              <a:rPr lang="en-US" dirty="0" smtClean="0"/>
              <a:t>ADC</a:t>
            </a:r>
            <a:endParaRPr lang="en-US" dirty="0"/>
          </a:p>
        </p:txBody>
      </p:sp>
      <p:sp>
        <p:nvSpPr>
          <p:cNvPr id="8" name="Rectangle 7"/>
          <p:cNvSpPr/>
          <p:nvPr/>
        </p:nvSpPr>
        <p:spPr>
          <a:xfrm>
            <a:off x="1818274" y="4983545"/>
            <a:ext cx="2572870" cy="923330"/>
          </a:xfrm>
          <a:prstGeom prst="rect">
            <a:avLst/>
          </a:prstGeom>
          <a:ln>
            <a:solidFill>
              <a:schemeClr val="tx1"/>
            </a:solidFill>
          </a:ln>
        </p:spPr>
        <p:txBody>
          <a:bodyPr wrap="square">
            <a:spAutoFit/>
          </a:bodyPr>
          <a:lstStyle/>
          <a:p>
            <a:r>
              <a:rPr lang="en-US" dirty="0" smtClean="0"/>
              <a:t>Within acceptable range of upper bound threshold?</a:t>
            </a:r>
            <a:endParaRPr lang="en-US" dirty="0"/>
          </a:p>
        </p:txBody>
      </p:sp>
      <p:sp>
        <p:nvSpPr>
          <p:cNvPr id="9" name="TextBox 8"/>
          <p:cNvSpPr txBox="1"/>
          <p:nvPr/>
        </p:nvSpPr>
        <p:spPr>
          <a:xfrm>
            <a:off x="7250905" y="4994807"/>
            <a:ext cx="1967828" cy="923330"/>
          </a:xfrm>
          <a:prstGeom prst="rect">
            <a:avLst/>
          </a:prstGeom>
          <a:noFill/>
          <a:ln>
            <a:solidFill>
              <a:schemeClr val="tx1"/>
            </a:solidFill>
          </a:ln>
        </p:spPr>
        <p:txBody>
          <a:bodyPr wrap="square" rtlCol="0">
            <a:spAutoFit/>
          </a:bodyPr>
          <a:lstStyle/>
          <a:p>
            <a:r>
              <a:rPr lang="en-US" dirty="0" smtClean="0"/>
              <a:t>Within acceptable range of lower bound threshold?</a:t>
            </a:r>
            <a:endParaRPr lang="en-US" dirty="0"/>
          </a:p>
        </p:txBody>
      </p:sp>
      <p:cxnSp>
        <p:nvCxnSpPr>
          <p:cNvPr id="16" name="Straight Arrow Connector 15"/>
          <p:cNvCxnSpPr>
            <a:stCxn id="4" idx="2"/>
          </p:cNvCxnSpPr>
          <p:nvPr/>
        </p:nvCxnSpPr>
        <p:spPr>
          <a:xfrm flipH="1">
            <a:off x="2920934" y="2757163"/>
            <a:ext cx="3926" cy="7659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2"/>
          </p:cNvCxnSpPr>
          <p:nvPr/>
        </p:nvCxnSpPr>
        <p:spPr>
          <a:xfrm>
            <a:off x="2920932" y="3994769"/>
            <a:ext cx="0" cy="868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Elbow Connector 26"/>
          <p:cNvCxnSpPr/>
          <p:nvPr/>
        </p:nvCxnSpPr>
        <p:spPr>
          <a:xfrm rot="5400000" flipH="1" flipV="1">
            <a:off x="1167828" y="4132780"/>
            <a:ext cx="1837664" cy="1084730"/>
          </a:xfrm>
          <a:prstGeom prst="bentConnector3">
            <a:avLst>
              <a:gd name="adj1" fmla="val 100247"/>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838200" y="4428906"/>
            <a:ext cx="792520" cy="646331"/>
          </a:xfrm>
          <a:prstGeom prst="rect">
            <a:avLst/>
          </a:prstGeom>
          <a:ln>
            <a:noFill/>
          </a:ln>
        </p:spPr>
        <p:txBody>
          <a:bodyPr wrap="square">
            <a:spAutoFit/>
          </a:bodyPr>
          <a:lstStyle/>
          <a:p>
            <a:r>
              <a:rPr lang="en-US" dirty="0" smtClean="0"/>
              <a:t>Not in range</a:t>
            </a:r>
            <a:endParaRPr lang="en-US" dirty="0"/>
          </a:p>
        </p:txBody>
      </p:sp>
      <p:cxnSp>
        <p:nvCxnSpPr>
          <p:cNvPr id="38" name="Straight Connector 37"/>
          <p:cNvCxnSpPr/>
          <p:nvPr/>
        </p:nvCxnSpPr>
        <p:spPr>
          <a:xfrm>
            <a:off x="1544295" y="5593977"/>
            <a:ext cx="273979" cy="0"/>
          </a:xfrm>
          <a:prstGeom prst="line">
            <a:avLst/>
          </a:prstGeom>
        </p:spPr>
        <p:style>
          <a:lnRef idx="3">
            <a:schemeClr val="dk1"/>
          </a:lnRef>
          <a:fillRef idx="0">
            <a:schemeClr val="dk1"/>
          </a:fillRef>
          <a:effectRef idx="2">
            <a:schemeClr val="dk1"/>
          </a:effectRef>
          <a:fontRef idx="minor">
            <a:schemeClr val="tx1"/>
          </a:fontRef>
        </p:style>
      </p:cxnSp>
      <p:sp>
        <p:nvSpPr>
          <p:cNvPr id="39" name="Rectangle 38"/>
          <p:cNvSpPr/>
          <p:nvPr/>
        </p:nvSpPr>
        <p:spPr>
          <a:xfrm>
            <a:off x="4503377" y="4667932"/>
            <a:ext cx="1520944" cy="646331"/>
          </a:xfrm>
          <a:prstGeom prst="rect">
            <a:avLst/>
          </a:prstGeom>
          <a:ln>
            <a:noFill/>
          </a:ln>
        </p:spPr>
        <p:txBody>
          <a:bodyPr wrap="square">
            <a:spAutoFit/>
          </a:bodyPr>
          <a:lstStyle/>
          <a:p>
            <a:r>
              <a:rPr lang="en-US" dirty="0" smtClean="0"/>
              <a:t>in range       (contracted)</a:t>
            </a:r>
            <a:endParaRPr lang="en-US" dirty="0"/>
          </a:p>
        </p:txBody>
      </p:sp>
      <p:cxnSp>
        <p:nvCxnSpPr>
          <p:cNvPr id="41" name="Straight Arrow Connector 40"/>
          <p:cNvCxnSpPr>
            <a:stCxn id="89" idx="3"/>
            <a:endCxn id="9" idx="1"/>
          </p:cNvCxnSpPr>
          <p:nvPr/>
        </p:nvCxnSpPr>
        <p:spPr>
          <a:xfrm>
            <a:off x="6418980" y="5456472"/>
            <a:ext cx="8319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2" name="TextBox 71"/>
          <p:cNvSpPr txBox="1"/>
          <p:nvPr/>
        </p:nvSpPr>
        <p:spPr>
          <a:xfrm>
            <a:off x="10434027" y="5126573"/>
            <a:ext cx="1470117" cy="646331"/>
          </a:xfrm>
          <a:prstGeom prst="rect">
            <a:avLst/>
          </a:prstGeom>
          <a:noFill/>
          <a:ln>
            <a:solidFill>
              <a:schemeClr val="tx1"/>
            </a:solidFill>
          </a:ln>
        </p:spPr>
        <p:txBody>
          <a:bodyPr wrap="square" rtlCol="0">
            <a:spAutoFit/>
          </a:bodyPr>
          <a:lstStyle/>
          <a:p>
            <a:r>
              <a:rPr lang="en-US" dirty="0" smtClean="0"/>
              <a:t>Increment rep</a:t>
            </a:r>
            <a:endParaRPr lang="en-US" dirty="0"/>
          </a:p>
        </p:txBody>
      </p:sp>
      <p:sp>
        <p:nvSpPr>
          <p:cNvPr id="73" name="Rectangle 72"/>
          <p:cNvSpPr/>
          <p:nvPr/>
        </p:nvSpPr>
        <p:spPr>
          <a:xfrm>
            <a:off x="9278741" y="4648559"/>
            <a:ext cx="1558073" cy="646331"/>
          </a:xfrm>
          <a:prstGeom prst="rect">
            <a:avLst/>
          </a:prstGeom>
          <a:ln>
            <a:noFill/>
          </a:ln>
        </p:spPr>
        <p:txBody>
          <a:bodyPr wrap="square">
            <a:spAutoFit/>
          </a:bodyPr>
          <a:lstStyle/>
          <a:p>
            <a:r>
              <a:rPr lang="en-US" dirty="0" smtClean="0"/>
              <a:t>in range (relaxed)</a:t>
            </a:r>
            <a:endParaRPr lang="en-US" dirty="0"/>
          </a:p>
        </p:txBody>
      </p:sp>
      <p:cxnSp>
        <p:nvCxnSpPr>
          <p:cNvPr id="75" name="Straight Arrow Connector 74"/>
          <p:cNvCxnSpPr>
            <a:stCxn id="9" idx="3"/>
            <a:endCxn id="72" idx="1"/>
          </p:cNvCxnSpPr>
          <p:nvPr/>
        </p:nvCxnSpPr>
        <p:spPr>
          <a:xfrm flipV="1">
            <a:off x="9218733" y="5449739"/>
            <a:ext cx="1215294" cy="67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Connector 79"/>
          <p:cNvCxnSpPr>
            <a:stCxn id="72" idx="0"/>
          </p:cNvCxnSpPr>
          <p:nvPr/>
        </p:nvCxnSpPr>
        <p:spPr>
          <a:xfrm flipV="1">
            <a:off x="11169086" y="3796635"/>
            <a:ext cx="0" cy="1329938"/>
          </a:xfrm>
          <a:prstGeom prst="line">
            <a:avLst/>
          </a:prstGeom>
        </p:spPr>
        <p:style>
          <a:lnRef idx="3">
            <a:schemeClr val="dk1"/>
          </a:lnRef>
          <a:fillRef idx="0">
            <a:schemeClr val="dk1"/>
          </a:fillRef>
          <a:effectRef idx="2">
            <a:schemeClr val="dk1"/>
          </a:effectRef>
          <a:fontRef idx="minor">
            <a:schemeClr val="tx1"/>
          </a:fontRef>
        </p:style>
      </p:cxnSp>
      <p:cxnSp>
        <p:nvCxnSpPr>
          <p:cNvPr id="82" name="Straight Arrow Connector 81"/>
          <p:cNvCxnSpPr/>
          <p:nvPr/>
        </p:nvCxnSpPr>
        <p:spPr>
          <a:xfrm flipH="1">
            <a:off x="3335121" y="3810103"/>
            <a:ext cx="78339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Rectangle 88"/>
          <p:cNvSpPr/>
          <p:nvPr/>
        </p:nvSpPr>
        <p:spPr>
          <a:xfrm>
            <a:off x="5835166" y="5271806"/>
            <a:ext cx="583814" cy="369332"/>
          </a:xfrm>
          <a:prstGeom prst="rect">
            <a:avLst/>
          </a:prstGeom>
          <a:ln>
            <a:solidFill>
              <a:schemeClr val="tx1"/>
            </a:solidFill>
          </a:ln>
        </p:spPr>
        <p:txBody>
          <a:bodyPr wrap="none">
            <a:spAutoFit/>
          </a:bodyPr>
          <a:lstStyle/>
          <a:p>
            <a:r>
              <a:rPr lang="en-US" dirty="0" smtClean="0"/>
              <a:t>ADC</a:t>
            </a:r>
            <a:endParaRPr lang="en-US" dirty="0"/>
          </a:p>
        </p:txBody>
      </p:sp>
      <p:cxnSp>
        <p:nvCxnSpPr>
          <p:cNvPr id="95" name="Straight Arrow Connector 94"/>
          <p:cNvCxnSpPr>
            <a:stCxn id="8" idx="3"/>
            <a:endCxn id="89" idx="1"/>
          </p:cNvCxnSpPr>
          <p:nvPr/>
        </p:nvCxnSpPr>
        <p:spPr>
          <a:xfrm>
            <a:off x="4391144" y="5445210"/>
            <a:ext cx="1444022" cy="11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8" name="Rectangle 97"/>
          <p:cNvSpPr/>
          <p:nvPr/>
        </p:nvSpPr>
        <p:spPr>
          <a:xfrm>
            <a:off x="5394971" y="5906875"/>
            <a:ext cx="792520" cy="646331"/>
          </a:xfrm>
          <a:prstGeom prst="rect">
            <a:avLst/>
          </a:prstGeom>
          <a:ln>
            <a:noFill/>
          </a:ln>
        </p:spPr>
        <p:txBody>
          <a:bodyPr wrap="square">
            <a:spAutoFit/>
          </a:bodyPr>
          <a:lstStyle/>
          <a:p>
            <a:r>
              <a:rPr lang="en-US" dirty="0" smtClean="0"/>
              <a:t>Not in range</a:t>
            </a:r>
            <a:endParaRPr lang="en-US" dirty="0"/>
          </a:p>
        </p:txBody>
      </p:sp>
      <p:cxnSp>
        <p:nvCxnSpPr>
          <p:cNvPr id="100" name="Elbow Connector 99"/>
          <p:cNvCxnSpPr/>
          <p:nvPr/>
        </p:nvCxnSpPr>
        <p:spPr>
          <a:xfrm rot="10800000">
            <a:off x="6129011" y="5667872"/>
            <a:ext cx="2206697" cy="885335"/>
          </a:xfrm>
          <a:prstGeom prst="bentConnector3">
            <a:avLst>
              <a:gd name="adj1" fmla="val 99969"/>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Connector 106"/>
          <p:cNvCxnSpPr/>
          <p:nvPr/>
        </p:nvCxnSpPr>
        <p:spPr>
          <a:xfrm>
            <a:off x="8335708" y="5906875"/>
            <a:ext cx="0" cy="64633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67437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Video</a:t>
            </a:r>
            <a:endParaRPr lang="en-US" dirty="0"/>
          </a:p>
        </p:txBody>
      </p:sp>
      <p:sp>
        <p:nvSpPr>
          <p:cNvPr id="8" name="Rectangle 4"/>
          <p:cNvSpPr>
            <a:spLocks noChangeArrowheads="1"/>
          </p:cNvSpPr>
          <p:nvPr/>
        </p:nvSpPr>
        <p:spPr bwMode="auto">
          <a:xfrm>
            <a:off x="2635624" y="2900653"/>
            <a:ext cx="7521388" cy="4616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2"/>
              </a:rPr>
              <a:t>https://www.youtube.com/watch?v=X1IopbZivjs&amp;fea</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9929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9672" y="3303185"/>
            <a:ext cx="5819775" cy="2529579"/>
          </a:xfrm>
          <a:prstGeom prst="rect">
            <a:avLst/>
          </a:prstGeom>
        </p:spPr>
      </p:pic>
      <p:pic>
        <p:nvPicPr>
          <p:cNvPr id="5" name="Picture 4"/>
          <p:cNvPicPr>
            <a:picLocks noChangeAspect="1"/>
          </p:cNvPicPr>
          <p:nvPr/>
        </p:nvPicPr>
        <p:blipFill>
          <a:blip r:embed="rId3"/>
          <a:stretch>
            <a:fillRect/>
          </a:stretch>
        </p:blipFill>
        <p:spPr>
          <a:xfrm>
            <a:off x="6671422" y="1524434"/>
            <a:ext cx="4953000" cy="4045093"/>
          </a:xfrm>
          <a:prstGeom prst="rect">
            <a:avLst/>
          </a:prstGeom>
        </p:spPr>
      </p:pic>
      <p:sp>
        <p:nvSpPr>
          <p:cNvPr id="6" name="TextBox 5"/>
          <p:cNvSpPr txBox="1"/>
          <p:nvPr/>
        </p:nvSpPr>
        <p:spPr>
          <a:xfrm>
            <a:off x="838200" y="1950633"/>
            <a:ext cx="4980736" cy="1092607"/>
          </a:xfrm>
          <a:prstGeom prst="rect">
            <a:avLst/>
          </a:prstGeom>
          <a:noFill/>
        </p:spPr>
        <p:txBody>
          <a:bodyPr wrap="square" rtlCol="0">
            <a:spAutoFit/>
          </a:bodyPr>
          <a:lstStyle/>
          <a:p>
            <a:pPr>
              <a:spcAft>
                <a:spcPts val="600"/>
              </a:spcAft>
            </a:pPr>
            <a:r>
              <a:rPr lang="en-US" sz="2000" dirty="0" smtClean="0"/>
              <a:t>Key idea:</a:t>
            </a:r>
          </a:p>
          <a:p>
            <a:pPr>
              <a:spcAft>
                <a:spcPts val="600"/>
              </a:spcAft>
            </a:pPr>
            <a:r>
              <a:rPr lang="en-US" sz="2000" dirty="0" smtClean="0"/>
              <a:t>Mean or median frequency will decrease when muscle is fatigued  </a:t>
            </a:r>
            <a:endParaRPr lang="en-US" sz="2000" dirty="0"/>
          </a:p>
        </p:txBody>
      </p:sp>
      <p:sp>
        <p:nvSpPr>
          <p:cNvPr id="7" name="Title 1"/>
          <p:cNvSpPr>
            <a:spLocks noGrp="1"/>
          </p:cNvSpPr>
          <p:nvPr>
            <p:ph type="title"/>
          </p:nvPr>
        </p:nvSpPr>
        <p:spPr>
          <a:xfrm>
            <a:off x="838200" y="365125"/>
            <a:ext cx="10515600" cy="1325563"/>
          </a:xfrm>
        </p:spPr>
        <p:txBody>
          <a:bodyPr/>
          <a:lstStyle/>
          <a:p>
            <a:r>
              <a:rPr lang="en-US" dirty="0" smtClean="0"/>
              <a:t>Detecting Muscle Fatigue</a:t>
            </a:r>
            <a:endParaRPr lang="en-US" dirty="0"/>
          </a:p>
        </p:txBody>
      </p:sp>
      <p:sp>
        <p:nvSpPr>
          <p:cNvPr id="2" name="TextBox 1"/>
          <p:cNvSpPr txBox="1"/>
          <p:nvPr/>
        </p:nvSpPr>
        <p:spPr>
          <a:xfrm>
            <a:off x="6760587" y="5832764"/>
            <a:ext cx="5431413" cy="923330"/>
          </a:xfrm>
          <a:prstGeom prst="rect">
            <a:avLst/>
          </a:prstGeom>
          <a:noFill/>
        </p:spPr>
        <p:txBody>
          <a:bodyPr wrap="square" rtlCol="0">
            <a:spAutoFit/>
          </a:bodyPr>
          <a:lstStyle/>
          <a:p>
            <a:r>
              <a:rPr lang="en-US" dirty="0" smtClean="0"/>
              <a:t>Konrad, P. (2006). </a:t>
            </a:r>
            <a:r>
              <a:rPr lang="en-US" i="1" dirty="0" smtClean="0"/>
              <a:t>The ABC of EMG – A Practical Introduction to </a:t>
            </a:r>
            <a:r>
              <a:rPr lang="en-US" i="1" dirty="0" err="1" smtClean="0"/>
              <a:t>Kinesiological</a:t>
            </a:r>
            <a:r>
              <a:rPr lang="en-US" i="1" dirty="0" smtClean="0"/>
              <a:t> Electromyography. </a:t>
            </a:r>
            <a:r>
              <a:rPr lang="en-US" dirty="0" err="1"/>
              <a:t>Noraxon</a:t>
            </a:r>
            <a:r>
              <a:rPr lang="en-US" dirty="0"/>
              <a:t> U.S.A. </a:t>
            </a:r>
            <a:r>
              <a:rPr lang="en-US" dirty="0" err="1"/>
              <a:t>Inc</a:t>
            </a:r>
            <a:r>
              <a:rPr lang="en-US" i="1" dirty="0" smtClean="0"/>
              <a:t> </a:t>
            </a:r>
            <a:endParaRPr lang="en-US" i="1" dirty="0"/>
          </a:p>
        </p:txBody>
      </p:sp>
    </p:spTree>
    <p:extLst>
      <p:ext uri="{BB962C8B-B14F-4D97-AF65-F5344CB8AC3E}">
        <p14:creationId xmlns:p14="http://schemas.microsoft.com/office/powerpoint/2010/main" val="28748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199" y="365126"/>
            <a:ext cx="8841260" cy="821124"/>
          </a:xfrm>
        </p:spPr>
        <p:txBody>
          <a:bodyPr>
            <a:normAutofit/>
          </a:bodyPr>
          <a:lstStyle/>
          <a:p>
            <a:r>
              <a:rPr lang="en-US" altLang="en-US" dirty="0" smtClean="0"/>
              <a:t>Detecting Muscle Fatigue</a:t>
            </a:r>
            <a:endParaRPr lang="en-US" altLang="en-US" dirty="0"/>
          </a:p>
        </p:txBody>
      </p:sp>
      <p:sp>
        <p:nvSpPr>
          <p:cNvPr id="33795" name="Rectangle 3"/>
          <p:cNvSpPr>
            <a:spLocks noGrp="1" noChangeArrowheads="1"/>
          </p:cNvSpPr>
          <p:nvPr>
            <p:ph type="body" idx="1"/>
          </p:nvPr>
        </p:nvSpPr>
        <p:spPr>
          <a:xfrm>
            <a:off x="1044784" y="5142052"/>
            <a:ext cx="4627605" cy="914520"/>
          </a:xfrm>
        </p:spPr>
        <p:txBody>
          <a:bodyPr>
            <a:normAutofit/>
          </a:bodyPr>
          <a:lstStyle/>
          <a:p>
            <a:pPr>
              <a:buFont typeface="Monotype Sorts" pitchFamily="2" charset="2"/>
              <a:buNone/>
            </a:pPr>
            <a:r>
              <a:rPr lang="en-US" altLang="en-US" sz="2000" dirty="0" smtClean="0"/>
              <a:t>Bicep signal, normal curls</a:t>
            </a:r>
            <a:endParaRPr lang="en-US" altLang="en-US" sz="2000"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11706"/>
          <a:stretch/>
        </p:blipFill>
        <p:spPr>
          <a:xfrm>
            <a:off x="1044784" y="1186250"/>
            <a:ext cx="4791240" cy="3591938"/>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b="10732"/>
          <a:stretch/>
        </p:blipFill>
        <p:spPr>
          <a:xfrm>
            <a:off x="6400800" y="1186251"/>
            <a:ext cx="4778188" cy="3591937"/>
          </a:xfrm>
          <a:prstGeom prst="rect">
            <a:avLst/>
          </a:prstGeom>
        </p:spPr>
      </p:pic>
      <p:sp>
        <p:nvSpPr>
          <p:cNvPr id="6" name="Rectangle 3"/>
          <p:cNvSpPr txBox="1">
            <a:spLocks noChangeArrowheads="1"/>
          </p:cNvSpPr>
          <p:nvPr/>
        </p:nvSpPr>
        <p:spPr>
          <a:xfrm>
            <a:off x="6400800" y="5142052"/>
            <a:ext cx="4627605" cy="6043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US" altLang="en-US" sz="2000" dirty="0" smtClean="0"/>
              <a:t>Bicep signal, fatigued curls</a:t>
            </a:r>
            <a:endParaRPr lang="en-US" altLang="en-US" sz="2000" dirty="0"/>
          </a:p>
        </p:txBody>
      </p:sp>
    </p:spTree>
    <p:extLst>
      <p:ext uri="{BB962C8B-B14F-4D97-AF65-F5344CB8AC3E}">
        <p14:creationId xmlns:p14="http://schemas.microsoft.com/office/powerpoint/2010/main" val="310157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Detecting Muscle Fatigue</a:t>
            </a:r>
            <a:endParaRPr lang="en-US" dirty="0"/>
          </a:p>
        </p:txBody>
      </p:sp>
      <p:sp>
        <p:nvSpPr>
          <p:cNvPr id="3" name="Text Placeholder 2"/>
          <p:cNvSpPr>
            <a:spLocks noGrp="1"/>
          </p:cNvSpPr>
          <p:nvPr>
            <p:ph type="body" sz="half" idx="1"/>
          </p:nvPr>
        </p:nvSpPr>
        <p:spPr>
          <a:xfrm>
            <a:off x="683985" y="1570263"/>
            <a:ext cx="5080000" cy="3127243"/>
          </a:xfrm>
        </p:spPr>
        <p:txBody>
          <a:bodyPr>
            <a:normAutofit/>
          </a:bodyPr>
          <a:lstStyle/>
          <a:p>
            <a:pPr marL="0" indent="0">
              <a:buNone/>
            </a:pPr>
            <a:r>
              <a:rPr lang="en-US" altLang="en-US" sz="2000" dirty="0" err="1" smtClean="0"/>
              <a:t>sEMG</a:t>
            </a:r>
            <a:r>
              <a:rPr lang="en-US" altLang="en-US" sz="2000" dirty="0" smtClean="0"/>
              <a:t> signal from the sensor</a:t>
            </a:r>
            <a:endParaRPr lang="en-US" altLang="en-US" sz="2000" dirty="0"/>
          </a:p>
          <a:p>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865" y="2126126"/>
            <a:ext cx="1497467" cy="23996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4489417" y="1571733"/>
            <a:ext cx="1197764" cy="400110"/>
          </a:xfrm>
          <a:prstGeom prst="rect">
            <a:avLst/>
          </a:prstGeom>
        </p:spPr>
        <p:txBody>
          <a:bodyPr wrap="none">
            <a:spAutoFit/>
          </a:bodyPr>
          <a:lstStyle/>
          <a:p>
            <a:r>
              <a:rPr lang="en-US" altLang="en-US" sz="2000" dirty="0" smtClean="0"/>
              <a:t>Apply FFT</a:t>
            </a:r>
            <a:endParaRPr lang="en-US" alt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089" y="2177590"/>
            <a:ext cx="1458588" cy="23996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ight Arrow 5"/>
          <p:cNvSpPr/>
          <p:nvPr/>
        </p:nvSpPr>
        <p:spPr>
          <a:xfrm>
            <a:off x="3184071" y="3163661"/>
            <a:ext cx="759279"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82889" y="1586027"/>
            <a:ext cx="4748608" cy="400110"/>
          </a:xfrm>
          <a:prstGeom prst="rect">
            <a:avLst/>
          </a:prstGeom>
        </p:spPr>
        <p:txBody>
          <a:bodyPr wrap="none">
            <a:spAutoFit/>
          </a:bodyPr>
          <a:lstStyle/>
          <a:p>
            <a:r>
              <a:rPr lang="en-US" altLang="en-US" sz="2000" dirty="0" smtClean="0"/>
              <a:t>Compute mean or median power frequency</a:t>
            </a:r>
            <a:endParaRPr lang="en-US" altLang="en-US" sz="20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0454" y="2200564"/>
            <a:ext cx="2363961" cy="2596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ight Arrow 6"/>
          <p:cNvSpPr/>
          <p:nvPr/>
        </p:nvSpPr>
        <p:spPr>
          <a:xfrm>
            <a:off x="6197416" y="3101672"/>
            <a:ext cx="7429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943350" y="5462713"/>
            <a:ext cx="3193126" cy="707886"/>
          </a:xfrm>
          <a:prstGeom prst="rect">
            <a:avLst/>
          </a:prstGeom>
          <a:noFill/>
        </p:spPr>
        <p:txBody>
          <a:bodyPr wrap="square" rtlCol="0">
            <a:spAutoFit/>
          </a:bodyPr>
          <a:lstStyle/>
          <a:p>
            <a:pPr>
              <a:spcAft>
                <a:spcPts val="600"/>
              </a:spcAft>
            </a:pPr>
            <a:r>
              <a:rPr lang="en-US" sz="2000" dirty="0" smtClean="0"/>
              <a:t>Our mean and median power frequency increases</a:t>
            </a:r>
            <a:endParaRPr lang="en-US" sz="2000" dirty="0"/>
          </a:p>
        </p:txBody>
      </p:sp>
      <p:sp>
        <p:nvSpPr>
          <p:cNvPr id="13" name="TextBox 12"/>
          <p:cNvSpPr txBox="1"/>
          <p:nvPr/>
        </p:nvSpPr>
        <p:spPr>
          <a:xfrm>
            <a:off x="8583583" y="5462713"/>
            <a:ext cx="2287617" cy="707886"/>
          </a:xfrm>
          <a:prstGeom prst="rect">
            <a:avLst/>
          </a:prstGeom>
          <a:noFill/>
        </p:spPr>
        <p:txBody>
          <a:bodyPr wrap="square" rtlCol="0">
            <a:spAutoFit/>
          </a:bodyPr>
          <a:lstStyle/>
          <a:p>
            <a:pPr>
              <a:spcAft>
                <a:spcPts val="600"/>
              </a:spcAft>
            </a:pPr>
            <a:r>
              <a:rPr lang="en-US" sz="2000" dirty="0" smtClean="0"/>
              <a:t>Different from our expectation</a:t>
            </a:r>
            <a:endParaRPr lang="en-US" sz="2000" dirty="0"/>
          </a:p>
        </p:txBody>
      </p:sp>
      <p:sp>
        <p:nvSpPr>
          <p:cNvPr id="4" name="Right Arrow 3"/>
          <p:cNvSpPr/>
          <p:nvPr/>
        </p:nvSpPr>
        <p:spPr>
          <a:xfrm>
            <a:off x="1288864" y="5611906"/>
            <a:ext cx="2506689" cy="475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7228978" y="5616350"/>
            <a:ext cx="1206809" cy="381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90243" y="5253369"/>
            <a:ext cx="2303930" cy="400110"/>
          </a:xfrm>
          <a:prstGeom prst="rect">
            <a:avLst/>
          </a:prstGeom>
          <a:noFill/>
        </p:spPr>
        <p:txBody>
          <a:bodyPr wrap="square" rtlCol="0">
            <a:spAutoFit/>
          </a:bodyPr>
          <a:lstStyle/>
          <a:p>
            <a:r>
              <a:rPr lang="en-US" sz="2000" dirty="0" smtClean="0"/>
              <a:t>Do the comparison</a:t>
            </a:r>
            <a:endParaRPr lang="en-US" sz="2000" dirty="0"/>
          </a:p>
        </p:txBody>
      </p:sp>
    </p:spTree>
    <p:extLst>
      <p:ext uri="{BB962C8B-B14F-4D97-AF65-F5344CB8AC3E}">
        <p14:creationId xmlns:p14="http://schemas.microsoft.com/office/powerpoint/2010/main" val="2193949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 grpId="0" animBg="1"/>
      <p:bldP spid="15"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Information</a:t>
            </a:r>
            <a:endParaRPr lang="en-US" dirty="0"/>
          </a:p>
        </p:txBody>
      </p:sp>
      <p:sp>
        <p:nvSpPr>
          <p:cNvPr id="4" name="TextBox 3"/>
          <p:cNvSpPr txBox="1"/>
          <p:nvPr/>
        </p:nvSpPr>
        <p:spPr>
          <a:xfrm>
            <a:off x="838200" y="1735545"/>
            <a:ext cx="3379695" cy="461665"/>
          </a:xfrm>
          <a:prstGeom prst="rect">
            <a:avLst/>
          </a:prstGeom>
          <a:noFill/>
        </p:spPr>
        <p:txBody>
          <a:bodyPr wrap="square" rtlCol="0">
            <a:spAutoFit/>
          </a:bodyPr>
          <a:lstStyle/>
          <a:p>
            <a:r>
              <a:rPr lang="en-US" sz="2400" b="1" u="sng" dirty="0" smtClean="0"/>
              <a:t>Students:</a:t>
            </a:r>
          </a:p>
        </p:txBody>
      </p:sp>
      <p:sp>
        <p:nvSpPr>
          <p:cNvPr id="5" name="TextBox 4"/>
          <p:cNvSpPr txBox="1"/>
          <p:nvPr/>
        </p:nvSpPr>
        <p:spPr>
          <a:xfrm>
            <a:off x="1434353" y="2407905"/>
            <a:ext cx="6385671" cy="400110"/>
          </a:xfrm>
          <a:prstGeom prst="rect">
            <a:avLst/>
          </a:prstGeom>
          <a:noFill/>
        </p:spPr>
        <p:txBody>
          <a:bodyPr wrap="square" rtlCol="0">
            <a:spAutoFit/>
          </a:bodyPr>
          <a:lstStyle/>
          <a:p>
            <a:r>
              <a:rPr lang="en-US" sz="2000" dirty="0" smtClean="0"/>
              <a:t>Ahmed </a:t>
            </a:r>
            <a:r>
              <a:rPr lang="en-US" sz="2000" dirty="0" err="1" smtClean="0"/>
              <a:t>Abdulkareem</a:t>
            </a:r>
            <a:r>
              <a:rPr lang="en-US" sz="2000" dirty="0" smtClean="0"/>
              <a:t> - Undergraduate Computer Engineer</a:t>
            </a:r>
            <a:endParaRPr lang="en-US" sz="2000" dirty="0"/>
          </a:p>
        </p:txBody>
      </p:sp>
      <p:sp>
        <p:nvSpPr>
          <p:cNvPr id="6" name="TextBox 5"/>
          <p:cNvSpPr txBox="1"/>
          <p:nvPr/>
        </p:nvSpPr>
        <p:spPr>
          <a:xfrm>
            <a:off x="1434354" y="3006760"/>
            <a:ext cx="6176682" cy="400110"/>
          </a:xfrm>
          <a:prstGeom prst="rect">
            <a:avLst/>
          </a:prstGeom>
          <a:noFill/>
        </p:spPr>
        <p:txBody>
          <a:bodyPr wrap="square" rtlCol="0">
            <a:spAutoFit/>
          </a:bodyPr>
          <a:lstStyle/>
          <a:p>
            <a:r>
              <a:rPr lang="en-US" sz="2000" dirty="0" smtClean="0"/>
              <a:t>Hai Dang Hoang - Undergraduate Computer Engineer</a:t>
            </a:r>
            <a:endParaRPr lang="en-US" sz="2000" dirty="0"/>
          </a:p>
        </p:txBody>
      </p:sp>
      <p:sp>
        <p:nvSpPr>
          <p:cNvPr id="7" name="TextBox 6"/>
          <p:cNvSpPr txBox="1"/>
          <p:nvPr/>
        </p:nvSpPr>
        <p:spPr>
          <a:xfrm>
            <a:off x="1434354" y="3605615"/>
            <a:ext cx="6176682" cy="400110"/>
          </a:xfrm>
          <a:prstGeom prst="rect">
            <a:avLst/>
          </a:prstGeom>
          <a:noFill/>
        </p:spPr>
        <p:txBody>
          <a:bodyPr wrap="square" rtlCol="0">
            <a:spAutoFit/>
          </a:bodyPr>
          <a:lstStyle/>
          <a:p>
            <a:r>
              <a:rPr lang="en-US" sz="2000" dirty="0" smtClean="0"/>
              <a:t>Todd Harlow - Undergraduate Computer Engineer</a:t>
            </a:r>
            <a:endParaRPr lang="en-US" sz="2000" dirty="0"/>
          </a:p>
        </p:txBody>
      </p:sp>
      <p:sp>
        <p:nvSpPr>
          <p:cNvPr id="8" name="TextBox 7"/>
          <p:cNvSpPr txBox="1"/>
          <p:nvPr/>
        </p:nvSpPr>
        <p:spPr>
          <a:xfrm>
            <a:off x="1434354" y="4220326"/>
            <a:ext cx="6176682" cy="400110"/>
          </a:xfrm>
          <a:prstGeom prst="rect">
            <a:avLst/>
          </a:prstGeom>
          <a:noFill/>
        </p:spPr>
        <p:txBody>
          <a:bodyPr wrap="square" rtlCol="0">
            <a:spAutoFit/>
          </a:bodyPr>
          <a:lstStyle/>
          <a:p>
            <a:r>
              <a:rPr lang="en-US" sz="2000" dirty="0" smtClean="0"/>
              <a:t>Thanh Tien  Truong - Undergraduate Computer Engineer</a:t>
            </a:r>
            <a:endParaRPr lang="en-US" sz="2000" dirty="0"/>
          </a:p>
        </p:txBody>
      </p:sp>
      <p:sp>
        <p:nvSpPr>
          <p:cNvPr id="9" name="TextBox 8"/>
          <p:cNvSpPr txBox="1"/>
          <p:nvPr/>
        </p:nvSpPr>
        <p:spPr>
          <a:xfrm>
            <a:off x="838200" y="4865199"/>
            <a:ext cx="3379695" cy="461665"/>
          </a:xfrm>
          <a:prstGeom prst="rect">
            <a:avLst/>
          </a:prstGeom>
          <a:noFill/>
        </p:spPr>
        <p:txBody>
          <a:bodyPr wrap="square" rtlCol="0">
            <a:spAutoFit/>
          </a:bodyPr>
          <a:lstStyle/>
          <a:p>
            <a:r>
              <a:rPr lang="en-US" sz="2400" b="1" u="sng" dirty="0" smtClean="0"/>
              <a:t>Supervisor:</a:t>
            </a:r>
          </a:p>
        </p:txBody>
      </p:sp>
      <p:sp>
        <p:nvSpPr>
          <p:cNvPr id="10" name="TextBox 9"/>
          <p:cNvSpPr txBox="1"/>
          <p:nvPr/>
        </p:nvSpPr>
        <p:spPr>
          <a:xfrm>
            <a:off x="1434354" y="5618091"/>
            <a:ext cx="6176682" cy="400110"/>
          </a:xfrm>
          <a:prstGeom prst="rect">
            <a:avLst/>
          </a:prstGeom>
          <a:noFill/>
        </p:spPr>
        <p:txBody>
          <a:bodyPr wrap="square" rtlCol="0">
            <a:spAutoFit/>
          </a:bodyPr>
          <a:lstStyle/>
          <a:p>
            <a:r>
              <a:rPr lang="en-US" sz="2000" dirty="0" smtClean="0"/>
              <a:t>Mark Faust - </a:t>
            </a:r>
            <a:r>
              <a:rPr lang="en-US" sz="2000" dirty="0"/>
              <a:t>Assistant </a:t>
            </a:r>
            <a:r>
              <a:rPr lang="en-US" sz="2000" dirty="0" smtClean="0"/>
              <a:t>Professor</a:t>
            </a:r>
            <a:endParaRPr lang="en-US" sz="2000" dirty="0"/>
          </a:p>
        </p:txBody>
      </p:sp>
    </p:spTree>
    <p:extLst>
      <p:ext uri="{BB962C8B-B14F-4D97-AF65-F5344CB8AC3E}">
        <p14:creationId xmlns:p14="http://schemas.microsoft.com/office/powerpoint/2010/main" val="2316596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4" name="TextBox 3"/>
          <p:cNvSpPr txBox="1"/>
          <p:nvPr/>
        </p:nvSpPr>
        <p:spPr>
          <a:xfrm>
            <a:off x="838200" y="1927406"/>
            <a:ext cx="1806388" cy="707886"/>
          </a:xfrm>
          <a:prstGeom prst="rect">
            <a:avLst/>
          </a:prstGeom>
          <a:noFill/>
        </p:spPr>
        <p:txBody>
          <a:bodyPr wrap="square" rtlCol="0">
            <a:spAutoFit/>
          </a:bodyPr>
          <a:lstStyle/>
          <a:p>
            <a:r>
              <a:rPr lang="en-US" sz="2000" b="1" dirty="0" smtClean="0"/>
              <a:t>Select target muscle</a:t>
            </a:r>
            <a:endParaRPr lang="en-US" sz="2000" b="1" dirty="0"/>
          </a:p>
        </p:txBody>
      </p:sp>
      <p:sp>
        <p:nvSpPr>
          <p:cNvPr id="5" name="TextBox 4"/>
          <p:cNvSpPr txBox="1"/>
          <p:nvPr/>
        </p:nvSpPr>
        <p:spPr>
          <a:xfrm>
            <a:off x="3464861" y="2073299"/>
            <a:ext cx="2017059" cy="400110"/>
          </a:xfrm>
          <a:prstGeom prst="rect">
            <a:avLst/>
          </a:prstGeom>
          <a:noFill/>
        </p:spPr>
        <p:txBody>
          <a:bodyPr wrap="square" rtlCol="0">
            <a:spAutoFit/>
          </a:bodyPr>
          <a:lstStyle/>
          <a:p>
            <a:r>
              <a:rPr lang="en-US" sz="2000" b="1" dirty="0" smtClean="0"/>
              <a:t>Select exercise</a:t>
            </a:r>
            <a:endParaRPr lang="en-US" sz="2000" b="1" dirty="0"/>
          </a:p>
        </p:txBody>
      </p:sp>
      <p:sp>
        <p:nvSpPr>
          <p:cNvPr id="6" name="TextBox 5"/>
          <p:cNvSpPr txBox="1"/>
          <p:nvPr/>
        </p:nvSpPr>
        <p:spPr>
          <a:xfrm>
            <a:off x="5995148" y="1927406"/>
            <a:ext cx="1752597" cy="707886"/>
          </a:xfrm>
          <a:prstGeom prst="rect">
            <a:avLst/>
          </a:prstGeom>
          <a:noFill/>
        </p:spPr>
        <p:txBody>
          <a:bodyPr wrap="square" rtlCol="0">
            <a:spAutoFit/>
          </a:bodyPr>
          <a:lstStyle/>
          <a:p>
            <a:r>
              <a:rPr lang="en-US" sz="2000" b="1" dirty="0" smtClean="0"/>
              <a:t>Watch the example video</a:t>
            </a:r>
            <a:endParaRPr lang="en-US" sz="2000" b="1" dirty="0"/>
          </a:p>
        </p:txBody>
      </p:sp>
      <p:sp>
        <p:nvSpPr>
          <p:cNvPr id="7" name="TextBox 6"/>
          <p:cNvSpPr txBox="1"/>
          <p:nvPr/>
        </p:nvSpPr>
        <p:spPr>
          <a:xfrm>
            <a:off x="8413375" y="1919306"/>
            <a:ext cx="2940425" cy="707886"/>
          </a:xfrm>
          <a:prstGeom prst="rect">
            <a:avLst/>
          </a:prstGeom>
          <a:noFill/>
        </p:spPr>
        <p:txBody>
          <a:bodyPr wrap="square" rtlCol="0">
            <a:spAutoFit/>
          </a:bodyPr>
          <a:lstStyle/>
          <a:p>
            <a:r>
              <a:rPr lang="en-US" sz="2000" b="1" dirty="0" smtClean="0"/>
              <a:t>Perform the exercise and observe the results</a:t>
            </a:r>
            <a:endParaRPr lang="en-US" sz="2000" b="1" dirty="0"/>
          </a:p>
        </p:txBody>
      </p:sp>
      <p:sp>
        <p:nvSpPr>
          <p:cNvPr id="8" name="TextBox 7"/>
          <p:cNvSpPr txBox="1"/>
          <p:nvPr/>
        </p:nvSpPr>
        <p:spPr>
          <a:xfrm>
            <a:off x="838200" y="3567953"/>
            <a:ext cx="1367118" cy="400110"/>
          </a:xfrm>
          <a:prstGeom prst="rect">
            <a:avLst/>
          </a:prstGeom>
          <a:noFill/>
        </p:spPr>
        <p:txBody>
          <a:bodyPr wrap="square" rtlCol="0">
            <a:spAutoFit/>
          </a:bodyPr>
          <a:lstStyle/>
          <a:p>
            <a:r>
              <a:rPr lang="en-US" sz="2000" dirty="0" smtClean="0"/>
              <a:t>Bicep</a:t>
            </a:r>
            <a:endParaRPr lang="en-US" sz="2000" dirty="0"/>
          </a:p>
        </p:txBody>
      </p:sp>
      <p:sp>
        <p:nvSpPr>
          <p:cNvPr id="9" name="TextBox 8"/>
          <p:cNvSpPr txBox="1"/>
          <p:nvPr/>
        </p:nvSpPr>
        <p:spPr>
          <a:xfrm>
            <a:off x="838200" y="5190566"/>
            <a:ext cx="1367118" cy="400110"/>
          </a:xfrm>
          <a:prstGeom prst="rect">
            <a:avLst/>
          </a:prstGeom>
          <a:noFill/>
        </p:spPr>
        <p:txBody>
          <a:bodyPr wrap="square" rtlCol="0">
            <a:spAutoFit/>
          </a:bodyPr>
          <a:lstStyle/>
          <a:p>
            <a:r>
              <a:rPr lang="en-US" sz="2000" dirty="0" err="1" smtClean="0"/>
              <a:t>Tricep</a:t>
            </a:r>
            <a:endParaRPr lang="en-US" sz="2000" dirty="0"/>
          </a:p>
        </p:txBody>
      </p:sp>
      <p:sp>
        <p:nvSpPr>
          <p:cNvPr id="16" name="TextBox 15"/>
          <p:cNvSpPr txBox="1"/>
          <p:nvPr/>
        </p:nvSpPr>
        <p:spPr>
          <a:xfrm>
            <a:off x="6095999" y="3639671"/>
            <a:ext cx="1651745" cy="1015663"/>
          </a:xfrm>
          <a:prstGeom prst="rect">
            <a:avLst/>
          </a:prstGeom>
          <a:noFill/>
        </p:spPr>
        <p:txBody>
          <a:bodyPr wrap="square" rtlCol="0">
            <a:spAutoFit/>
          </a:bodyPr>
          <a:lstStyle/>
          <a:p>
            <a:r>
              <a:rPr lang="en-US" sz="2000" dirty="0" smtClean="0"/>
              <a:t>Each exercise will have it own video</a:t>
            </a:r>
            <a:endParaRPr lang="en-US" sz="2000" dirty="0"/>
          </a:p>
        </p:txBody>
      </p:sp>
      <p:sp>
        <p:nvSpPr>
          <p:cNvPr id="17" name="TextBox 16"/>
          <p:cNvSpPr txBox="1"/>
          <p:nvPr/>
        </p:nvSpPr>
        <p:spPr>
          <a:xfrm>
            <a:off x="8413375" y="2940134"/>
            <a:ext cx="2516486" cy="1015663"/>
          </a:xfrm>
          <a:prstGeom prst="rect">
            <a:avLst/>
          </a:prstGeom>
          <a:noFill/>
        </p:spPr>
        <p:txBody>
          <a:bodyPr wrap="square" rtlCol="0">
            <a:spAutoFit/>
          </a:bodyPr>
          <a:lstStyle/>
          <a:p>
            <a:r>
              <a:rPr lang="en-US" sz="2000" dirty="0" smtClean="0"/>
              <a:t>Human body graphic shows which muscle is active </a:t>
            </a:r>
            <a:endParaRPr lang="en-US" sz="2000" dirty="0"/>
          </a:p>
        </p:txBody>
      </p:sp>
      <p:sp>
        <p:nvSpPr>
          <p:cNvPr id="18" name="TextBox 17"/>
          <p:cNvSpPr txBox="1"/>
          <p:nvPr/>
        </p:nvSpPr>
        <p:spPr>
          <a:xfrm>
            <a:off x="8413374" y="4330240"/>
            <a:ext cx="2303931" cy="1015663"/>
          </a:xfrm>
          <a:prstGeom prst="rect">
            <a:avLst/>
          </a:prstGeom>
          <a:noFill/>
        </p:spPr>
        <p:txBody>
          <a:bodyPr wrap="square" rtlCol="0">
            <a:spAutoFit/>
          </a:bodyPr>
          <a:lstStyle/>
          <a:p>
            <a:r>
              <a:rPr lang="en-US" sz="2000" dirty="0" smtClean="0"/>
              <a:t>Alert user when the target muscle is fatigued</a:t>
            </a:r>
            <a:endParaRPr lang="en-US" sz="2000" dirty="0"/>
          </a:p>
        </p:txBody>
      </p:sp>
      <p:sp>
        <p:nvSpPr>
          <p:cNvPr id="19" name="TextBox 18"/>
          <p:cNvSpPr txBox="1"/>
          <p:nvPr/>
        </p:nvSpPr>
        <p:spPr>
          <a:xfrm>
            <a:off x="3469342" y="2856021"/>
            <a:ext cx="1712258" cy="707886"/>
          </a:xfrm>
          <a:prstGeom prst="rect">
            <a:avLst/>
          </a:prstGeom>
          <a:noFill/>
        </p:spPr>
        <p:txBody>
          <a:bodyPr wrap="square" rtlCol="0">
            <a:spAutoFit/>
          </a:bodyPr>
          <a:lstStyle/>
          <a:p>
            <a:r>
              <a:rPr lang="en-US" sz="2000" dirty="0" smtClean="0"/>
              <a:t>Dumbbell Bicep Curl</a:t>
            </a:r>
            <a:endParaRPr lang="en-US" sz="2000" dirty="0"/>
          </a:p>
        </p:txBody>
      </p:sp>
      <p:sp>
        <p:nvSpPr>
          <p:cNvPr id="20" name="TextBox 19"/>
          <p:cNvSpPr txBox="1"/>
          <p:nvPr/>
        </p:nvSpPr>
        <p:spPr>
          <a:xfrm>
            <a:off x="3464861" y="3637300"/>
            <a:ext cx="2223247" cy="400110"/>
          </a:xfrm>
          <a:prstGeom prst="rect">
            <a:avLst/>
          </a:prstGeom>
          <a:noFill/>
        </p:spPr>
        <p:txBody>
          <a:bodyPr wrap="square" rtlCol="0">
            <a:spAutoFit/>
          </a:bodyPr>
          <a:lstStyle/>
          <a:p>
            <a:r>
              <a:rPr lang="en-US" sz="2000" dirty="0" smtClean="0"/>
              <a:t>Barbell Curl</a:t>
            </a:r>
            <a:endParaRPr lang="en-US" sz="2000" dirty="0"/>
          </a:p>
        </p:txBody>
      </p:sp>
      <p:sp>
        <p:nvSpPr>
          <p:cNvPr id="21" name="TextBox 20"/>
          <p:cNvSpPr txBox="1"/>
          <p:nvPr/>
        </p:nvSpPr>
        <p:spPr>
          <a:xfrm>
            <a:off x="3482789" y="4099408"/>
            <a:ext cx="2277035" cy="400110"/>
          </a:xfrm>
          <a:prstGeom prst="rect">
            <a:avLst/>
          </a:prstGeom>
          <a:noFill/>
        </p:spPr>
        <p:txBody>
          <a:bodyPr wrap="square" rtlCol="0">
            <a:spAutoFit/>
          </a:bodyPr>
          <a:lstStyle/>
          <a:p>
            <a:r>
              <a:rPr lang="en-US" sz="2000" dirty="0" smtClean="0"/>
              <a:t>Drag Curl</a:t>
            </a:r>
            <a:endParaRPr lang="en-US" sz="2000" dirty="0"/>
          </a:p>
        </p:txBody>
      </p:sp>
      <p:sp>
        <p:nvSpPr>
          <p:cNvPr id="22" name="TextBox 21"/>
          <p:cNvSpPr txBox="1"/>
          <p:nvPr/>
        </p:nvSpPr>
        <p:spPr>
          <a:xfrm>
            <a:off x="3469342" y="4838072"/>
            <a:ext cx="2837329" cy="400110"/>
          </a:xfrm>
          <a:prstGeom prst="rect">
            <a:avLst/>
          </a:prstGeom>
          <a:noFill/>
        </p:spPr>
        <p:txBody>
          <a:bodyPr wrap="square" rtlCol="0">
            <a:spAutoFit/>
          </a:bodyPr>
          <a:lstStyle/>
          <a:p>
            <a:r>
              <a:rPr lang="en-US" sz="2000" dirty="0" smtClean="0"/>
              <a:t>Body-Up</a:t>
            </a:r>
            <a:endParaRPr lang="en-US" sz="2000" dirty="0"/>
          </a:p>
        </p:txBody>
      </p:sp>
      <p:sp>
        <p:nvSpPr>
          <p:cNvPr id="23" name="TextBox 22"/>
          <p:cNvSpPr txBox="1"/>
          <p:nvPr/>
        </p:nvSpPr>
        <p:spPr>
          <a:xfrm>
            <a:off x="3482788" y="5322167"/>
            <a:ext cx="1698811" cy="707886"/>
          </a:xfrm>
          <a:prstGeom prst="rect">
            <a:avLst/>
          </a:prstGeom>
          <a:noFill/>
        </p:spPr>
        <p:txBody>
          <a:bodyPr wrap="square" rtlCol="0">
            <a:spAutoFit/>
          </a:bodyPr>
          <a:lstStyle/>
          <a:p>
            <a:r>
              <a:rPr lang="en-US" sz="2000" dirty="0" smtClean="0"/>
              <a:t>Cobra Triceps Extension</a:t>
            </a:r>
            <a:endParaRPr lang="en-US" sz="2000" dirty="0"/>
          </a:p>
        </p:txBody>
      </p:sp>
      <p:sp>
        <p:nvSpPr>
          <p:cNvPr id="24" name="Double Brace 23"/>
          <p:cNvSpPr/>
          <p:nvPr/>
        </p:nvSpPr>
        <p:spPr>
          <a:xfrm>
            <a:off x="3083860" y="2889089"/>
            <a:ext cx="2196352" cy="157965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5" name="Double Brace 24"/>
          <p:cNvSpPr/>
          <p:nvPr/>
        </p:nvSpPr>
        <p:spPr>
          <a:xfrm>
            <a:off x="3030071" y="4679174"/>
            <a:ext cx="2250141" cy="1579651"/>
          </a:xfrm>
          <a:prstGeom prst="bracePair">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6" name="Right Arrow 25"/>
          <p:cNvSpPr/>
          <p:nvPr/>
        </p:nvSpPr>
        <p:spPr>
          <a:xfrm>
            <a:off x="2752165" y="2205318"/>
            <a:ext cx="609600" cy="23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280212" y="2225450"/>
            <a:ext cx="609600" cy="192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7747745" y="2185185"/>
            <a:ext cx="609600" cy="23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861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6" grpId="0"/>
      <p:bldP spid="17" grpId="0"/>
      <p:bldP spid="18" grpId="0"/>
      <p:bldP spid="19" grpId="0"/>
      <p:bldP spid="20" grpId="0"/>
      <p:bldP spid="21" grpId="0"/>
      <p:bldP spid="22" grpId="0"/>
      <p:bldP spid="23" grpId="0"/>
      <p:bldP spid="24" grpId="0" animBg="1"/>
      <p:bldP spid="25" grpId="0" animBg="1"/>
      <p:bldP spid="26" grpId="0" animBg="1"/>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8160"/>
            <a:ext cx="10515600" cy="1325563"/>
          </a:xfrm>
        </p:spPr>
        <p:txBody>
          <a:bodyPr/>
          <a:lstStyle/>
          <a:p>
            <a:r>
              <a:rPr lang="en-US" dirty="0" smtClean="0"/>
              <a:t>Where are we currently at ?</a:t>
            </a:r>
            <a:endParaRPr lang="en-US" dirty="0"/>
          </a:p>
        </p:txBody>
      </p:sp>
      <p:sp>
        <p:nvSpPr>
          <p:cNvPr id="5" name="TextBox 4"/>
          <p:cNvSpPr txBox="1"/>
          <p:nvPr/>
        </p:nvSpPr>
        <p:spPr>
          <a:xfrm>
            <a:off x="838200" y="2159428"/>
            <a:ext cx="2290482" cy="646331"/>
          </a:xfrm>
          <a:prstGeom prst="rect">
            <a:avLst/>
          </a:prstGeom>
          <a:solidFill>
            <a:schemeClr val="bg1">
              <a:lumMod val="75000"/>
            </a:schemeClr>
          </a:solidFill>
          <a:ln>
            <a:solidFill>
              <a:schemeClr val="tx1"/>
            </a:solidFill>
          </a:ln>
        </p:spPr>
        <p:txBody>
          <a:bodyPr wrap="square" rtlCol="0">
            <a:spAutoFit/>
          </a:bodyPr>
          <a:lstStyle/>
          <a:p>
            <a:r>
              <a:rPr lang="en-US" dirty="0" smtClean="0"/>
              <a:t>Obtain information and ideas</a:t>
            </a:r>
            <a:endParaRPr lang="en-US" dirty="0"/>
          </a:p>
        </p:txBody>
      </p:sp>
      <p:sp>
        <p:nvSpPr>
          <p:cNvPr id="6" name="TextBox 5"/>
          <p:cNvSpPr txBox="1"/>
          <p:nvPr/>
        </p:nvSpPr>
        <p:spPr>
          <a:xfrm>
            <a:off x="4150657" y="2130670"/>
            <a:ext cx="2523564" cy="646331"/>
          </a:xfrm>
          <a:prstGeom prst="rect">
            <a:avLst/>
          </a:prstGeom>
          <a:solidFill>
            <a:schemeClr val="bg1">
              <a:lumMod val="75000"/>
            </a:schemeClr>
          </a:solidFill>
          <a:ln>
            <a:solidFill>
              <a:schemeClr val="tx1"/>
            </a:solidFill>
          </a:ln>
        </p:spPr>
        <p:txBody>
          <a:bodyPr wrap="square" rtlCol="0">
            <a:spAutoFit/>
          </a:bodyPr>
          <a:lstStyle/>
          <a:p>
            <a:r>
              <a:rPr lang="en-US" dirty="0" smtClean="0"/>
              <a:t>Define requirements and </a:t>
            </a:r>
            <a:r>
              <a:rPr lang="en-US" dirty="0"/>
              <a:t>c</a:t>
            </a:r>
            <a:r>
              <a:rPr lang="en-US" dirty="0" smtClean="0"/>
              <a:t>reate specifications</a:t>
            </a:r>
            <a:endParaRPr lang="en-US" dirty="0"/>
          </a:p>
        </p:txBody>
      </p:sp>
      <p:sp>
        <p:nvSpPr>
          <p:cNvPr id="7" name="TextBox 6"/>
          <p:cNvSpPr txBox="1"/>
          <p:nvPr/>
        </p:nvSpPr>
        <p:spPr>
          <a:xfrm>
            <a:off x="838200" y="4491415"/>
            <a:ext cx="1783976" cy="646331"/>
          </a:xfrm>
          <a:prstGeom prst="rect">
            <a:avLst/>
          </a:prstGeom>
          <a:solidFill>
            <a:schemeClr val="bg1">
              <a:lumMod val="75000"/>
            </a:schemeClr>
          </a:solidFill>
          <a:ln>
            <a:solidFill>
              <a:schemeClr val="tx1"/>
            </a:solidFill>
          </a:ln>
        </p:spPr>
        <p:txBody>
          <a:bodyPr wrap="square" rtlCol="0">
            <a:spAutoFit/>
          </a:bodyPr>
          <a:lstStyle/>
          <a:p>
            <a:r>
              <a:rPr lang="en-US" dirty="0" smtClean="0"/>
              <a:t>Get needed equipment</a:t>
            </a:r>
            <a:endParaRPr lang="en-US" dirty="0"/>
          </a:p>
        </p:txBody>
      </p:sp>
      <p:sp>
        <p:nvSpPr>
          <p:cNvPr id="8" name="TextBox 7"/>
          <p:cNvSpPr txBox="1"/>
          <p:nvPr/>
        </p:nvSpPr>
        <p:spPr>
          <a:xfrm>
            <a:off x="3953433" y="3689607"/>
            <a:ext cx="2816517" cy="646331"/>
          </a:xfrm>
          <a:prstGeom prst="rect">
            <a:avLst/>
          </a:prstGeom>
          <a:noFill/>
          <a:ln>
            <a:solidFill>
              <a:schemeClr val="tx1"/>
            </a:solidFill>
          </a:ln>
        </p:spPr>
        <p:txBody>
          <a:bodyPr wrap="square" rtlCol="0">
            <a:spAutoFit/>
          </a:bodyPr>
          <a:lstStyle/>
          <a:p>
            <a:r>
              <a:rPr lang="en-US" dirty="0" smtClean="0"/>
              <a:t>Get samples and do signal analysis </a:t>
            </a:r>
            <a:endParaRPr lang="en-US" dirty="0"/>
          </a:p>
        </p:txBody>
      </p:sp>
      <p:sp>
        <p:nvSpPr>
          <p:cNvPr id="9" name="TextBox 8"/>
          <p:cNvSpPr txBox="1"/>
          <p:nvPr/>
        </p:nvSpPr>
        <p:spPr>
          <a:xfrm>
            <a:off x="3931467" y="4887400"/>
            <a:ext cx="2918013" cy="646331"/>
          </a:xfrm>
          <a:prstGeom prst="rect">
            <a:avLst/>
          </a:prstGeom>
          <a:noFill/>
          <a:ln>
            <a:solidFill>
              <a:schemeClr val="tx1"/>
            </a:solidFill>
          </a:ln>
        </p:spPr>
        <p:txBody>
          <a:bodyPr wrap="square" rtlCol="0">
            <a:spAutoFit/>
          </a:bodyPr>
          <a:lstStyle/>
          <a:p>
            <a:r>
              <a:rPr lang="en-US" dirty="0" smtClean="0"/>
              <a:t>Create GUI and work on Bluetooth communication</a:t>
            </a:r>
            <a:endParaRPr lang="en-US" dirty="0"/>
          </a:p>
        </p:txBody>
      </p:sp>
      <p:sp>
        <p:nvSpPr>
          <p:cNvPr id="10" name="TextBox 9"/>
          <p:cNvSpPr txBox="1"/>
          <p:nvPr/>
        </p:nvSpPr>
        <p:spPr>
          <a:xfrm>
            <a:off x="8246891" y="4158609"/>
            <a:ext cx="1243850" cy="646331"/>
          </a:xfrm>
          <a:prstGeom prst="rect">
            <a:avLst/>
          </a:prstGeom>
          <a:noFill/>
          <a:ln>
            <a:solidFill>
              <a:schemeClr val="tx1"/>
            </a:solidFill>
          </a:ln>
        </p:spPr>
        <p:txBody>
          <a:bodyPr wrap="square" rtlCol="0">
            <a:spAutoFit/>
          </a:bodyPr>
          <a:lstStyle/>
          <a:p>
            <a:r>
              <a:rPr lang="en-US" dirty="0" smtClean="0"/>
              <a:t>Test the device</a:t>
            </a:r>
            <a:endParaRPr lang="en-US" dirty="0"/>
          </a:p>
        </p:txBody>
      </p:sp>
      <p:sp>
        <p:nvSpPr>
          <p:cNvPr id="11" name="TextBox 10"/>
          <p:cNvSpPr txBox="1"/>
          <p:nvPr/>
        </p:nvSpPr>
        <p:spPr>
          <a:xfrm>
            <a:off x="10313568" y="4287997"/>
            <a:ext cx="1089214" cy="369332"/>
          </a:xfrm>
          <a:prstGeom prst="rect">
            <a:avLst/>
          </a:prstGeom>
          <a:noFill/>
          <a:ln>
            <a:solidFill>
              <a:schemeClr val="tx1"/>
            </a:solidFill>
          </a:ln>
        </p:spPr>
        <p:txBody>
          <a:bodyPr wrap="square" rtlCol="0">
            <a:spAutoFit/>
          </a:bodyPr>
          <a:lstStyle/>
          <a:p>
            <a:r>
              <a:rPr lang="en-US" dirty="0" smtClean="0"/>
              <a:t>Deliver</a:t>
            </a:r>
            <a:endParaRPr lang="en-US" dirty="0"/>
          </a:p>
        </p:txBody>
      </p:sp>
      <p:sp>
        <p:nvSpPr>
          <p:cNvPr id="12" name="Right Arrow 11"/>
          <p:cNvSpPr/>
          <p:nvPr/>
        </p:nvSpPr>
        <p:spPr>
          <a:xfrm>
            <a:off x="3290046" y="2264484"/>
            <a:ext cx="699247" cy="389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p:cNvSpPr/>
          <p:nvPr/>
        </p:nvSpPr>
        <p:spPr>
          <a:xfrm rot="10800000">
            <a:off x="1459003" y="3170703"/>
            <a:ext cx="3839138" cy="1320710"/>
          </a:xfrm>
          <a:prstGeom prst="bentUpArrow">
            <a:avLst>
              <a:gd name="adj1" fmla="val 14818"/>
              <a:gd name="adj2" fmla="val 26722"/>
              <a:gd name="adj3" fmla="val 192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62817" y="2782845"/>
            <a:ext cx="235324" cy="387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p:cNvSpPr/>
          <p:nvPr/>
        </p:nvSpPr>
        <p:spPr>
          <a:xfrm rot="5400000">
            <a:off x="3140511" y="4652636"/>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ent-Up Arrow 17"/>
          <p:cNvSpPr/>
          <p:nvPr/>
        </p:nvSpPr>
        <p:spPr>
          <a:xfrm rot="16200000" flipV="1">
            <a:off x="3166961" y="3818685"/>
            <a:ext cx="850392" cy="76200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716305" y="4569485"/>
            <a:ext cx="494850" cy="252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ent-Up Arrow 19"/>
          <p:cNvSpPr/>
          <p:nvPr/>
        </p:nvSpPr>
        <p:spPr>
          <a:xfrm rot="5400000">
            <a:off x="7411999" y="3922237"/>
            <a:ext cx="850392" cy="73152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p:cNvSpPr/>
          <p:nvPr/>
        </p:nvSpPr>
        <p:spPr>
          <a:xfrm rot="16200000">
            <a:off x="6915909" y="4534576"/>
            <a:ext cx="700932" cy="831478"/>
          </a:xfrm>
          <a:prstGeom prst="corner">
            <a:avLst>
              <a:gd name="adj1" fmla="val 28614"/>
              <a:gd name="adj2" fmla="val 304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69951" y="3862801"/>
            <a:ext cx="701484" cy="19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9552531" y="4277284"/>
            <a:ext cx="699247" cy="3892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931467" y="5864836"/>
            <a:ext cx="2918013" cy="369332"/>
          </a:xfrm>
          <a:prstGeom prst="rect">
            <a:avLst/>
          </a:prstGeom>
          <a:noFill/>
          <a:ln>
            <a:solidFill>
              <a:schemeClr val="tx1"/>
            </a:solidFill>
          </a:ln>
        </p:spPr>
        <p:txBody>
          <a:bodyPr wrap="square" rtlCol="0">
            <a:spAutoFit/>
          </a:bodyPr>
          <a:lstStyle/>
          <a:p>
            <a:r>
              <a:rPr lang="en-US" dirty="0" smtClean="0"/>
              <a:t>Create a wearable garment</a:t>
            </a:r>
            <a:endParaRPr lang="en-US" dirty="0"/>
          </a:p>
        </p:txBody>
      </p:sp>
      <p:sp>
        <p:nvSpPr>
          <p:cNvPr id="45" name="Bent-Up Arrow 44"/>
          <p:cNvSpPr/>
          <p:nvPr/>
        </p:nvSpPr>
        <p:spPr>
          <a:xfrm rot="5400000">
            <a:off x="3109996" y="5390732"/>
            <a:ext cx="933387" cy="75348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Shape 45"/>
          <p:cNvSpPr/>
          <p:nvPr/>
        </p:nvSpPr>
        <p:spPr>
          <a:xfrm rot="16200000">
            <a:off x="6830108" y="5320153"/>
            <a:ext cx="871378" cy="832634"/>
          </a:xfrm>
          <a:prstGeom prst="corner">
            <a:avLst>
              <a:gd name="adj1" fmla="val 30392"/>
              <a:gd name="adj2" fmla="val 235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578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we have spent so far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64925674"/>
              </p:ext>
            </p:extLst>
          </p:nvPr>
        </p:nvGraphicFramePr>
        <p:xfrm>
          <a:off x="2032000" y="1885974"/>
          <a:ext cx="8128000" cy="3134360"/>
        </p:xfrm>
        <a:graphic>
          <a:graphicData uri="http://schemas.openxmlformats.org/drawingml/2006/table">
            <a:tbl>
              <a:tblPr firstRow="1" bandRow="1">
                <a:tableStyleId>{5C22544A-7EE6-4342-B048-85BDC9FD1C3A}</a:tableStyleId>
              </a:tblPr>
              <a:tblGrid>
                <a:gridCol w="2387600"/>
                <a:gridCol w="2169459"/>
                <a:gridCol w="1538941"/>
                <a:gridCol w="2032000"/>
              </a:tblGrid>
              <a:tr h="0">
                <a:tc>
                  <a:txBody>
                    <a:bodyPr/>
                    <a:lstStyle/>
                    <a:p>
                      <a:pPr algn="ctr"/>
                      <a:r>
                        <a:rPr lang="en-US" sz="2000" dirty="0" smtClean="0"/>
                        <a:t>Equipment</a:t>
                      </a:r>
                      <a:endParaRPr lang="en-US" sz="2000" dirty="0"/>
                    </a:p>
                  </a:txBody>
                  <a:tcPr/>
                </a:tc>
                <a:tc>
                  <a:txBody>
                    <a:bodyPr/>
                    <a:lstStyle/>
                    <a:p>
                      <a:pPr algn="ctr"/>
                      <a:r>
                        <a:rPr lang="en-US" sz="2000" dirty="0" smtClean="0"/>
                        <a:t>Cost per unit</a:t>
                      </a:r>
                      <a:endParaRPr lang="en-US" sz="2000" dirty="0"/>
                    </a:p>
                  </a:txBody>
                  <a:tcPr/>
                </a:tc>
                <a:tc>
                  <a:txBody>
                    <a:bodyPr/>
                    <a:lstStyle/>
                    <a:p>
                      <a:pPr algn="ctr"/>
                      <a:r>
                        <a:rPr lang="en-US" sz="2000" dirty="0" smtClean="0"/>
                        <a:t>Quantity</a:t>
                      </a:r>
                      <a:endParaRPr lang="en-US" sz="2000" dirty="0"/>
                    </a:p>
                  </a:txBody>
                  <a:tcPr/>
                </a:tc>
                <a:tc>
                  <a:txBody>
                    <a:bodyPr/>
                    <a:lstStyle/>
                    <a:p>
                      <a:pPr algn="ctr"/>
                      <a:r>
                        <a:rPr lang="en-US" sz="2000" dirty="0" smtClean="0"/>
                        <a:t>Total</a:t>
                      </a:r>
                      <a:endParaRPr lang="en-US" sz="2000" dirty="0"/>
                    </a:p>
                  </a:txBody>
                  <a:tcPr/>
                </a:tc>
              </a:tr>
              <a:tr h="370840">
                <a:tc>
                  <a:txBody>
                    <a:bodyPr/>
                    <a:lstStyle/>
                    <a:p>
                      <a:r>
                        <a:rPr lang="en-US" sz="2000" dirty="0" smtClean="0"/>
                        <a:t>Muscle Sensor V3</a:t>
                      </a:r>
                      <a:endParaRPr lang="en-US" sz="2000" dirty="0"/>
                    </a:p>
                  </a:txBody>
                  <a:tcPr/>
                </a:tc>
                <a:tc>
                  <a:txBody>
                    <a:bodyPr/>
                    <a:lstStyle/>
                    <a:p>
                      <a:pPr algn="ctr"/>
                      <a:r>
                        <a:rPr lang="en-US" sz="2000" dirty="0" smtClean="0"/>
                        <a:t>$50</a:t>
                      </a:r>
                      <a:endParaRPr lang="en-US" sz="2000" dirty="0"/>
                    </a:p>
                  </a:txBody>
                  <a:tcPr/>
                </a:tc>
                <a:tc>
                  <a:txBody>
                    <a:bodyPr/>
                    <a:lstStyle/>
                    <a:p>
                      <a:pPr algn="ctr"/>
                      <a:r>
                        <a:rPr lang="en-US" sz="2000" dirty="0" smtClean="0"/>
                        <a:t>3</a:t>
                      </a:r>
                      <a:endParaRPr lang="en-US" sz="2000" dirty="0"/>
                    </a:p>
                  </a:txBody>
                  <a:tcPr/>
                </a:tc>
                <a:tc>
                  <a:txBody>
                    <a:bodyPr/>
                    <a:lstStyle/>
                    <a:p>
                      <a:pPr algn="ctr"/>
                      <a:r>
                        <a:rPr lang="en-US" sz="2000" dirty="0" smtClean="0"/>
                        <a:t>$150</a:t>
                      </a:r>
                      <a:endParaRPr lang="en-US" sz="2000" dirty="0"/>
                    </a:p>
                  </a:txBody>
                  <a:tcPr/>
                </a:tc>
              </a:tr>
              <a:tr h="370840">
                <a:tc>
                  <a:txBody>
                    <a:bodyPr/>
                    <a:lstStyle/>
                    <a:p>
                      <a:r>
                        <a:rPr lang="en-US" sz="2000" dirty="0" smtClean="0"/>
                        <a:t>Arduino Uno Board</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$40</a:t>
                      </a:r>
                      <a:endParaRPr lang="en-US" sz="2000" dirty="0"/>
                    </a:p>
                  </a:txBody>
                  <a:tcPr/>
                </a:tc>
              </a:tr>
              <a:tr h="741680">
                <a:tc>
                  <a:txBody>
                    <a:bodyPr/>
                    <a:lstStyle/>
                    <a:p>
                      <a:r>
                        <a:rPr lang="en-US" sz="2000" dirty="0" smtClean="0"/>
                        <a:t>Electrical</a:t>
                      </a:r>
                      <a:r>
                        <a:rPr lang="en-US" sz="2000" baseline="0" dirty="0" smtClean="0"/>
                        <a:t> Components kit</a:t>
                      </a:r>
                      <a:endParaRPr lang="en-US" sz="2000" dirty="0"/>
                    </a:p>
                  </a:txBody>
                  <a:tcPr/>
                </a:tc>
                <a:tc>
                  <a:txBody>
                    <a:bodyPr/>
                    <a:lstStyle/>
                    <a:p>
                      <a:pPr algn="ctr"/>
                      <a:r>
                        <a:rPr lang="en-US" sz="2000" dirty="0" smtClean="0"/>
                        <a:t>$40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$40</a:t>
                      </a:r>
                      <a:endParaRPr lang="en-US" sz="2000" dirty="0"/>
                    </a:p>
                  </a:txBody>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Wearable Garment</a:t>
                      </a:r>
                    </a:p>
                    <a:p>
                      <a:endParaRPr lang="en-US" sz="2000" dirty="0"/>
                    </a:p>
                  </a:txBody>
                  <a:tcPr/>
                </a:tc>
                <a:tc>
                  <a:txBody>
                    <a:bodyPr/>
                    <a:lstStyle/>
                    <a:p>
                      <a:pPr algn="ctr"/>
                      <a:r>
                        <a:rPr lang="en-US" sz="2000" dirty="0" smtClean="0"/>
                        <a:t>$82</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$82</a:t>
                      </a:r>
                      <a:endParaRPr lang="en-US" sz="2000" dirty="0"/>
                    </a:p>
                  </a:txBody>
                  <a:tcPr/>
                </a:tc>
              </a:tr>
              <a:tr h="502920">
                <a:tc>
                  <a:txBody>
                    <a:bodyPr/>
                    <a:lstStyle/>
                    <a:p>
                      <a:r>
                        <a:rPr lang="en-US" sz="2000" dirty="0" smtClean="0"/>
                        <a:t>Total</a:t>
                      </a:r>
                      <a:endParaRPr lang="en-US" sz="2000" dirty="0"/>
                    </a:p>
                  </a:txBody>
                  <a:tcPr/>
                </a:tc>
                <a:tc gridSpan="3">
                  <a:txBody>
                    <a:bodyPr/>
                    <a:lstStyle/>
                    <a:p>
                      <a:r>
                        <a:rPr lang="en-US" sz="2000" dirty="0" smtClean="0"/>
                        <a:t>                                                                             $312</a:t>
                      </a:r>
                      <a:endParaRPr lang="en-US" sz="2000" dirty="0"/>
                    </a:p>
                  </a:txBody>
                  <a:tcPr/>
                </a:tc>
                <a:tc hMerge="1">
                  <a:txBody>
                    <a:bodyPr/>
                    <a:lstStyle/>
                    <a:p>
                      <a:endParaRPr lang="en-US" sz="2000" dirty="0"/>
                    </a:p>
                  </a:txBody>
                  <a:tcPr/>
                </a:tc>
                <a:tc hMerge="1">
                  <a:txBody>
                    <a:bodyPr/>
                    <a:lstStyle/>
                    <a:p>
                      <a:endParaRPr lang="en-US" sz="2000" dirty="0"/>
                    </a:p>
                  </a:txBody>
                  <a:tcPr/>
                </a:tc>
              </a:tr>
            </a:tbl>
          </a:graphicData>
        </a:graphic>
      </p:graphicFrame>
    </p:spTree>
    <p:extLst>
      <p:ext uri="{BB962C8B-B14F-4D97-AF65-F5344CB8AC3E}">
        <p14:creationId xmlns:p14="http://schemas.microsoft.com/office/powerpoint/2010/main" val="513794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4" name="TextBox 3"/>
          <p:cNvSpPr txBox="1"/>
          <p:nvPr/>
        </p:nvSpPr>
        <p:spPr>
          <a:xfrm>
            <a:off x="887506" y="1837365"/>
            <a:ext cx="520849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Create a GUI for the device</a:t>
            </a:r>
            <a:endParaRPr lang="en-US" sz="2000" dirty="0"/>
          </a:p>
        </p:txBody>
      </p:sp>
      <p:sp>
        <p:nvSpPr>
          <p:cNvPr id="5" name="TextBox 4"/>
          <p:cNvSpPr txBox="1"/>
          <p:nvPr/>
        </p:nvSpPr>
        <p:spPr>
          <a:xfrm>
            <a:off x="887506" y="2508546"/>
            <a:ext cx="432098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Learn Bluetooth communication using the Intel Atom</a:t>
            </a:r>
            <a:endParaRPr lang="en-US" sz="2000" dirty="0"/>
          </a:p>
        </p:txBody>
      </p:sp>
      <p:sp>
        <p:nvSpPr>
          <p:cNvPr id="6" name="TextBox 5"/>
          <p:cNvSpPr txBox="1"/>
          <p:nvPr/>
        </p:nvSpPr>
        <p:spPr>
          <a:xfrm>
            <a:off x="887506" y="3487503"/>
            <a:ext cx="409687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Develop an effective method to detect muscle fatigue index accurately</a:t>
            </a:r>
            <a:endParaRPr lang="en-US" sz="2000" dirty="0"/>
          </a:p>
        </p:txBody>
      </p:sp>
      <p:sp>
        <p:nvSpPr>
          <p:cNvPr id="7" name="TextBox 6"/>
          <p:cNvSpPr txBox="1"/>
          <p:nvPr/>
        </p:nvSpPr>
        <p:spPr>
          <a:xfrm>
            <a:off x="887506" y="4593763"/>
            <a:ext cx="520849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Create a wearable garment </a:t>
            </a:r>
            <a:endParaRPr lang="en-US" sz="2000" dirty="0"/>
          </a:p>
        </p:txBody>
      </p:sp>
      <p:sp>
        <p:nvSpPr>
          <p:cNvPr id="8" name="TextBox 7"/>
          <p:cNvSpPr txBox="1"/>
          <p:nvPr/>
        </p:nvSpPr>
        <p:spPr>
          <a:xfrm>
            <a:off x="887506" y="5716488"/>
            <a:ext cx="5208494"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Test the prototype</a:t>
            </a:r>
            <a:endParaRPr lang="en-US" sz="2000" dirty="0"/>
          </a:p>
        </p:txBody>
      </p:sp>
      <p:sp>
        <p:nvSpPr>
          <p:cNvPr id="9" name="TextBox 8"/>
          <p:cNvSpPr txBox="1"/>
          <p:nvPr/>
        </p:nvSpPr>
        <p:spPr>
          <a:xfrm>
            <a:off x="7476254" y="1837365"/>
            <a:ext cx="2949389" cy="400110"/>
          </a:xfrm>
          <a:prstGeom prst="rect">
            <a:avLst/>
          </a:prstGeom>
          <a:noFill/>
        </p:spPr>
        <p:txBody>
          <a:bodyPr wrap="square" rtlCol="0">
            <a:spAutoFit/>
          </a:bodyPr>
          <a:lstStyle/>
          <a:p>
            <a:r>
              <a:rPr lang="en-US" sz="2000" b="1" dirty="0" smtClean="0"/>
              <a:t>New resource required:</a:t>
            </a:r>
            <a:endParaRPr lang="en-US" sz="2000" b="1" dirty="0"/>
          </a:p>
        </p:txBody>
      </p:sp>
      <p:sp>
        <p:nvSpPr>
          <p:cNvPr id="12" name="TextBox 11"/>
          <p:cNvSpPr txBox="1"/>
          <p:nvPr/>
        </p:nvSpPr>
        <p:spPr>
          <a:xfrm>
            <a:off x="7933455" y="5349595"/>
            <a:ext cx="2492188" cy="400110"/>
          </a:xfrm>
          <a:prstGeom prst="rect">
            <a:avLst/>
          </a:prstGeom>
          <a:noFill/>
        </p:spPr>
        <p:txBody>
          <a:bodyPr wrap="square" rtlCol="0">
            <a:spAutoFit/>
          </a:bodyPr>
          <a:lstStyle/>
          <a:p>
            <a:r>
              <a:rPr lang="en-US" sz="2000" dirty="0" smtClean="0"/>
              <a:t>Intel Atom</a:t>
            </a:r>
            <a:endParaRPr lang="en-US" sz="2000" dirty="0"/>
          </a:p>
        </p:txBody>
      </p:sp>
      <p:sp>
        <p:nvSpPr>
          <p:cNvPr id="13" name="TextBox 12"/>
          <p:cNvSpPr txBox="1"/>
          <p:nvPr/>
        </p:nvSpPr>
        <p:spPr>
          <a:xfrm>
            <a:off x="887506" y="5134151"/>
            <a:ext cx="554018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Combine all the parts to create the prototype</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130" y="2413303"/>
            <a:ext cx="4488207" cy="2580570"/>
          </a:xfrm>
          <a:prstGeom prst="rect">
            <a:avLst/>
          </a:prstGeom>
        </p:spPr>
      </p:pic>
    </p:spTree>
    <p:extLst>
      <p:ext uri="{BB962C8B-B14F-4D97-AF65-F5344CB8AC3E}">
        <p14:creationId xmlns:p14="http://schemas.microsoft.com/office/powerpoint/2010/main" val="3079093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and Additional Cost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50498661"/>
              </p:ext>
            </p:extLst>
          </p:nvPr>
        </p:nvGraphicFramePr>
        <p:xfrm>
          <a:off x="1000121" y="1524841"/>
          <a:ext cx="9572629" cy="2773680"/>
        </p:xfrm>
        <a:graphic>
          <a:graphicData uri="http://schemas.openxmlformats.org/drawingml/2006/table">
            <a:tbl>
              <a:tblPr firstRow="1" bandRow="1">
                <a:tableStyleId>{5C22544A-7EE6-4342-B048-85BDC9FD1C3A}</a:tableStyleId>
              </a:tblPr>
              <a:tblGrid>
                <a:gridCol w="4875983"/>
                <a:gridCol w="4696646"/>
              </a:tblGrid>
              <a:tr h="370840">
                <a:tc>
                  <a:txBody>
                    <a:bodyPr/>
                    <a:lstStyle/>
                    <a:p>
                      <a:pPr algn="ctr"/>
                      <a:r>
                        <a:rPr lang="en-US" sz="2000" dirty="0" smtClean="0"/>
                        <a:t>Task</a:t>
                      </a:r>
                      <a:endParaRPr lang="en-US" sz="2000" dirty="0"/>
                    </a:p>
                  </a:txBody>
                  <a:tcPr/>
                </a:tc>
                <a:tc>
                  <a:txBody>
                    <a:bodyPr/>
                    <a:lstStyle/>
                    <a:p>
                      <a:pPr algn="ctr"/>
                      <a:r>
                        <a:rPr lang="en-US" sz="2000" dirty="0" smtClean="0"/>
                        <a:t>Time</a:t>
                      </a:r>
                      <a:endParaRPr lang="en-US" sz="2000" dirty="0"/>
                    </a:p>
                  </a:txBody>
                  <a:tcPr/>
                </a:tc>
              </a:tr>
              <a:tr h="370840">
                <a:tc>
                  <a:txBody>
                    <a:bodyPr/>
                    <a:lstStyle/>
                    <a:p>
                      <a:r>
                        <a:rPr lang="en-US" sz="2000" dirty="0" smtClean="0"/>
                        <a:t>Create</a:t>
                      </a:r>
                      <a:r>
                        <a:rPr lang="en-US" sz="2000" baseline="0" dirty="0" smtClean="0"/>
                        <a:t> </a:t>
                      </a:r>
                      <a:r>
                        <a:rPr lang="en-US" sz="2000" dirty="0" smtClean="0"/>
                        <a:t>GUI</a:t>
                      </a:r>
                      <a:endParaRPr lang="en-US" sz="2000" dirty="0"/>
                    </a:p>
                  </a:txBody>
                  <a:tcPr/>
                </a:tc>
                <a:tc>
                  <a:txBody>
                    <a:bodyPr/>
                    <a:lstStyle/>
                    <a:p>
                      <a:r>
                        <a:rPr lang="en-US" sz="2000" dirty="0" smtClean="0"/>
                        <a:t>Mid February</a:t>
                      </a:r>
                      <a:r>
                        <a:rPr lang="en-US" sz="2000" baseline="0" dirty="0" smtClean="0"/>
                        <a:t> - April</a:t>
                      </a:r>
                      <a:endParaRPr lang="en-US" sz="2000" dirty="0"/>
                    </a:p>
                  </a:txBody>
                  <a:tcPr/>
                </a:tc>
              </a:tr>
              <a:tr h="370840">
                <a:tc>
                  <a:txBody>
                    <a:bodyPr/>
                    <a:lstStyle/>
                    <a:p>
                      <a:r>
                        <a:rPr lang="en-US" sz="2000" dirty="0" smtClean="0"/>
                        <a:t>Learn Bluetooth communication</a:t>
                      </a:r>
                      <a:endParaRPr lang="en-US" sz="2000" dirty="0"/>
                    </a:p>
                  </a:txBody>
                  <a:tcPr/>
                </a:tc>
                <a:tc>
                  <a:txBody>
                    <a:bodyPr/>
                    <a:lstStyle/>
                    <a:p>
                      <a:r>
                        <a:rPr lang="en-US" sz="2000" dirty="0" smtClean="0"/>
                        <a:t>1</a:t>
                      </a:r>
                      <a:r>
                        <a:rPr lang="en-US" sz="2000" baseline="0" dirty="0" smtClean="0"/>
                        <a:t> month after we receive the Atom board</a:t>
                      </a:r>
                      <a:endParaRPr lang="en-US" sz="2000" dirty="0"/>
                    </a:p>
                  </a:txBody>
                  <a:tcPr/>
                </a:tc>
              </a:tr>
              <a:tr h="370840">
                <a:tc>
                  <a:txBody>
                    <a:bodyPr/>
                    <a:lstStyle/>
                    <a:p>
                      <a:r>
                        <a:rPr lang="en-US" sz="2000" dirty="0" smtClean="0"/>
                        <a:t>Develop method to detect</a:t>
                      </a:r>
                      <a:r>
                        <a:rPr lang="en-US" sz="2000" baseline="0" dirty="0" smtClean="0"/>
                        <a:t> muscle fatigue</a:t>
                      </a:r>
                      <a:endParaRPr lang="en-US" sz="2000" dirty="0"/>
                    </a:p>
                  </a:txBody>
                  <a:tcPr/>
                </a:tc>
                <a:tc>
                  <a:txBody>
                    <a:bodyPr/>
                    <a:lstStyle/>
                    <a:p>
                      <a:r>
                        <a:rPr lang="en-US" sz="2000" dirty="0" smtClean="0"/>
                        <a:t>Mid February - March</a:t>
                      </a:r>
                      <a:endParaRPr lang="en-US" sz="2000" dirty="0"/>
                    </a:p>
                  </a:txBody>
                  <a:tcPr/>
                </a:tc>
              </a:tr>
              <a:tr h="373174">
                <a:tc>
                  <a:txBody>
                    <a:bodyPr/>
                    <a:lstStyle/>
                    <a:p>
                      <a:r>
                        <a:rPr lang="en-US" sz="2000" dirty="0" smtClean="0"/>
                        <a:t>Create wearable garment</a:t>
                      </a:r>
                      <a:endParaRPr lang="en-US" sz="2000" dirty="0"/>
                    </a:p>
                  </a:txBody>
                  <a:tcPr/>
                </a:tc>
                <a:tc>
                  <a:txBody>
                    <a:bodyPr/>
                    <a:lstStyle/>
                    <a:p>
                      <a:r>
                        <a:rPr lang="en-US" sz="2000" dirty="0" smtClean="0"/>
                        <a:t>Mid February - March</a:t>
                      </a:r>
                      <a:endParaRPr lang="en-US" sz="2000" dirty="0"/>
                    </a:p>
                  </a:txBody>
                  <a:tcPr/>
                </a:tc>
              </a:tr>
              <a:tr h="320040">
                <a:tc>
                  <a:txBody>
                    <a:bodyPr/>
                    <a:lstStyle/>
                    <a:p>
                      <a:r>
                        <a:rPr lang="en-US" sz="2000" dirty="0" smtClean="0"/>
                        <a:t>Create</a:t>
                      </a:r>
                      <a:r>
                        <a:rPr lang="en-US" sz="2000" baseline="0" dirty="0" smtClean="0"/>
                        <a:t> working prototype</a:t>
                      </a:r>
                      <a:endParaRPr lang="en-US" sz="2000" dirty="0"/>
                    </a:p>
                  </a:txBody>
                  <a:tcPr/>
                </a:tc>
                <a:tc>
                  <a:txBody>
                    <a:bodyPr/>
                    <a:lstStyle/>
                    <a:p>
                      <a:r>
                        <a:rPr lang="en-US" sz="2000" dirty="0" smtClean="0"/>
                        <a:t>March</a:t>
                      </a:r>
                      <a:r>
                        <a:rPr lang="en-US" sz="2000" baseline="0" dirty="0" smtClean="0"/>
                        <a:t> – M</a:t>
                      </a:r>
                      <a:r>
                        <a:rPr lang="en-US" sz="2000" dirty="0" smtClean="0"/>
                        <a:t>id</a:t>
                      </a:r>
                      <a:r>
                        <a:rPr lang="en-US" sz="2000" baseline="0" dirty="0" smtClean="0"/>
                        <a:t> April</a:t>
                      </a:r>
                      <a:endParaRPr lang="en-US" sz="2000" dirty="0"/>
                    </a:p>
                  </a:txBody>
                  <a:tcPr/>
                </a:tc>
              </a:tr>
              <a:tr h="370840">
                <a:tc>
                  <a:txBody>
                    <a:bodyPr/>
                    <a:lstStyle/>
                    <a:p>
                      <a:r>
                        <a:rPr lang="en-US" sz="2000" dirty="0" smtClean="0"/>
                        <a:t>Testing</a:t>
                      </a:r>
                      <a:endParaRPr lang="en-US" sz="2000" dirty="0"/>
                    </a:p>
                  </a:txBody>
                  <a:tcPr/>
                </a:tc>
                <a:tc>
                  <a:txBody>
                    <a:bodyPr/>
                    <a:lstStyle/>
                    <a:p>
                      <a:r>
                        <a:rPr lang="en-US" sz="2000" baseline="0" dirty="0" smtClean="0"/>
                        <a:t>Mid April - </a:t>
                      </a:r>
                      <a:r>
                        <a:rPr lang="en-US" sz="2000" dirty="0" smtClean="0"/>
                        <a:t>May</a:t>
                      </a:r>
                      <a:endParaRPr lang="en-US" sz="20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02760098"/>
              </p:ext>
            </p:extLst>
          </p:nvPr>
        </p:nvGraphicFramePr>
        <p:xfrm>
          <a:off x="1000121" y="4535376"/>
          <a:ext cx="9658352" cy="1294712"/>
        </p:xfrm>
        <a:graphic>
          <a:graphicData uri="http://schemas.openxmlformats.org/drawingml/2006/table">
            <a:tbl>
              <a:tblPr firstRow="1" bandRow="1">
                <a:tableStyleId>{5C22544A-7EE6-4342-B048-85BDC9FD1C3A}</a:tableStyleId>
              </a:tblPr>
              <a:tblGrid>
                <a:gridCol w="2647954"/>
                <a:gridCol w="2181222"/>
                <a:gridCol w="2414588"/>
                <a:gridCol w="2414588"/>
              </a:tblGrid>
              <a:tr h="370840">
                <a:tc>
                  <a:txBody>
                    <a:bodyPr/>
                    <a:lstStyle/>
                    <a:p>
                      <a:r>
                        <a:rPr lang="en-US" sz="2000" dirty="0" smtClean="0"/>
                        <a:t>Additional Equipment</a:t>
                      </a:r>
                      <a:endParaRPr lang="en-US" sz="2000" dirty="0"/>
                    </a:p>
                  </a:txBody>
                  <a:tcPr/>
                </a:tc>
                <a:tc>
                  <a:txBody>
                    <a:bodyPr/>
                    <a:lstStyle/>
                    <a:p>
                      <a:pPr algn="ctr"/>
                      <a:r>
                        <a:rPr lang="en-US" sz="2000" dirty="0" smtClean="0"/>
                        <a:t>Cost per Unit</a:t>
                      </a:r>
                      <a:endParaRPr lang="en-US" sz="2000" dirty="0"/>
                    </a:p>
                  </a:txBody>
                  <a:tcPr/>
                </a:tc>
                <a:tc>
                  <a:txBody>
                    <a:bodyPr/>
                    <a:lstStyle/>
                    <a:p>
                      <a:pPr algn="ctr"/>
                      <a:r>
                        <a:rPr lang="en-US" sz="2000" dirty="0" smtClean="0"/>
                        <a:t>Quantity</a:t>
                      </a:r>
                      <a:endParaRPr lang="en-US" sz="2000" dirty="0"/>
                    </a:p>
                  </a:txBody>
                  <a:tcPr/>
                </a:tc>
                <a:tc>
                  <a:txBody>
                    <a:bodyPr/>
                    <a:lstStyle/>
                    <a:p>
                      <a:pPr algn="ctr"/>
                      <a:r>
                        <a:rPr lang="en-US" sz="2000" dirty="0" smtClean="0"/>
                        <a:t>Total</a:t>
                      </a:r>
                      <a:endParaRPr lang="en-US" sz="2000" dirty="0"/>
                    </a:p>
                  </a:txBody>
                  <a:tcPr/>
                </a:tc>
              </a:tr>
              <a:tr h="502232">
                <a:tc>
                  <a:txBody>
                    <a:bodyPr/>
                    <a:lstStyle/>
                    <a:p>
                      <a:r>
                        <a:rPr lang="en-US" sz="2000" dirty="0" smtClean="0"/>
                        <a:t>Electrodes</a:t>
                      </a:r>
                      <a:endParaRPr lang="en-US" sz="2000" dirty="0"/>
                    </a:p>
                  </a:txBody>
                  <a:tcPr/>
                </a:tc>
                <a:tc>
                  <a:txBody>
                    <a:bodyPr/>
                    <a:lstStyle/>
                    <a:p>
                      <a:pPr algn="ctr"/>
                      <a:r>
                        <a:rPr lang="en-US" sz="2000" dirty="0" smtClean="0"/>
                        <a:t>$6</a:t>
                      </a:r>
                      <a:endParaRPr lang="en-US" sz="2000" dirty="0"/>
                    </a:p>
                  </a:txBody>
                  <a:tcPr/>
                </a:tc>
                <a:tc>
                  <a:txBody>
                    <a:bodyPr/>
                    <a:lstStyle/>
                    <a:p>
                      <a:pPr algn="ctr"/>
                      <a:r>
                        <a:rPr lang="en-US" sz="2000" dirty="0" smtClean="0"/>
                        <a:t>10</a:t>
                      </a:r>
                      <a:endParaRPr lang="en-US" sz="2000" dirty="0"/>
                    </a:p>
                  </a:txBody>
                  <a:tcPr/>
                </a:tc>
                <a:tc>
                  <a:txBody>
                    <a:bodyPr/>
                    <a:lstStyle/>
                    <a:p>
                      <a:pPr algn="ctr"/>
                      <a:r>
                        <a:rPr lang="en-US" sz="2000" dirty="0" smtClean="0"/>
                        <a:t>$60</a:t>
                      </a:r>
                      <a:endParaRPr lang="en-US" sz="2000" dirty="0"/>
                    </a:p>
                  </a:txBody>
                  <a:tcPr/>
                </a:tc>
              </a:tr>
              <a:tr h="182880">
                <a:tc>
                  <a:txBody>
                    <a:bodyPr/>
                    <a:lstStyle/>
                    <a:p>
                      <a:r>
                        <a:rPr lang="en-US" sz="2000" dirty="0" smtClean="0"/>
                        <a:t>Total</a:t>
                      </a:r>
                      <a:endParaRPr lang="en-US" sz="2000" dirty="0"/>
                    </a:p>
                  </a:txBody>
                  <a:tcPr/>
                </a:tc>
                <a:tc gridSpan="3">
                  <a:txBody>
                    <a:bodyPr/>
                    <a:lstStyle/>
                    <a:p>
                      <a:pPr algn="ctr"/>
                      <a:r>
                        <a:rPr lang="en-US" sz="2000" dirty="0" smtClean="0"/>
                        <a:t>                                                                                 $60</a:t>
                      </a:r>
                      <a:endParaRPr lang="en-US" sz="2000" dirty="0"/>
                    </a:p>
                  </a:txBody>
                  <a:tcPr/>
                </a:tc>
                <a:tc hMerge="1">
                  <a:txBody>
                    <a:bodyPr/>
                    <a:lstStyle/>
                    <a:p>
                      <a:endParaRPr lang="en-US"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369032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TextBox 3"/>
          <p:cNvSpPr txBox="1"/>
          <p:nvPr/>
        </p:nvSpPr>
        <p:spPr>
          <a:xfrm>
            <a:off x="838200" y="1746337"/>
            <a:ext cx="2402541" cy="400110"/>
          </a:xfrm>
          <a:prstGeom prst="rect">
            <a:avLst/>
          </a:prstGeom>
          <a:noFill/>
        </p:spPr>
        <p:txBody>
          <a:bodyPr wrap="square" rtlCol="0">
            <a:spAutoFit/>
          </a:bodyPr>
          <a:lstStyle/>
          <a:p>
            <a:r>
              <a:rPr lang="en-US" sz="2000" b="1" dirty="0" smtClean="0"/>
              <a:t>Device Information</a:t>
            </a:r>
            <a:endParaRPr lang="en-US" sz="2000" b="1" dirty="0"/>
          </a:p>
        </p:txBody>
      </p:sp>
      <p:sp>
        <p:nvSpPr>
          <p:cNvPr id="6" name="TextBox 5"/>
          <p:cNvSpPr txBox="1"/>
          <p:nvPr/>
        </p:nvSpPr>
        <p:spPr>
          <a:xfrm>
            <a:off x="838200" y="2256657"/>
            <a:ext cx="3133165" cy="1477328"/>
          </a:xfrm>
          <a:prstGeom prst="rect">
            <a:avLst/>
          </a:prstGeom>
          <a:noFill/>
        </p:spPr>
        <p:txBody>
          <a:bodyPr wrap="square" rtlCol="0">
            <a:spAutoFit/>
          </a:bodyPr>
          <a:lstStyle/>
          <a:p>
            <a:pPr>
              <a:spcAft>
                <a:spcPts val="600"/>
              </a:spcAft>
            </a:pPr>
            <a:r>
              <a:rPr lang="en-US" sz="2000" b="1" dirty="0" smtClean="0"/>
              <a:t>Purpose</a:t>
            </a:r>
            <a:r>
              <a:rPr lang="en-US" sz="2000" b="1" u="sng" dirty="0" smtClean="0"/>
              <a:t>:</a:t>
            </a:r>
          </a:p>
          <a:p>
            <a:pPr marL="285750" indent="-285750">
              <a:spcAft>
                <a:spcPts val="600"/>
              </a:spcAft>
              <a:buFontTx/>
              <a:buChar char="-"/>
            </a:pPr>
            <a:r>
              <a:rPr lang="en-US" sz="2000" dirty="0" smtClean="0"/>
              <a:t>Improve individual workout quality</a:t>
            </a:r>
          </a:p>
          <a:p>
            <a:endParaRPr lang="en-US" sz="2000" dirty="0"/>
          </a:p>
        </p:txBody>
      </p:sp>
      <p:sp>
        <p:nvSpPr>
          <p:cNvPr id="7" name="TextBox 6"/>
          <p:cNvSpPr txBox="1"/>
          <p:nvPr/>
        </p:nvSpPr>
        <p:spPr>
          <a:xfrm>
            <a:off x="838200" y="3575254"/>
            <a:ext cx="4182035" cy="2708434"/>
          </a:xfrm>
          <a:prstGeom prst="rect">
            <a:avLst/>
          </a:prstGeom>
          <a:noFill/>
        </p:spPr>
        <p:txBody>
          <a:bodyPr wrap="square" rtlCol="0">
            <a:spAutoFit/>
          </a:bodyPr>
          <a:lstStyle/>
          <a:p>
            <a:pPr>
              <a:spcAft>
                <a:spcPts val="600"/>
              </a:spcAft>
            </a:pPr>
            <a:r>
              <a:rPr lang="en-US" sz="2000" b="1" dirty="0" smtClean="0"/>
              <a:t>Functionality</a:t>
            </a:r>
            <a:r>
              <a:rPr lang="en-US" sz="2000" b="1" u="sng" dirty="0" smtClean="0"/>
              <a:t>:</a:t>
            </a:r>
          </a:p>
          <a:p>
            <a:pPr marL="285750" indent="-285750">
              <a:spcAft>
                <a:spcPts val="600"/>
              </a:spcAft>
              <a:buFontTx/>
              <a:buChar char="-"/>
            </a:pPr>
            <a:r>
              <a:rPr lang="en-US" sz="2000" dirty="0" smtClean="0"/>
              <a:t>Use </a:t>
            </a:r>
            <a:r>
              <a:rPr lang="en-US" sz="2000" dirty="0" err="1" smtClean="0"/>
              <a:t>sEMG</a:t>
            </a:r>
            <a:r>
              <a:rPr lang="en-US" sz="2000" dirty="0" smtClean="0"/>
              <a:t> signal </a:t>
            </a:r>
          </a:p>
          <a:p>
            <a:pPr marL="800100" lvl="1" indent="-342900">
              <a:spcAft>
                <a:spcPts val="600"/>
              </a:spcAft>
              <a:buFont typeface="Arial" panose="020B0604020202020204" pitchFamily="34" charset="0"/>
              <a:buChar char="•"/>
            </a:pPr>
            <a:r>
              <a:rPr lang="en-US" sz="2000" dirty="0" smtClean="0"/>
              <a:t>to measure muscle activity</a:t>
            </a:r>
          </a:p>
          <a:p>
            <a:pPr marL="800100" lvl="1" indent="-342900">
              <a:spcAft>
                <a:spcPts val="600"/>
              </a:spcAft>
              <a:buFont typeface="Arial" panose="020B0604020202020204" pitchFamily="34" charset="0"/>
              <a:buChar char="•"/>
            </a:pPr>
            <a:r>
              <a:rPr lang="en-US" sz="2000" dirty="0"/>
              <a:t>to </a:t>
            </a:r>
            <a:r>
              <a:rPr lang="en-US" sz="2000"/>
              <a:t>detect </a:t>
            </a:r>
            <a:r>
              <a:rPr lang="en-US" sz="2000" smtClean="0"/>
              <a:t>muscle </a:t>
            </a:r>
            <a:r>
              <a:rPr lang="en-US" sz="2000" dirty="0"/>
              <a:t>fatigue</a:t>
            </a:r>
          </a:p>
          <a:p>
            <a:pPr marL="285750" indent="-285750">
              <a:spcAft>
                <a:spcPts val="600"/>
              </a:spcAft>
              <a:buFontTx/>
              <a:buChar char="-"/>
            </a:pPr>
            <a:r>
              <a:rPr lang="en-US" sz="2000" dirty="0" smtClean="0"/>
              <a:t>Provide user interface </a:t>
            </a:r>
          </a:p>
          <a:p>
            <a:pPr marL="800100" lvl="1" indent="-342900">
              <a:spcAft>
                <a:spcPts val="600"/>
              </a:spcAft>
              <a:buFont typeface="Arial" panose="020B0604020202020204" pitchFamily="34" charset="0"/>
              <a:buChar char="•"/>
            </a:pPr>
            <a:r>
              <a:rPr lang="en-US" sz="2000" dirty="0" smtClean="0"/>
              <a:t>to provide workout videos</a:t>
            </a:r>
          </a:p>
          <a:p>
            <a:pPr marL="800100" lvl="1" indent="-342900">
              <a:spcAft>
                <a:spcPts val="600"/>
              </a:spcAft>
              <a:buFont typeface="Arial" panose="020B0604020202020204" pitchFamily="34" charset="0"/>
              <a:buChar char="•"/>
            </a:pPr>
            <a:r>
              <a:rPr lang="en-US" sz="2000" dirty="0"/>
              <a:t>t</a:t>
            </a:r>
            <a:r>
              <a:rPr lang="en-US" sz="2000" dirty="0" smtClean="0"/>
              <a:t>o record workout results</a:t>
            </a:r>
            <a:endParaRPr lang="en-US" sz="2000" dirty="0"/>
          </a:p>
        </p:txBody>
      </p:sp>
      <p:sp>
        <p:nvSpPr>
          <p:cNvPr id="14" name="TextBox 13"/>
          <p:cNvSpPr txBox="1"/>
          <p:nvPr/>
        </p:nvSpPr>
        <p:spPr>
          <a:xfrm>
            <a:off x="5387788" y="1746337"/>
            <a:ext cx="2796988" cy="400110"/>
          </a:xfrm>
          <a:prstGeom prst="rect">
            <a:avLst/>
          </a:prstGeom>
          <a:noFill/>
        </p:spPr>
        <p:txBody>
          <a:bodyPr wrap="square" rtlCol="0">
            <a:spAutoFit/>
          </a:bodyPr>
          <a:lstStyle/>
          <a:p>
            <a:r>
              <a:rPr lang="en-US" sz="2000" b="1" dirty="0" smtClean="0"/>
              <a:t>Time expectation</a:t>
            </a:r>
            <a:endParaRPr lang="en-US" sz="2000" b="1" dirty="0"/>
          </a:p>
        </p:txBody>
      </p:sp>
      <p:sp>
        <p:nvSpPr>
          <p:cNvPr id="15" name="TextBox 14"/>
          <p:cNvSpPr txBox="1"/>
          <p:nvPr/>
        </p:nvSpPr>
        <p:spPr>
          <a:xfrm>
            <a:off x="9161929" y="1714360"/>
            <a:ext cx="1353672" cy="400110"/>
          </a:xfrm>
          <a:prstGeom prst="rect">
            <a:avLst/>
          </a:prstGeom>
          <a:noFill/>
        </p:spPr>
        <p:txBody>
          <a:bodyPr wrap="square" rtlCol="0">
            <a:spAutoFit/>
          </a:bodyPr>
          <a:lstStyle/>
          <a:p>
            <a:r>
              <a:rPr lang="en-US" sz="2000" b="1" dirty="0" smtClean="0"/>
              <a:t>Budget</a:t>
            </a:r>
            <a:endParaRPr lang="en-US" sz="2000" b="1" dirty="0"/>
          </a:p>
        </p:txBody>
      </p:sp>
      <p:sp>
        <p:nvSpPr>
          <p:cNvPr id="16" name="TextBox 15"/>
          <p:cNvSpPr txBox="1"/>
          <p:nvPr/>
        </p:nvSpPr>
        <p:spPr>
          <a:xfrm>
            <a:off x="5387788" y="2602906"/>
            <a:ext cx="2940423" cy="784830"/>
          </a:xfrm>
          <a:prstGeom prst="rect">
            <a:avLst/>
          </a:prstGeom>
          <a:noFill/>
        </p:spPr>
        <p:txBody>
          <a:bodyPr wrap="square" rtlCol="0">
            <a:spAutoFit/>
          </a:bodyPr>
          <a:lstStyle/>
          <a:p>
            <a:pPr>
              <a:spcAft>
                <a:spcPts val="600"/>
              </a:spcAft>
            </a:pPr>
            <a:r>
              <a:rPr lang="en-US" sz="2000" dirty="0" smtClean="0"/>
              <a:t>Device is ready for testing:</a:t>
            </a:r>
          </a:p>
          <a:p>
            <a:pPr marL="285750" indent="-285750">
              <a:spcAft>
                <a:spcPts val="600"/>
              </a:spcAft>
              <a:buFont typeface="Arial" panose="020B0604020202020204" pitchFamily="34" charset="0"/>
              <a:buChar char="•"/>
            </a:pPr>
            <a:r>
              <a:rPr lang="en-US" sz="2000" dirty="0" smtClean="0"/>
              <a:t>Mid April</a:t>
            </a:r>
            <a:endParaRPr lang="en-US" sz="2000" dirty="0"/>
          </a:p>
        </p:txBody>
      </p:sp>
      <p:sp>
        <p:nvSpPr>
          <p:cNvPr id="17" name="TextBox 16"/>
          <p:cNvSpPr txBox="1"/>
          <p:nvPr/>
        </p:nvSpPr>
        <p:spPr>
          <a:xfrm>
            <a:off x="5387788" y="3733985"/>
            <a:ext cx="3137647" cy="784830"/>
          </a:xfrm>
          <a:prstGeom prst="rect">
            <a:avLst/>
          </a:prstGeom>
          <a:noFill/>
        </p:spPr>
        <p:txBody>
          <a:bodyPr wrap="square" rtlCol="0">
            <a:spAutoFit/>
          </a:bodyPr>
          <a:lstStyle/>
          <a:p>
            <a:pPr>
              <a:spcAft>
                <a:spcPts val="600"/>
              </a:spcAft>
            </a:pPr>
            <a:r>
              <a:rPr lang="en-US" sz="2000" dirty="0" smtClean="0"/>
              <a:t>Device is ready for delivery:</a:t>
            </a:r>
          </a:p>
          <a:p>
            <a:pPr marL="285750" indent="-285750">
              <a:spcAft>
                <a:spcPts val="600"/>
              </a:spcAft>
              <a:buFont typeface="Arial" panose="020B0604020202020204" pitchFamily="34" charset="0"/>
              <a:buChar char="•"/>
            </a:pPr>
            <a:r>
              <a:rPr lang="en-US" sz="2000" dirty="0" smtClean="0"/>
              <a:t>Early May</a:t>
            </a:r>
            <a:endParaRPr lang="en-US" sz="2000" dirty="0"/>
          </a:p>
        </p:txBody>
      </p:sp>
      <p:sp>
        <p:nvSpPr>
          <p:cNvPr id="18" name="TextBox 17"/>
          <p:cNvSpPr txBox="1"/>
          <p:nvPr/>
        </p:nvSpPr>
        <p:spPr>
          <a:xfrm>
            <a:off x="9233647" y="2600196"/>
            <a:ext cx="2438400" cy="707886"/>
          </a:xfrm>
          <a:prstGeom prst="rect">
            <a:avLst/>
          </a:prstGeom>
          <a:noFill/>
        </p:spPr>
        <p:txBody>
          <a:bodyPr wrap="square" rtlCol="0">
            <a:spAutoFit/>
          </a:bodyPr>
          <a:lstStyle/>
          <a:p>
            <a:r>
              <a:rPr lang="en-US" sz="2000" dirty="0" smtClean="0"/>
              <a:t>Have been used: </a:t>
            </a:r>
          </a:p>
          <a:p>
            <a:pPr marL="285750" indent="-285750">
              <a:buFont typeface="Arial" panose="020B0604020202020204" pitchFamily="34" charset="0"/>
              <a:buChar char="•"/>
            </a:pPr>
            <a:r>
              <a:rPr lang="en-US" sz="2000" dirty="0" smtClean="0"/>
              <a:t>$312</a:t>
            </a:r>
            <a:endParaRPr lang="en-US" sz="2000" dirty="0"/>
          </a:p>
        </p:txBody>
      </p:sp>
      <p:sp>
        <p:nvSpPr>
          <p:cNvPr id="20" name="TextBox 19"/>
          <p:cNvSpPr txBox="1"/>
          <p:nvPr/>
        </p:nvSpPr>
        <p:spPr>
          <a:xfrm>
            <a:off x="9233647" y="3872484"/>
            <a:ext cx="2294965" cy="707886"/>
          </a:xfrm>
          <a:prstGeom prst="rect">
            <a:avLst/>
          </a:prstGeom>
          <a:noFill/>
        </p:spPr>
        <p:txBody>
          <a:bodyPr wrap="square" rtlCol="0">
            <a:spAutoFit/>
          </a:bodyPr>
          <a:lstStyle/>
          <a:p>
            <a:r>
              <a:rPr lang="en-US" sz="2000" dirty="0" smtClean="0"/>
              <a:t>Additional Cost: </a:t>
            </a:r>
          </a:p>
          <a:p>
            <a:pPr marL="285750" indent="-285750">
              <a:buFont typeface="Arial" panose="020B0604020202020204" pitchFamily="34" charset="0"/>
              <a:buChar char="•"/>
            </a:pPr>
            <a:r>
              <a:rPr lang="en-US" sz="2000" dirty="0" smtClean="0"/>
              <a:t>$60</a:t>
            </a:r>
            <a:endParaRPr lang="en-US" sz="2000" dirty="0"/>
          </a:p>
        </p:txBody>
      </p:sp>
    </p:spTree>
    <p:extLst>
      <p:ext uri="{BB962C8B-B14F-4D97-AF65-F5344CB8AC3E}">
        <p14:creationId xmlns:p14="http://schemas.microsoft.com/office/powerpoint/2010/main" val="1434910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4079251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4" name="TextBox 3"/>
          <p:cNvSpPr txBox="1"/>
          <p:nvPr/>
        </p:nvSpPr>
        <p:spPr>
          <a:xfrm>
            <a:off x="1066800" y="1909482"/>
            <a:ext cx="4968240" cy="400110"/>
          </a:xfrm>
          <a:prstGeom prst="rect">
            <a:avLst/>
          </a:prstGeom>
          <a:noFill/>
        </p:spPr>
        <p:txBody>
          <a:bodyPr wrap="square" rtlCol="0">
            <a:spAutoFit/>
          </a:bodyPr>
          <a:lstStyle/>
          <a:p>
            <a:r>
              <a:rPr lang="en-US" sz="2000" dirty="0" smtClean="0"/>
              <a:t>What is the challenge we want to focus on?</a:t>
            </a:r>
            <a:endParaRPr lang="en-US" sz="2000" dirty="0"/>
          </a:p>
        </p:txBody>
      </p:sp>
      <p:sp>
        <p:nvSpPr>
          <p:cNvPr id="5" name="Rectangle 4"/>
          <p:cNvSpPr/>
          <p:nvPr/>
        </p:nvSpPr>
        <p:spPr>
          <a:xfrm>
            <a:off x="1066800" y="2702423"/>
            <a:ext cx="6096000" cy="400110"/>
          </a:xfrm>
          <a:prstGeom prst="rect">
            <a:avLst/>
          </a:prstGeom>
          <a:noFill/>
        </p:spPr>
        <p:txBody>
          <a:bodyPr wrap="square" rtlCol="0">
            <a:spAutoFit/>
          </a:bodyPr>
          <a:lstStyle/>
          <a:p>
            <a:r>
              <a:rPr lang="en-US" sz="2000" dirty="0"/>
              <a:t>What is our solution </a:t>
            </a:r>
            <a:r>
              <a:rPr lang="en-US" sz="2000" dirty="0" smtClean="0"/>
              <a:t>to that </a:t>
            </a:r>
            <a:r>
              <a:rPr lang="en-US" sz="2000" dirty="0"/>
              <a:t>challenge ?</a:t>
            </a:r>
          </a:p>
        </p:txBody>
      </p:sp>
      <p:sp>
        <p:nvSpPr>
          <p:cNvPr id="6" name="Rectangle 5"/>
          <p:cNvSpPr/>
          <p:nvPr/>
        </p:nvSpPr>
        <p:spPr>
          <a:xfrm>
            <a:off x="1066800" y="3495364"/>
            <a:ext cx="6096000" cy="400110"/>
          </a:xfrm>
          <a:prstGeom prst="rect">
            <a:avLst/>
          </a:prstGeom>
          <a:noFill/>
        </p:spPr>
        <p:txBody>
          <a:bodyPr wrap="square" rtlCol="0">
            <a:spAutoFit/>
          </a:bodyPr>
          <a:lstStyle/>
          <a:p>
            <a:r>
              <a:rPr lang="en-US" sz="2000" dirty="0" smtClean="0"/>
              <a:t>How can we implement our solution ?</a:t>
            </a:r>
            <a:endParaRPr lang="en-US" sz="2000" dirty="0"/>
          </a:p>
        </p:txBody>
      </p:sp>
      <p:sp>
        <p:nvSpPr>
          <p:cNvPr id="7" name="Rectangle 6"/>
          <p:cNvSpPr/>
          <p:nvPr/>
        </p:nvSpPr>
        <p:spPr>
          <a:xfrm>
            <a:off x="1066800" y="4348246"/>
            <a:ext cx="5280212" cy="400110"/>
          </a:xfrm>
          <a:prstGeom prst="rect">
            <a:avLst/>
          </a:prstGeom>
          <a:noFill/>
        </p:spPr>
        <p:txBody>
          <a:bodyPr wrap="square" rtlCol="0">
            <a:spAutoFit/>
          </a:bodyPr>
          <a:lstStyle/>
          <a:p>
            <a:r>
              <a:rPr lang="en-US" sz="2000" dirty="0" smtClean="0"/>
              <a:t>What work have we done so far ?</a:t>
            </a:r>
            <a:endParaRPr lang="en-US" sz="2000" dirty="0"/>
          </a:p>
        </p:txBody>
      </p:sp>
      <p:sp>
        <p:nvSpPr>
          <p:cNvPr id="8" name="TextBox 7"/>
          <p:cNvSpPr txBox="1"/>
          <p:nvPr/>
        </p:nvSpPr>
        <p:spPr>
          <a:xfrm>
            <a:off x="1066800" y="5201128"/>
            <a:ext cx="2859742" cy="400110"/>
          </a:xfrm>
          <a:prstGeom prst="rect">
            <a:avLst/>
          </a:prstGeom>
          <a:noFill/>
        </p:spPr>
        <p:txBody>
          <a:bodyPr wrap="square" rtlCol="0">
            <a:spAutoFit/>
          </a:bodyPr>
          <a:lstStyle/>
          <a:p>
            <a:r>
              <a:rPr lang="en-US" sz="2000" dirty="0" smtClean="0"/>
              <a:t>What are our next steps ?</a:t>
            </a:r>
          </a:p>
        </p:txBody>
      </p:sp>
    </p:spTree>
    <p:extLst>
      <p:ext uri="{BB962C8B-B14F-4D97-AF65-F5344CB8AC3E}">
        <p14:creationId xmlns:p14="http://schemas.microsoft.com/office/powerpoint/2010/main" val="25750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and Solution</a:t>
            </a:r>
            <a:endParaRPr lang="en-US" dirty="0"/>
          </a:p>
        </p:txBody>
      </p:sp>
      <p:sp>
        <p:nvSpPr>
          <p:cNvPr id="4" name="TextBox 3"/>
          <p:cNvSpPr txBox="1"/>
          <p:nvPr/>
        </p:nvSpPr>
        <p:spPr>
          <a:xfrm>
            <a:off x="838200" y="2067206"/>
            <a:ext cx="3939988" cy="707886"/>
          </a:xfrm>
          <a:prstGeom prst="rect">
            <a:avLst/>
          </a:prstGeom>
          <a:noFill/>
        </p:spPr>
        <p:txBody>
          <a:bodyPr wrap="square" rtlCol="0">
            <a:spAutoFit/>
          </a:bodyPr>
          <a:lstStyle/>
          <a:p>
            <a:r>
              <a:rPr lang="en-US" sz="2000" dirty="0" smtClean="0"/>
              <a:t>45 </a:t>
            </a:r>
            <a:r>
              <a:rPr lang="en-US" sz="2000" dirty="0"/>
              <a:t>million American adults have gym </a:t>
            </a:r>
            <a:r>
              <a:rPr lang="en-US" sz="2000" dirty="0" smtClean="0"/>
              <a:t>memberships in recent year</a:t>
            </a:r>
            <a:endParaRPr lang="en-US" sz="2000" dirty="0"/>
          </a:p>
        </p:txBody>
      </p:sp>
      <p:sp>
        <p:nvSpPr>
          <p:cNvPr id="6" name="TextBox 5"/>
          <p:cNvSpPr txBox="1"/>
          <p:nvPr/>
        </p:nvSpPr>
        <p:spPr>
          <a:xfrm>
            <a:off x="838200" y="4741197"/>
            <a:ext cx="4921468" cy="1015663"/>
          </a:xfrm>
          <a:prstGeom prst="rect">
            <a:avLst/>
          </a:prstGeom>
          <a:noFill/>
        </p:spPr>
        <p:txBody>
          <a:bodyPr wrap="square" rtlCol="0">
            <a:spAutoFit/>
          </a:bodyPr>
          <a:lstStyle/>
          <a:p>
            <a:r>
              <a:rPr lang="en-US" sz="2000" dirty="0" smtClean="0"/>
              <a:t>Many people don’t maximize the benefits of the exercises they perform because they don’t train the muscle intensely enough. </a:t>
            </a:r>
            <a:endParaRPr lang="en-US" sz="2000" dirty="0"/>
          </a:p>
        </p:txBody>
      </p:sp>
      <p:sp>
        <p:nvSpPr>
          <p:cNvPr id="8" name="TextBox 7"/>
          <p:cNvSpPr txBox="1"/>
          <p:nvPr/>
        </p:nvSpPr>
        <p:spPr>
          <a:xfrm>
            <a:off x="838200" y="3236209"/>
            <a:ext cx="4701988" cy="1015663"/>
          </a:xfrm>
          <a:prstGeom prst="rect">
            <a:avLst/>
          </a:prstGeom>
          <a:noFill/>
        </p:spPr>
        <p:txBody>
          <a:bodyPr wrap="square" rtlCol="0">
            <a:spAutoFit/>
          </a:bodyPr>
          <a:lstStyle/>
          <a:p>
            <a:r>
              <a:rPr lang="en-US" sz="2000" dirty="0" smtClean="0"/>
              <a:t>35 </a:t>
            </a:r>
            <a:r>
              <a:rPr lang="en-US" sz="2000" dirty="0"/>
              <a:t>percent increase in workout-related injuries in recent years due to improper technique or inappropriate exercises</a:t>
            </a:r>
          </a:p>
        </p:txBody>
      </p:sp>
      <p:sp>
        <p:nvSpPr>
          <p:cNvPr id="9" name="TextBox 8"/>
          <p:cNvSpPr txBox="1"/>
          <p:nvPr/>
        </p:nvSpPr>
        <p:spPr>
          <a:xfrm>
            <a:off x="7176248" y="2775092"/>
            <a:ext cx="4177552" cy="2169825"/>
          </a:xfrm>
          <a:prstGeom prst="rect">
            <a:avLst/>
          </a:prstGeom>
          <a:noFill/>
        </p:spPr>
        <p:txBody>
          <a:bodyPr wrap="square" rtlCol="0">
            <a:spAutoFit/>
          </a:bodyPr>
          <a:lstStyle/>
          <a:p>
            <a:pPr>
              <a:spcAft>
                <a:spcPts val="600"/>
              </a:spcAft>
            </a:pPr>
            <a:r>
              <a:rPr lang="en-US" sz="2000" b="1" dirty="0" smtClean="0"/>
              <a:t>The ideal solution:</a:t>
            </a:r>
          </a:p>
          <a:p>
            <a:pPr marL="285750" indent="-285750">
              <a:spcAft>
                <a:spcPts val="600"/>
              </a:spcAft>
              <a:buFont typeface="Arial" panose="020B0604020202020204" pitchFamily="34" charset="0"/>
              <a:buChar char="•"/>
            </a:pPr>
            <a:r>
              <a:rPr lang="en-US" sz="2000" dirty="0" smtClean="0"/>
              <a:t>Inexpensive and easy-to-use device</a:t>
            </a:r>
          </a:p>
          <a:p>
            <a:pPr marL="285750" indent="-285750">
              <a:spcAft>
                <a:spcPts val="600"/>
              </a:spcAft>
              <a:buFont typeface="Arial" panose="020B0604020202020204" pitchFamily="34" charset="0"/>
              <a:buChar char="•"/>
            </a:pPr>
            <a:r>
              <a:rPr lang="en-US" sz="2000" dirty="0" smtClean="0"/>
              <a:t>Effective at providing correct methods for many exercises</a:t>
            </a:r>
          </a:p>
          <a:p>
            <a:pPr marL="285750" indent="-285750">
              <a:spcAft>
                <a:spcPts val="600"/>
              </a:spcAft>
              <a:buFont typeface="Arial" panose="020B0604020202020204" pitchFamily="34" charset="0"/>
              <a:buChar char="•"/>
            </a:pPr>
            <a:r>
              <a:rPr lang="en-US" sz="2000" dirty="0" smtClean="0"/>
              <a:t>Accurate at alerting users to when they should stop </a:t>
            </a:r>
            <a:endParaRPr lang="en-US" sz="2000" dirty="0"/>
          </a:p>
        </p:txBody>
      </p:sp>
      <p:sp>
        <p:nvSpPr>
          <p:cNvPr id="10" name="Right Arrow 9"/>
          <p:cNvSpPr/>
          <p:nvPr/>
        </p:nvSpPr>
        <p:spPr>
          <a:xfrm>
            <a:off x="5477435" y="3646543"/>
            <a:ext cx="1317811" cy="546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2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4" name="TextBox 3"/>
          <p:cNvSpPr txBox="1"/>
          <p:nvPr/>
        </p:nvSpPr>
        <p:spPr>
          <a:xfrm>
            <a:off x="1429873" y="2695017"/>
            <a:ext cx="9820834" cy="1631216"/>
          </a:xfrm>
          <a:prstGeom prst="rect">
            <a:avLst/>
          </a:prstGeom>
          <a:noFill/>
        </p:spPr>
        <p:txBody>
          <a:bodyPr wrap="square" rtlCol="0">
            <a:spAutoFit/>
          </a:bodyPr>
          <a:lstStyle/>
          <a:p>
            <a:pPr>
              <a:spcAft>
                <a:spcPts val="600"/>
              </a:spcAft>
            </a:pPr>
            <a:r>
              <a:rPr lang="en-US" sz="2000" dirty="0" smtClean="0"/>
              <a:t>To design and prototype a wearable device that can effectively support a user’s workout by allowing them to select their targeted muscle group and a corresponding exercise.  Our device will provide users examples of the chosen exercise, count correct repetitions, and accurately alert them when they should stop the exercise. The device should be safe, easy to use, and portable.</a:t>
            </a:r>
            <a:endParaRPr lang="en-US" sz="2000" dirty="0"/>
          </a:p>
        </p:txBody>
      </p:sp>
    </p:spTree>
    <p:extLst>
      <p:ext uri="{BB962C8B-B14F-4D97-AF65-F5344CB8AC3E}">
        <p14:creationId xmlns:p14="http://schemas.microsoft.com/office/powerpoint/2010/main" val="19520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Existing Solutions and Our Solution</a:t>
            </a:r>
            <a:endParaRPr lang="en-US" dirty="0"/>
          </a:p>
        </p:txBody>
      </p:sp>
      <p:sp>
        <p:nvSpPr>
          <p:cNvPr id="4" name="Content Placeholder 2"/>
          <p:cNvSpPr>
            <a:spLocks noGrp="1"/>
          </p:cNvSpPr>
          <p:nvPr>
            <p:ph idx="1"/>
          </p:nvPr>
        </p:nvSpPr>
        <p:spPr>
          <a:xfrm>
            <a:off x="7933765" y="2894641"/>
            <a:ext cx="4029635" cy="3390545"/>
          </a:xfrm>
        </p:spPr>
        <p:txBody>
          <a:bodyPr>
            <a:noAutofit/>
          </a:bodyPr>
          <a:lstStyle/>
          <a:p>
            <a:pPr marL="0" indent="0">
              <a:spcAft>
                <a:spcPts val="600"/>
              </a:spcAft>
              <a:buNone/>
            </a:pPr>
            <a:r>
              <a:rPr lang="en-US" sz="2000" dirty="0" smtClean="0"/>
              <a:t>A device that can:</a:t>
            </a:r>
          </a:p>
          <a:p>
            <a:pPr lvl="1">
              <a:spcAft>
                <a:spcPts val="600"/>
              </a:spcAft>
            </a:pPr>
            <a:r>
              <a:rPr lang="en-US" sz="2000" dirty="0" smtClean="0"/>
              <a:t>Measure the intensity of muscle activity</a:t>
            </a:r>
          </a:p>
          <a:p>
            <a:pPr lvl="1">
              <a:spcAft>
                <a:spcPts val="600"/>
              </a:spcAft>
            </a:pPr>
            <a:r>
              <a:rPr lang="en-US" sz="2000" dirty="0" smtClean="0"/>
              <a:t>Record the results</a:t>
            </a:r>
          </a:p>
          <a:p>
            <a:pPr lvl="1">
              <a:spcAft>
                <a:spcPts val="600"/>
              </a:spcAft>
            </a:pPr>
            <a:r>
              <a:rPr lang="en-US" sz="2000" dirty="0" smtClean="0"/>
              <a:t>Correct your form</a:t>
            </a:r>
          </a:p>
          <a:p>
            <a:pPr lvl="1">
              <a:spcAft>
                <a:spcPts val="600"/>
              </a:spcAft>
            </a:pPr>
            <a:r>
              <a:rPr lang="en-US" sz="2000" dirty="0" smtClean="0"/>
              <a:t>Detect muscle fatigue</a:t>
            </a:r>
          </a:p>
          <a:p>
            <a:pPr lvl="1">
              <a:spcAft>
                <a:spcPts val="600"/>
              </a:spcAft>
            </a:pPr>
            <a:r>
              <a:rPr lang="en-US" sz="2000" dirty="0"/>
              <a:t>B</a:t>
            </a:r>
            <a:r>
              <a:rPr lang="en-US" sz="2000" dirty="0" smtClean="0"/>
              <a:t>e used by anyone who wishes to improve their workouts and avoid injury</a:t>
            </a:r>
          </a:p>
          <a:p>
            <a:pPr marL="457200" lvl="1" indent="0">
              <a:spcAft>
                <a:spcPts val="600"/>
              </a:spcAft>
              <a:buNone/>
            </a:pPr>
            <a:endParaRPr lang="en-US" sz="2000" dirty="0" smtClean="0"/>
          </a:p>
          <a:p>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660071638"/>
              </p:ext>
            </p:extLst>
          </p:nvPr>
        </p:nvGraphicFramePr>
        <p:xfrm>
          <a:off x="733427" y="3022724"/>
          <a:ext cx="3213003" cy="3129280"/>
        </p:xfrm>
        <a:graphic>
          <a:graphicData uri="http://schemas.openxmlformats.org/drawingml/2006/table">
            <a:tbl>
              <a:tblPr firstRow="1" bandRow="1">
                <a:tableStyleId>{5C22544A-7EE6-4342-B048-85BDC9FD1C3A}</a:tableStyleId>
              </a:tblPr>
              <a:tblGrid>
                <a:gridCol w="1828798"/>
                <a:gridCol w="1384205"/>
              </a:tblGrid>
              <a:tr h="370840">
                <a:tc>
                  <a:txBody>
                    <a:bodyPr/>
                    <a:lstStyle/>
                    <a:p>
                      <a:endParaRPr lang="en-US" dirty="0"/>
                    </a:p>
                  </a:txBody>
                  <a:tcPr/>
                </a:tc>
                <a:tc>
                  <a:txBody>
                    <a:bodyPr/>
                    <a:lstStyle/>
                    <a:p>
                      <a:pPr algn="ctr"/>
                      <a:r>
                        <a:rPr lang="en-US" dirty="0" smtClean="0"/>
                        <a:t>Personal Trainers</a:t>
                      </a:r>
                      <a:endParaRPr lang="en-US" dirty="0"/>
                    </a:p>
                  </a:txBody>
                  <a:tcPr/>
                </a:tc>
              </a:tr>
              <a:tr h="370840">
                <a:tc>
                  <a:txBody>
                    <a:bodyPr/>
                    <a:lstStyle/>
                    <a:p>
                      <a:r>
                        <a:rPr lang="en-US" dirty="0" smtClean="0"/>
                        <a:t>Cost</a:t>
                      </a:r>
                      <a:endParaRPr lang="en-US" dirty="0"/>
                    </a:p>
                  </a:txBody>
                  <a:tcPr/>
                </a:tc>
                <a:tc>
                  <a:txBody>
                    <a:bodyPr/>
                    <a:lstStyle/>
                    <a:p>
                      <a:pPr algn="ctr"/>
                      <a:r>
                        <a:rPr lang="en-US" dirty="0" smtClean="0"/>
                        <a:t>1</a:t>
                      </a:r>
                      <a:endParaRPr lang="en-US" dirty="0"/>
                    </a:p>
                  </a:txBody>
                  <a:tcPr/>
                </a:tc>
              </a:tr>
              <a:tr h="370840">
                <a:tc>
                  <a:txBody>
                    <a:bodyPr/>
                    <a:lstStyle/>
                    <a:p>
                      <a:r>
                        <a:rPr lang="en-US" dirty="0" smtClean="0"/>
                        <a:t>Effectiveness</a:t>
                      </a:r>
                      <a:endParaRPr lang="en-US" dirty="0"/>
                    </a:p>
                  </a:txBody>
                  <a:tcPr/>
                </a:tc>
                <a:tc>
                  <a:txBody>
                    <a:bodyPr/>
                    <a:lstStyle/>
                    <a:p>
                      <a:pPr algn="ctr"/>
                      <a:r>
                        <a:rPr lang="en-US" dirty="0" smtClean="0"/>
                        <a:t>5</a:t>
                      </a:r>
                      <a:endParaRPr lang="en-US" dirty="0"/>
                    </a:p>
                  </a:txBody>
                  <a:tcPr/>
                </a:tc>
              </a:tr>
              <a:tr h="370840">
                <a:tc>
                  <a:txBody>
                    <a:bodyPr/>
                    <a:lstStyle/>
                    <a:p>
                      <a:r>
                        <a:rPr lang="en-US" dirty="0" smtClean="0"/>
                        <a:t>Flexibility</a:t>
                      </a:r>
                      <a:endParaRPr lang="en-US" dirty="0"/>
                    </a:p>
                  </a:txBody>
                  <a:tcPr/>
                </a:tc>
                <a:tc>
                  <a:txBody>
                    <a:bodyPr/>
                    <a:lstStyle/>
                    <a:p>
                      <a:pPr algn="ctr"/>
                      <a:r>
                        <a:rPr lang="en-US" dirty="0" smtClean="0"/>
                        <a:t>4</a:t>
                      </a:r>
                      <a:endParaRPr lang="en-US" dirty="0"/>
                    </a:p>
                  </a:txBody>
                  <a:tcPr/>
                </a:tc>
              </a:tr>
              <a:tr h="185420">
                <a:tc>
                  <a:txBody>
                    <a:bodyPr/>
                    <a:lstStyle/>
                    <a:p>
                      <a:r>
                        <a:rPr lang="en-US" dirty="0" smtClean="0"/>
                        <a:t>Ease of use</a:t>
                      </a:r>
                      <a:endParaRPr lang="en-US" dirty="0"/>
                    </a:p>
                  </a:txBody>
                  <a:tcPr/>
                </a:tc>
                <a:tc>
                  <a:txBody>
                    <a:bodyPr/>
                    <a:lstStyle/>
                    <a:p>
                      <a:pPr algn="ctr"/>
                      <a:r>
                        <a:rPr lang="en-US" dirty="0" smtClean="0"/>
                        <a:t>5</a:t>
                      </a:r>
                      <a:endParaRPr lang="en-US" dirty="0"/>
                    </a:p>
                  </a:txBody>
                  <a:tcPr/>
                </a:tc>
              </a:tr>
              <a:tr h="640080">
                <a:tc>
                  <a:txBody>
                    <a:bodyPr/>
                    <a:lstStyle/>
                    <a:p>
                      <a:r>
                        <a:rPr lang="en-US" dirty="0" smtClean="0"/>
                        <a:t>Support all types of exercise</a:t>
                      </a:r>
                      <a:endParaRPr lang="en-US" dirty="0"/>
                    </a:p>
                  </a:txBody>
                  <a:tcPr/>
                </a:tc>
                <a:tc>
                  <a:txBody>
                    <a:bodyPr/>
                    <a:lstStyle/>
                    <a:p>
                      <a:pPr algn="ctr"/>
                      <a:r>
                        <a:rPr lang="en-US" dirty="0" smtClean="0"/>
                        <a:t>5</a:t>
                      </a:r>
                      <a:endParaRPr lang="en-US" dirty="0"/>
                    </a:p>
                  </a:txBody>
                  <a:tcPr/>
                </a:tc>
              </a:tr>
              <a:tr h="370840">
                <a:tc>
                  <a:txBody>
                    <a:bodyPr/>
                    <a:lstStyle/>
                    <a:p>
                      <a:r>
                        <a:rPr lang="en-US" dirty="0" smtClean="0"/>
                        <a:t>Total</a:t>
                      </a:r>
                      <a:endParaRPr lang="en-US" dirty="0"/>
                    </a:p>
                  </a:txBody>
                  <a:tcPr/>
                </a:tc>
                <a:tc>
                  <a:txBody>
                    <a:bodyPr/>
                    <a:lstStyle/>
                    <a:p>
                      <a:pPr algn="ctr"/>
                      <a:r>
                        <a:rPr lang="en-US" dirty="0" smtClean="0"/>
                        <a:t>20</a:t>
                      </a:r>
                      <a:endParaRPr lang="en-US" dirty="0"/>
                    </a:p>
                  </a:txBody>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3175" y="1627379"/>
            <a:ext cx="1362075" cy="139534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5251" y="1627379"/>
            <a:ext cx="1282231" cy="139534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2977" y="1659034"/>
            <a:ext cx="1242447" cy="13953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918024568"/>
              </p:ext>
            </p:extLst>
          </p:nvPr>
        </p:nvGraphicFramePr>
        <p:xfrm>
          <a:off x="3922899" y="3022724"/>
          <a:ext cx="1305763" cy="3162064"/>
        </p:xfrm>
        <a:graphic>
          <a:graphicData uri="http://schemas.openxmlformats.org/drawingml/2006/table">
            <a:tbl>
              <a:tblPr firstRow="1" bandRow="1">
                <a:tableStyleId>{5C22544A-7EE6-4342-B048-85BDC9FD1C3A}</a:tableStyleId>
              </a:tblPr>
              <a:tblGrid>
                <a:gridCol w="1305763"/>
              </a:tblGrid>
              <a:tr h="629585">
                <a:tc>
                  <a:txBody>
                    <a:bodyPr/>
                    <a:lstStyle/>
                    <a:p>
                      <a:r>
                        <a:rPr lang="en-US" dirty="0" smtClean="0"/>
                        <a:t>Workout Videos</a:t>
                      </a:r>
                      <a:endParaRPr lang="en-US" dirty="0"/>
                    </a:p>
                  </a:txBody>
                  <a:tcPr/>
                </a:tc>
              </a:tr>
              <a:tr h="366271">
                <a:tc>
                  <a:txBody>
                    <a:bodyPr/>
                    <a:lstStyle/>
                    <a:p>
                      <a:r>
                        <a:rPr lang="en-US" dirty="0" smtClean="0"/>
                        <a:t>3</a:t>
                      </a:r>
                      <a:endParaRPr lang="en-US" dirty="0"/>
                    </a:p>
                  </a:txBody>
                  <a:tcPr/>
                </a:tc>
              </a:tr>
              <a:tr h="390525">
                <a:tc>
                  <a:txBody>
                    <a:bodyPr/>
                    <a:lstStyle/>
                    <a:p>
                      <a:r>
                        <a:rPr lang="en-US" dirty="0" smtClean="0"/>
                        <a:t>3</a:t>
                      </a:r>
                      <a:endParaRPr lang="en-US" dirty="0"/>
                    </a:p>
                  </a:txBody>
                  <a:tcPr/>
                </a:tc>
              </a:tr>
              <a:tr h="323850">
                <a:tc>
                  <a:txBody>
                    <a:bodyPr/>
                    <a:lstStyle/>
                    <a:p>
                      <a:r>
                        <a:rPr lang="en-US" dirty="0" smtClean="0"/>
                        <a:t>2</a:t>
                      </a:r>
                      <a:endParaRPr lang="en-US" dirty="0"/>
                    </a:p>
                  </a:txBody>
                  <a:tcPr/>
                </a:tc>
              </a:tr>
              <a:tr h="377190">
                <a:tc>
                  <a:txBody>
                    <a:bodyPr/>
                    <a:lstStyle/>
                    <a:p>
                      <a:r>
                        <a:rPr lang="en-US" dirty="0" smtClean="0"/>
                        <a:t>5</a:t>
                      </a:r>
                      <a:endParaRPr lang="en-US" dirty="0"/>
                    </a:p>
                  </a:txBody>
                  <a:tcPr/>
                </a:tc>
              </a:tr>
              <a:tr h="619125">
                <a:tc>
                  <a:txBody>
                    <a:bodyPr/>
                    <a:lstStyle/>
                    <a:p>
                      <a:r>
                        <a:rPr lang="en-US" dirty="0" smtClean="0"/>
                        <a:t>5</a:t>
                      </a:r>
                      <a:endParaRPr lang="en-US" dirty="0"/>
                    </a:p>
                  </a:txBody>
                  <a:tcPr/>
                </a:tc>
              </a:tr>
              <a:tr h="403113">
                <a:tc>
                  <a:txBody>
                    <a:bodyPr/>
                    <a:lstStyle/>
                    <a:p>
                      <a:r>
                        <a:rPr lang="en-US" dirty="0" smtClean="0"/>
                        <a:t>18</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6371902"/>
              </p:ext>
            </p:extLst>
          </p:nvPr>
        </p:nvGraphicFramePr>
        <p:xfrm>
          <a:off x="5214372" y="3022724"/>
          <a:ext cx="1271027" cy="3110741"/>
        </p:xfrm>
        <a:graphic>
          <a:graphicData uri="http://schemas.openxmlformats.org/drawingml/2006/table">
            <a:tbl>
              <a:tblPr firstRow="1" bandRow="1">
                <a:tableStyleId>{5C22544A-7EE6-4342-B048-85BDC9FD1C3A}</a:tableStyleId>
              </a:tblPr>
              <a:tblGrid>
                <a:gridCol w="1271027"/>
              </a:tblGrid>
              <a:tr h="643379">
                <a:tc>
                  <a:txBody>
                    <a:bodyPr/>
                    <a:lstStyle/>
                    <a:p>
                      <a:r>
                        <a:rPr lang="en-US" dirty="0" smtClean="0"/>
                        <a:t>Videos Recording</a:t>
                      </a:r>
                      <a:endParaRPr lang="en-US" dirty="0"/>
                    </a:p>
                  </a:txBody>
                  <a:tcPr/>
                </a:tc>
              </a:tr>
              <a:tr h="370840">
                <a:tc>
                  <a:txBody>
                    <a:bodyPr/>
                    <a:lstStyle/>
                    <a:p>
                      <a:r>
                        <a:rPr lang="en-US" dirty="0" smtClean="0"/>
                        <a:t>5</a:t>
                      </a:r>
                      <a:endParaRPr lang="en-US" dirty="0"/>
                    </a:p>
                  </a:txBody>
                  <a:tcPr/>
                </a:tc>
              </a:tr>
              <a:tr h="370840">
                <a:tc>
                  <a:txBody>
                    <a:bodyPr/>
                    <a:lstStyle/>
                    <a:p>
                      <a:r>
                        <a:rPr lang="en-US" dirty="0" smtClean="0"/>
                        <a:t>3</a:t>
                      </a:r>
                      <a:endParaRPr lang="en-US" dirty="0"/>
                    </a:p>
                  </a:txBody>
                  <a:tcPr/>
                </a:tc>
              </a:tr>
              <a:tr h="370840">
                <a:tc>
                  <a:txBody>
                    <a:bodyPr/>
                    <a:lstStyle/>
                    <a:p>
                      <a:r>
                        <a:rPr lang="en-US" dirty="0" smtClean="0"/>
                        <a:t>2</a:t>
                      </a:r>
                      <a:endParaRPr lang="en-US" dirty="0"/>
                    </a:p>
                  </a:txBody>
                  <a:tcPr/>
                </a:tc>
              </a:tr>
              <a:tr h="370840">
                <a:tc>
                  <a:txBody>
                    <a:bodyPr/>
                    <a:lstStyle/>
                    <a:p>
                      <a:r>
                        <a:rPr lang="en-US" dirty="0" smtClean="0"/>
                        <a:t>4</a:t>
                      </a:r>
                      <a:endParaRPr lang="en-US" dirty="0"/>
                    </a:p>
                  </a:txBody>
                  <a:tcPr/>
                </a:tc>
              </a:tr>
              <a:tr h="613162">
                <a:tc>
                  <a:txBody>
                    <a:bodyPr/>
                    <a:lstStyle/>
                    <a:p>
                      <a:r>
                        <a:rPr lang="en-US" dirty="0" smtClean="0"/>
                        <a:t>3</a:t>
                      </a:r>
                      <a:endParaRPr lang="en-US" dirty="0"/>
                    </a:p>
                  </a:txBody>
                  <a:tcPr/>
                </a:tc>
              </a:tr>
              <a:tr h="370840">
                <a:tc>
                  <a:txBody>
                    <a:bodyPr/>
                    <a:lstStyle/>
                    <a:p>
                      <a:r>
                        <a:rPr lang="en-US" dirty="0" smtClean="0"/>
                        <a:t>17</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37240175"/>
              </p:ext>
            </p:extLst>
          </p:nvPr>
        </p:nvGraphicFramePr>
        <p:xfrm>
          <a:off x="6471109" y="3022724"/>
          <a:ext cx="1075763" cy="3129791"/>
        </p:xfrm>
        <a:graphic>
          <a:graphicData uri="http://schemas.openxmlformats.org/drawingml/2006/table">
            <a:tbl>
              <a:tblPr firstRow="1" bandRow="1">
                <a:tableStyleId>{5C22544A-7EE6-4342-B048-85BDC9FD1C3A}</a:tableStyleId>
              </a:tblPr>
              <a:tblGrid>
                <a:gridCol w="1075763"/>
              </a:tblGrid>
              <a:tr h="370840">
                <a:tc>
                  <a:txBody>
                    <a:bodyPr/>
                    <a:lstStyle/>
                    <a:p>
                      <a:r>
                        <a:rPr lang="en-US" dirty="0" smtClean="0"/>
                        <a:t>Our Solution</a:t>
                      </a:r>
                      <a:endParaRPr lang="en-US" dirty="0"/>
                    </a:p>
                  </a:txBody>
                  <a:tcPr/>
                </a:tc>
              </a:tr>
              <a:tr h="370840">
                <a:tc>
                  <a:txBody>
                    <a:bodyPr/>
                    <a:lstStyle/>
                    <a:p>
                      <a:r>
                        <a:rPr lang="en-US" dirty="0" smtClean="0"/>
                        <a:t>4</a:t>
                      </a:r>
                      <a:endParaRPr lang="en-US" dirty="0"/>
                    </a:p>
                  </a:txBody>
                  <a:tcPr/>
                </a:tc>
              </a:tr>
              <a:tr h="370840">
                <a:tc>
                  <a:txBody>
                    <a:bodyPr/>
                    <a:lstStyle/>
                    <a:p>
                      <a:r>
                        <a:rPr lang="en-US" dirty="0" smtClean="0"/>
                        <a:t>4</a:t>
                      </a:r>
                      <a:endParaRPr lang="en-US" dirty="0"/>
                    </a:p>
                  </a:txBody>
                  <a:tcPr/>
                </a:tc>
              </a:tr>
              <a:tr h="370840">
                <a:tc>
                  <a:txBody>
                    <a:bodyPr/>
                    <a:lstStyle/>
                    <a:p>
                      <a:r>
                        <a:rPr lang="en-US" dirty="0" smtClean="0"/>
                        <a:t>5</a:t>
                      </a:r>
                      <a:endParaRPr lang="en-US" dirty="0"/>
                    </a:p>
                  </a:txBody>
                  <a:tcPr/>
                </a:tc>
              </a:tr>
              <a:tr h="370840">
                <a:tc>
                  <a:txBody>
                    <a:bodyPr/>
                    <a:lstStyle/>
                    <a:p>
                      <a:r>
                        <a:rPr lang="en-US" dirty="0" smtClean="0"/>
                        <a:t>5</a:t>
                      </a:r>
                      <a:endParaRPr lang="en-US" dirty="0"/>
                    </a:p>
                  </a:txBody>
                  <a:tcPr/>
                </a:tc>
              </a:tr>
              <a:tr h="635511">
                <a:tc>
                  <a:txBody>
                    <a:bodyPr/>
                    <a:lstStyle/>
                    <a:p>
                      <a:r>
                        <a:rPr lang="en-US" dirty="0" smtClean="0"/>
                        <a:t>3</a:t>
                      </a:r>
                      <a:endParaRPr lang="en-US" dirty="0"/>
                    </a:p>
                  </a:txBody>
                  <a:tcPr/>
                </a:tc>
              </a:tr>
              <a:tr h="370840">
                <a:tc>
                  <a:txBody>
                    <a:bodyPr/>
                    <a:lstStyle/>
                    <a:p>
                      <a:r>
                        <a:rPr lang="en-US" dirty="0" smtClean="0"/>
                        <a:t>21</a:t>
                      </a:r>
                      <a:endParaRPr lang="en-US" dirty="0"/>
                    </a:p>
                  </a:txBody>
                  <a:tcPr/>
                </a:tc>
              </a:tr>
            </a:tbl>
          </a:graphicData>
        </a:graphic>
      </p:graphicFrame>
    </p:spTree>
    <p:extLst>
      <p:ext uri="{BB962C8B-B14F-4D97-AF65-F5344CB8AC3E}">
        <p14:creationId xmlns:p14="http://schemas.microsoft.com/office/powerpoint/2010/main" val="100383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 Cases</a:t>
            </a:r>
            <a:endParaRPr lang="en-US" dirty="0"/>
          </a:p>
        </p:txBody>
      </p:sp>
      <p:sp>
        <p:nvSpPr>
          <p:cNvPr id="4" name="TextBox 3"/>
          <p:cNvSpPr txBox="1"/>
          <p:nvPr/>
        </p:nvSpPr>
        <p:spPr>
          <a:xfrm>
            <a:off x="6562160" y="1933299"/>
            <a:ext cx="3550023" cy="400110"/>
          </a:xfrm>
          <a:prstGeom prst="rect">
            <a:avLst/>
          </a:prstGeom>
          <a:noFill/>
        </p:spPr>
        <p:txBody>
          <a:bodyPr wrap="square" rtlCol="0">
            <a:spAutoFit/>
          </a:bodyPr>
          <a:lstStyle/>
          <a:p>
            <a:r>
              <a:rPr lang="en-US" sz="2000" dirty="0" smtClean="0"/>
              <a:t>Are my biceps “pumped”?</a:t>
            </a:r>
          </a:p>
        </p:txBody>
      </p:sp>
      <p:sp>
        <p:nvSpPr>
          <p:cNvPr id="5" name="TextBox 4"/>
          <p:cNvSpPr txBox="1"/>
          <p:nvPr/>
        </p:nvSpPr>
        <p:spPr>
          <a:xfrm>
            <a:off x="6562160" y="2848333"/>
            <a:ext cx="3980333" cy="707886"/>
          </a:xfrm>
          <a:prstGeom prst="rect">
            <a:avLst/>
          </a:prstGeom>
          <a:noFill/>
        </p:spPr>
        <p:txBody>
          <a:bodyPr wrap="square" rtlCol="0">
            <a:spAutoFit/>
          </a:bodyPr>
          <a:lstStyle/>
          <a:p>
            <a:r>
              <a:rPr lang="en-US" sz="2000" dirty="0" smtClean="0"/>
              <a:t>How many correct reps have I done so far?</a:t>
            </a:r>
          </a:p>
        </p:txBody>
      </p:sp>
      <p:sp>
        <p:nvSpPr>
          <p:cNvPr id="6" name="TextBox 5"/>
          <p:cNvSpPr txBox="1"/>
          <p:nvPr/>
        </p:nvSpPr>
        <p:spPr>
          <a:xfrm>
            <a:off x="6562161" y="3849826"/>
            <a:ext cx="4126860" cy="400110"/>
          </a:xfrm>
          <a:prstGeom prst="rect">
            <a:avLst/>
          </a:prstGeom>
          <a:noFill/>
        </p:spPr>
        <p:txBody>
          <a:bodyPr wrap="square" rtlCol="0">
            <a:spAutoFit/>
          </a:bodyPr>
          <a:lstStyle/>
          <a:p>
            <a:r>
              <a:rPr lang="en-US" sz="2000" dirty="0" smtClean="0"/>
              <a:t>When should I stop?</a:t>
            </a:r>
          </a:p>
        </p:txBody>
      </p:sp>
      <p:sp>
        <p:nvSpPr>
          <p:cNvPr id="7" name="TextBox 6"/>
          <p:cNvSpPr txBox="1"/>
          <p:nvPr/>
        </p:nvSpPr>
        <p:spPr>
          <a:xfrm>
            <a:off x="6562162" y="4779029"/>
            <a:ext cx="3550023" cy="1015663"/>
          </a:xfrm>
          <a:prstGeom prst="rect">
            <a:avLst/>
          </a:prstGeom>
          <a:noFill/>
        </p:spPr>
        <p:txBody>
          <a:bodyPr wrap="square" rtlCol="0">
            <a:spAutoFit/>
          </a:bodyPr>
          <a:lstStyle/>
          <a:p>
            <a:r>
              <a:rPr lang="en-US" sz="2000" dirty="0" smtClean="0"/>
              <a:t>How can I perform an exercise correctly?</a:t>
            </a:r>
          </a:p>
          <a:p>
            <a:endParaRPr lang="en-US" sz="2000" dirty="0"/>
          </a:p>
        </p:txBody>
      </p:sp>
      <p:sp>
        <p:nvSpPr>
          <p:cNvPr id="8" name="TextBox 7"/>
          <p:cNvSpPr txBox="1"/>
          <p:nvPr/>
        </p:nvSpPr>
        <p:spPr>
          <a:xfrm>
            <a:off x="916640" y="1917958"/>
            <a:ext cx="4329953" cy="707886"/>
          </a:xfrm>
          <a:prstGeom prst="rect">
            <a:avLst/>
          </a:prstGeom>
          <a:noFill/>
        </p:spPr>
        <p:txBody>
          <a:bodyPr wrap="square" rtlCol="0">
            <a:spAutoFit/>
          </a:bodyPr>
          <a:lstStyle/>
          <a:p>
            <a:r>
              <a:rPr lang="en-US" sz="2000" dirty="0" smtClean="0"/>
              <a:t>Measure the intensity of a given muscle’s activity</a:t>
            </a:r>
          </a:p>
        </p:txBody>
      </p:sp>
      <p:sp>
        <p:nvSpPr>
          <p:cNvPr id="9" name="TextBox 8"/>
          <p:cNvSpPr txBox="1"/>
          <p:nvPr/>
        </p:nvSpPr>
        <p:spPr>
          <a:xfrm>
            <a:off x="916640" y="2937752"/>
            <a:ext cx="4374776" cy="400110"/>
          </a:xfrm>
          <a:prstGeom prst="rect">
            <a:avLst/>
          </a:prstGeom>
          <a:noFill/>
        </p:spPr>
        <p:txBody>
          <a:bodyPr wrap="square" rtlCol="0">
            <a:spAutoFit/>
          </a:bodyPr>
          <a:lstStyle/>
          <a:p>
            <a:r>
              <a:rPr lang="en-US" sz="2000" dirty="0" smtClean="0"/>
              <a:t>Count the number of reps </a:t>
            </a:r>
          </a:p>
        </p:txBody>
      </p:sp>
      <p:sp>
        <p:nvSpPr>
          <p:cNvPr id="10" name="TextBox 9"/>
          <p:cNvSpPr txBox="1"/>
          <p:nvPr/>
        </p:nvSpPr>
        <p:spPr>
          <a:xfrm>
            <a:off x="916640" y="3695938"/>
            <a:ext cx="3039035" cy="707886"/>
          </a:xfrm>
          <a:prstGeom prst="rect">
            <a:avLst/>
          </a:prstGeom>
          <a:noFill/>
        </p:spPr>
        <p:txBody>
          <a:bodyPr wrap="square" rtlCol="0">
            <a:spAutoFit/>
          </a:bodyPr>
          <a:lstStyle/>
          <a:p>
            <a:r>
              <a:rPr lang="en-US" sz="2000" dirty="0" smtClean="0"/>
              <a:t>Detect the muscle fatigue index </a:t>
            </a:r>
          </a:p>
        </p:txBody>
      </p:sp>
      <p:sp>
        <p:nvSpPr>
          <p:cNvPr id="11" name="TextBox 10"/>
          <p:cNvSpPr txBox="1"/>
          <p:nvPr/>
        </p:nvSpPr>
        <p:spPr>
          <a:xfrm>
            <a:off x="916640" y="4919575"/>
            <a:ext cx="3388659" cy="400110"/>
          </a:xfrm>
          <a:prstGeom prst="rect">
            <a:avLst/>
          </a:prstGeom>
          <a:noFill/>
        </p:spPr>
        <p:txBody>
          <a:bodyPr wrap="square" rtlCol="0">
            <a:spAutoFit/>
          </a:bodyPr>
          <a:lstStyle/>
          <a:p>
            <a:r>
              <a:rPr lang="en-US" sz="2000" dirty="0" smtClean="0"/>
              <a:t>Provide video examples</a:t>
            </a:r>
          </a:p>
        </p:txBody>
      </p:sp>
      <p:sp>
        <p:nvSpPr>
          <p:cNvPr id="12" name="Right Arrow 11"/>
          <p:cNvSpPr/>
          <p:nvPr/>
        </p:nvSpPr>
        <p:spPr>
          <a:xfrm>
            <a:off x="5109882" y="2002714"/>
            <a:ext cx="1210236" cy="269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5109882" y="3022508"/>
            <a:ext cx="1210236" cy="269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109882" y="3915287"/>
            <a:ext cx="1210236" cy="269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109882" y="5050498"/>
            <a:ext cx="1210236" cy="269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080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Technical Solution</a:t>
            </a:r>
            <a:endParaRPr lang="en-US" dirty="0"/>
          </a:p>
        </p:txBody>
      </p:sp>
      <p:sp>
        <p:nvSpPr>
          <p:cNvPr id="4" name="TextBox 3"/>
          <p:cNvSpPr txBox="1"/>
          <p:nvPr/>
        </p:nvSpPr>
        <p:spPr>
          <a:xfrm>
            <a:off x="863973" y="1560127"/>
            <a:ext cx="6590180" cy="707886"/>
          </a:xfrm>
          <a:prstGeom prst="rect">
            <a:avLst/>
          </a:prstGeom>
          <a:noFill/>
        </p:spPr>
        <p:txBody>
          <a:bodyPr wrap="square" rtlCol="0">
            <a:spAutoFit/>
          </a:bodyPr>
          <a:lstStyle/>
          <a:p>
            <a:pPr>
              <a:spcAft>
                <a:spcPts val="600"/>
              </a:spcAft>
            </a:pPr>
            <a:r>
              <a:rPr lang="en-US" sz="2000" dirty="0" smtClean="0"/>
              <a:t>We use surface electromyography (</a:t>
            </a:r>
            <a:r>
              <a:rPr lang="en-US" sz="2000" dirty="0" err="1" smtClean="0"/>
              <a:t>sEMG</a:t>
            </a:r>
            <a:r>
              <a:rPr lang="en-US" sz="2000" dirty="0" smtClean="0"/>
              <a:t>) sensors to capture the voltage difference created by a contracting muscle </a:t>
            </a:r>
            <a:endParaRPr lang="en-US" sz="2000" dirty="0"/>
          </a:p>
        </p:txBody>
      </p:sp>
      <p:pic>
        <p:nvPicPr>
          <p:cNvPr id="5" name="Picture 4"/>
          <p:cNvPicPr>
            <a:picLocks noChangeAspect="1"/>
          </p:cNvPicPr>
          <p:nvPr/>
        </p:nvPicPr>
        <p:blipFill>
          <a:blip r:embed="rId2"/>
          <a:stretch>
            <a:fillRect/>
          </a:stretch>
        </p:blipFill>
        <p:spPr>
          <a:xfrm>
            <a:off x="7915275" y="1435337"/>
            <a:ext cx="3899647" cy="4856069"/>
          </a:xfrm>
          <a:prstGeom prst="rect">
            <a:avLst/>
          </a:prstGeom>
        </p:spPr>
      </p:pic>
      <p:sp>
        <p:nvSpPr>
          <p:cNvPr id="6" name="TextBox 5"/>
          <p:cNvSpPr txBox="1"/>
          <p:nvPr/>
        </p:nvSpPr>
        <p:spPr>
          <a:xfrm>
            <a:off x="880219" y="3109072"/>
            <a:ext cx="6573934" cy="707886"/>
          </a:xfrm>
          <a:prstGeom prst="rect">
            <a:avLst/>
          </a:prstGeom>
          <a:noFill/>
        </p:spPr>
        <p:txBody>
          <a:bodyPr wrap="square" rtlCol="0">
            <a:spAutoFit/>
          </a:bodyPr>
          <a:lstStyle/>
          <a:p>
            <a:pPr>
              <a:spcAft>
                <a:spcPts val="600"/>
              </a:spcAft>
            </a:pPr>
            <a:r>
              <a:rPr lang="en-US" sz="2000" dirty="0"/>
              <a:t>We employ both simple </a:t>
            </a:r>
            <a:r>
              <a:rPr lang="en-US" sz="2000" dirty="0" smtClean="0"/>
              <a:t>and complex digital </a:t>
            </a:r>
            <a:r>
              <a:rPr lang="en-US" sz="2000" dirty="0"/>
              <a:t>signal processing to extract key features</a:t>
            </a:r>
          </a:p>
        </p:txBody>
      </p:sp>
      <p:sp>
        <p:nvSpPr>
          <p:cNvPr id="7" name="Down Arrow 6"/>
          <p:cNvSpPr/>
          <p:nvPr/>
        </p:nvSpPr>
        <p:spPr>
          <a:xfrm>
            <a:off x="2919691" y="2422042"/>
            <a:ext cx="403411" cy="65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26479" y="2453077"/>
            <a:ext cx="1900518" cy="400110"/>
          </a:xfrm>
          <a:prstGeom prst="rect">
            <a:avLst/>
          </a:prstGeom>
          <a:noFill/>
        </p:spPr>
        <p:txBody>
          <a:bodyPr wrap="square" rtlCol="0">
            <a:spAutoFit/>
          </a:bodyPr>
          <a:lstStyle/>
          <a:p>
            <a:pPr>
              <a:spcAft>
                <a:spcPts val="600"/>
              </a:spcAft>
            </a:pPr>
            <a:r>
              <a:rPr lang="en-US" sz="2000" dirty="0" err="1" smtClean="0"/>
              <a:t>sEMG</a:t>
            </a:r>
            <a:r>
              <a:rPr lang="en-US" sz="2000" dirty="0" smtClean="0"/>
              <a:t> signals</a:t>
            </a:r>
            <a:endParaRPr lang="en-US" sz="2000" dirty="0"/>
          </a:p>
        </p:txBody>
      </p:sp>
      <p:sp>
        <p:nvSpPr>
          <p:cNvPr id="3" name="TextBox 2"/>
          <p:cNvSpPr txBox="1"/>
          <p:nvPr/>
        </p:nvSpPr>
        <p:spPr>
          <a:xfrm>
            <a:off x="838200" y="5091076"/>
            <a:ext cx="4739809" cy="1554272"/>
          </a:xfrm>
          <a:prstGeom prst="rect">
            <a:avLst/>
          </a:prstGeom>
          <a:noFill/>
        </p:spPr>
        <p:txBody>
          <a:bodyPr wrap="square" rtlCol="0">
            <a:spAutoFit/>
          </a:bodyPr>
          <a:lstStyle/>
          <a:p>
            <a:pPr>
              <a:spcAft>
                <a:spcPts val="600"/>
              </a:spcAft>
            </a:pPr>
            <a:r>
              <a:rPr lang="en-US" sz="2000" dirty="0" smtClean="0"/>
              <a:t>Is the muscle active ?</a:t>
            </a:r>
          </a:p>
          <a:p>
            <a:pPr>
              <a:spcAft>
                <a:spcPts val="600"/>
              </a:spcAft>
            </a:pPr>
            <a:r>
              <a:rPr lang="en-US" sz="2000" dirty="0" smtClean="0"/>
              <a:t>When is the muscle contracted / relaxed ?</a:t>
            </a:r>
          </a:p>
          <a:p>
            <a:pPr>
              <a:spcAft>
                <a:spcPts val="600"/>
              </a:spcAft>
            </a:pPr>
            <a:r>
              <a:rPr lang="en-US" sz="2000" dirty="0" smtClean="0"/>
              <a:t>How intense is the muscle activity?</a:t>
            </a:r>
          </a:p>
          <a:p>
            <a:pPr>
              <a:spcAft>
                <a:spcPts val="600"/>
              </a:spcAft>
            </a:pPr>
            <a:r>
              <a:rPr lang="en-US" sz="2000" dirty="0" smtClean="0"/>
              <a:t>Is the muscle fatigued?</a:t>
            </a:r>
            <a:endParaRPr lang="en-US" sz="2000" dirty="0"/>
          </a:p>
        </p:txBody>
      </p:sp>
      <p:sp>
        <p:nvSpPr>
          <p:cNvPr id="13" name="Down Arrow 12"/>
          <p:cNvSpPr/>
          <p:nvPr/>
        </p:nvSpPr>
        <p:spPr>
          <a:xfrm>
            <a:off x="2928373" y="4003484"/>
            <a:ext cx="403411" cy="10066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482508" y="4100074"/>
            <a:ext cx="3688978" cy="707886"/>
          </a:xfrm>
          <a:prstGeom prst="rect">
            <a:avLst/>
          </a:prstGeom>
          <a:noFill/>
        </p:spPr>
        <p:txBody>
          <a:bodyPr wrap="square" rtlCol="0">
            <a:spAutoFit/>
          </a:bodyPr>
          <a:lstStyle/>
          <a:p>
            <a:r>
              <a:rPr lang="en-US" sz="2000" dirty="0" smtClean="0"/>
              <a:t>Time-domain processing</a:t>
            </a:r>
          </a:p>
          <a:p>
            <a:r>
              <a:rPr lang="en-US" sz="2000" dirty="0" smtClean="0"/>
              <a:t>Frequency-domain processing </a:t>
            </a:r>
          </a:p>
        </p:txBody>
      </p:sp>
    </p:spTree>
    <p:extLst>
      <p:ext uri="{BB962C8B-B14F-4D97-AF65-F5344CB8AC3E}">
        <p14:creationId xmlns:p14="http://schemas.microsoft.com/office/powerpoint/2010/main" val="27856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3" grpId="0"/>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4485363" y="2623738"/>
            <a:ext cx="1964733" cy="1719133"/>
          </a:xfrm>
          <a:prstGeom prst="rect">
            <a:avLst/>
          </a:prstGeom>
          <a:noFill/>
          <a:ln>
            <a:noFill/>
          </a:ln>
        </p:spPr>
      </p:pic>
      <p:pic>
        <p:nvPicPr>
          <p:cNvPr id="55" name="Shape 55"/>
          <p:cNvPicPr preferRelativeResize="0"/>
          <p:nvPr/>
        </p:nvPicPr>
        <p:blipFill>
          <a:blip r:embed="rId4">
            <a:alphaModFix/>
          </a:blip>
          <a:stretch>
            <a:fillRect/>
          </a:stretch>
        </p:blipFill>
        <p:spPr>
          <a:xfrm>
            <a:off x="457180" y="2355241"/>
            <a:ext cx="2630400" cy="2377099"/>
          </a:xfrm>
          <a:prstGeom prst="rect">
            <a:avLst/>
          </a:prstGeom>
          <a:noFill/>
          <a:ln>
            <a:noFill/>
          </a:ln>
        </p:spPr>
      </p:pic>
      <p:sp>
        <p:nvSpPr>
          <p:cNvPr id="57" name="Shape 57"/>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dirty="0"/>
              <a:t>Our </a:t>
            </a:r>
            <a:r>
              <a:rPr lang="en" dirty="0" smtClean="0"/>
              <a:t>Physical Solution</a:t>
            </a:r>
            <a:endParaRPr lang="en" dirty="0"/>
          </a:p>
        </p:txBody>
      </p:sp>
      <p:sp>
        <p:nvSpPr>
          <p:cNvPr id="3" name="TextBox 2"/>
          <p:cNvSpPr txBox="1"/>
          <p:nvPr/>
        </p:nvSpPr>
        <p:spPr>
          <a:xfrm>
            <a:off x="968188" y="1647355"/>
            <a:ext cx="5782236" cy="707886"/>
          </a:xfrm>
          <a:prstGeom prst="rect">
            <a:avLst/>
          </a:prstGeom>
          <a:noFill/>
        </p:spPr>
        <p:txBody>
          <a:bodyPr wrap="square" rtlCol="0">
            <a:spAutoFit/>
          </a:bodyPr>
          <a:lstStyle/>
          <a:p>
            <a:r>
              <a:rPr lang="en-US" sz="2000" dirty="0" smtClean="0"/>
              <a:t>A wearable sleeve working in conjunction with an Intel powered smart device</a:t>
            </a:r>
            <a:endParaRPr lang="en-US" sz="2000" dirty="0"/>
          </a:p>
        </p:txBody>
      </p:sp>
      <p:sp>
        <p:nvSpPr>
          <p:cNvPr id="5" name="Plus 4"/>
          <p:cNvSpPr/>
          <p:nvPr/>
        </p:nvSpPr>
        <p:spPr>
          <a:xfrm>
            <a:off x="3087580" y="3086927"/>
            <a:ext cx="1021976" cy="101301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qual 5"/>
          <p:cNvSpPr/>
          <p:nvPr/>
        </p:nvSpPr>
        <p:spPr>
          <a:xfrm>
            <a:off x="6929017" y="3196433"/>
            <a:ext cx="1102659" cy="5737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0598" y="2566249"/>
            <a:ext cx="2775172" cy="1955082"/>
          </a:xfrm>
          <a:prstGeom prst="rect">
            <a:avLst/>
          </a:prstGeom>
        </p:spPr>
      </p:pic>
      <p:sp>
        <p:nvSpPr>
          <p:cNvPr id="14" name="TextBox 13"/>
          <p:cNvSpPr txBox="1"/>
          <p:nvPr/>
        </p:nvSpPr>
        <p:spPr>
          <a:xfrm>
            <a:off x="2277497" y="5075903"/>
            <a:ext cx="7216591" cy="707886"/>
          </a:xfrm>
          <a:prstGeom prst="rect">
            <a:avLst/>
          </a:prstGeom>
          <a:noFill/>
        </p:spPr>
        <p:txBody>
          <a:bodyPr wrap="square" rtlCol="0">
            <a:spAutoFit/>
          </a:bodyPr>
          <a:lstStyle/>
          <a:p>
            <a:r>
              <a:rPr lang="en-US" sz="2000" dirty="0" smtClean="0"/>
              <a:t>A wearable sleeve will measure </a:t>
            </a:r>
            <a:r>
              <a:rPr lang="en-US" sz="2000" dirty="0" err="1" smtClean="0"/>
              <a:t>sEMG</a:t>
            </a:r>
            <a:r>
              <a:rPr lang="en-US" sz="2000" dirty="0" smtClean="0"/>
              <a:t> signals and transmit data to a smart device</a:t>
            </a:r>
            <a:endParaRPr lang="en-US" sz="2000" dirty="0"/>
          </a:p>
        </p:txBody>
      </p:sp>
      <p:sp>
        <p:nvSpPr>
          <p:cNvPr id="15" name="TextBox 14"/>
          <p:cNvSpPr txBox="1"/>
          <p:nvPr/>
        </p:nvSpPr>
        <p:spPr>
          <a:xfrm>
            <a:off x="2277496" y="5744510"/>
            <a:ext cx="7216591" cy="707886"/>
          </a:xfrm>
          <a:prstGeom prst="rect">
            <a:avLst/>
          </a:prstGeom>
          <a:noFill/>
        </p:spPr>
        <p:txBody>
          <a:bodyPr wrap="square" rtlCol="0">
            <a:spAutoFit/>
          </a:bodyPr>
          <a:lstStyle/>
          <a:p>
            <a:r>
              <a:rPr lang="en-US" sz="2000" dirty="0" smtClean="0"/>
              <a:t>The smart device will let users choose the target muscle, the specific exercise for that muscle, and provide feedback</a:t>
            </a:r>
            <a:endParaRPr lang="en-US" sz="2000" dirty="0"/>
          </a:p>
        </p:txBody>
      </p:sp>
      <p:sp>
        <p:nvSpPr>
          <p:cNvPr id="8" name="Right Arrow 7"/>
          <p:cNvSpPr/>
          <p:nvPr/>
        </p:nvSpPr>
        <p:spPr>
          <a:xfrm>
            <a:off x="892452" y="5180119"/>
            <a:ext cx="1165412" cy="224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892452" y="5986394"/>
            <a:ext cx="1165412" cy="224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54476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4" grpId="0"/>
      <p:bldP spid="15" grpId="0"/>
      <p:bldP spid="8"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1761</TotalTime>
  <Words>1127</Words>
  <Application>Microsoft Office PowerPoint</Application>
  <PresentationFormat>Widescreen</PresentationFormat>
  <Paragraphs>256</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Monotype Sorts</vt:lpstr>
      <vt:lpstr>Office Theme</vt:lpstr>
      <vt:lpstr>SHAF (Safe, Healthy, Active and Flexible)</vt:lpstr>
      <vt:lpstr>Team Information</vt:lpstr>
      <vt:lpstr>Topics</vt:lpstr>
      <vt:lpstr>Challenge and Solution</vt:lpstr>
      <vt:lpstr>Objective</vt:lpstr>
      <vt:lpstr>Current Existing Solutions and Our Solution</vt:lpstr>
      <vt:lpstr>Main Use Cases</vt:lpstr>
      <vt:lpstr>Our Technical Solution</vt:lpstr>
      <vt:lpstr>Our Physical Solution</vt:lpstr>
      <vt:lpstr>Our Solution Summary</vt:lpstr>
      <vt:lpstr>Flowchart for Our Solution</vt:lpstr>
      <vt:lpstr>Risks</vt:lpstr>
      <vt:lpstr>Our Current Achievements</vt:lpstr>
      <vt:lpstr>Muscle is contracted/relaxed</vt:lpstr>
      <vt:lpstr>Muscle is contracted/relaxed</vt:lpstr>
      <vt:lpstr>Demo Video</vt:lpstr>
      <vt:lpstr>Detecting Muscle Fatigue</vt:lpstr>
      <vt:lpstr>Detecting Muscle Fatigue</vt:lpstr>
      <vt:lpstr>Detecting Muscle Fatigue</vt:lpstr>
      <vt:lpstr>User Interface</vt:lpstr>
      <vt:lpstr>Where are we currently at ?</vt:lpstr>
      <vt:lpstr>How much we have spent so far ?</vt:lpstr>
      <vt:lpstr>Next Steps</vt:lpstr>
      <vt:lpstr>Schedule and Additional Cost </vt:lpstr>
      <vt:lpstr>Summary</vt:lpstr>
      <vt:lpstr>Thank you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Thanh</dc:creator>
  <cp:lastModifiedBy>Todd Harlow</cp:lastModifiedBy>
  <cp:revision>101</cp:revision>
  <dcterms:created xsi:type="dcterms:W3CDTF">2016-01-31T21:06:29Z</dcterms:created>
  <dcterms:modified xsi:type="dcterms:W3CDTF">2016-06-02T16:39:50Z</dcterms:modified>
</cp:coreProperties>
</file>