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p:cViewPr varScale="1">
        <p:scale>
          <a:sx n="24" d="100"/>
          <a:sy n="24" d="100"/>
        </p:scale>
        <p:origin x="1350" y="7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D26CB9-01E4-44B8-8084-BCC418CF4A2D}" type="datetimeFigureOut">
              <a:rPr lang="en-US" smtClean="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D26CB9-01E4-44B8-8084-BCC418CF4A2D}" type="datetimeFigureOut">
              <a:rPr lang="en-US" smtClean="0"/>
              <a:pPr/>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26CB9-01E4-44B8-8084-BCC418CF4A2D}" type="datetimeFigureOut">
              <a:rPr lang="en-US" smtClean="0"/>
              <a:pPr/>
              <a:t>5/24/2016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D26CB9-01E4-44B8-8084-BCC418CF4A2D}" type="datetimeFigureOut">
              <a:rPr lang="en-US" smtClean="0"/>
              <a:pPr/>
              <a:t>5/24/2016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dirty="0"/>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a:t>Click to edit Master title style</a:t>
            </a:r>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5/24/2016</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psu-mcecs_logo.jpg"/>
          <p:cNvPicPr>
            <a:picLocks noChangeAspect="1"/>
          </p:cNvPicPr>
          <p:nvPr/>
        </p:nvPicPr>
        <p:blipFill>
          <a:blip r:embed="rId2"/>
          <a:stretch>
            <a:fillRect/>
          </a:stretch>
        </p:blipFill>
        <p:spPr>
          <a:xfrm>
            <a:off x="36003262" y="29633697"/>
            <a:ext cx="6008915" cy="2464595"/>
          </a:xfrm>
          <a:prstGeom prst="rect">
            <a:avLst/>
          </a:prstGeom>
          <a:ln>
            <a:noFill/>
          </a:ln>
          <a:effectLst>
            <a:softEdge rad="112500"/>
          </a:effectLst>
        </p:spPr>
      </p:pic>
      <p:sp>
        <p:nvSpPr>
          <p:cNvPr id="5" name="TextBox 4"/>
          <p:cNvSpPr txBox="1"/>
          <p:nvPr/>
        </p:nvSpPr>
        <p:spPr>
          <a:xfrm>
            <a:off x="12040842" y="924390"/>
            <a:ext cx="19124958" cy="1437810"/>
          </a:xfrm>
          <a:prstGeom prst="rect">
            <a:avLst/>
          </a:prstGeom>
          <a:noFill/>
        </p:spPr>
        <p:txBody>
          <a:bodyPr wrap="square" lIns="73841" tIns="36921" rIns="73841" bIns="36921" rtlCol="0">
            <a:spAutoFit/>
          </a:bodyPr>
          <a:lstStyle/>
          <a:p>
            <a:r>
              <a:rPr lang="en-US" dirty="0"/>
              <a:t>Wearable Muscle Sensing Exercise System</a:t>
            </a:r>
          </a:p>
        </p:txBody>
      </p:sp>
      <p:sp>
        <p:nvSpPr>
          <p:cNvPr id="18" name="TextBox 17"/>
          <p:cNvSpPr txBox="1"/>
          <p:nvPr/>
        </p:nvSpPr>
        <p:spPr>
          <a:xfrm>
            <a:off x="1654627" y="30147089"/>
            <a:ext cx="25668515" cy="1437810"/>
          </a:xfrm>
          <a:prstGeom prst="rect">
            <a:avLst/>
          </a:prstGeom>
          <a:noFill/>
        </p:spPr>
        <p:txBody>
          <a:bodyPr wrap="square" lIns="73841" tIns="36921" rIns="73841" bIns="36921" rtlCol="0">
            <a:spAutoFit/>
          </a:bodyPr>
          <a:lstStyle/>
          <a:p>
            <a:r>
              <a:rPr lang="en-US" dirty="0"/>
              <a:t>Department of Electrical and Computer Engineering</a:t>
            </a:r>
          </a:p>
        </p:txBody>
      </p:sp>
      <p:sp>
        <p:nvSpPr>
          <p:cNvPr id="20" name="TextBox 19"/>
          <p:cNvSpPr txBox="1"/>
          <p:nvPr/>
        </p:nvSpPr>
        <p:spPr>
          <a:xfrm>
            <a:off x="1654627" y="3124200"/>
            <a:ext cx="10319657" cy="749808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pPr algn="ctr"/>
            <a:r>
              <a:rPr lang="en-US" sz="4400" b="1" dirty="0"/>
              <a:t>Background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14" name="TextBox 13"/>
          <p:cNvSpPr txBox="1"/>
          <p:nvPr/>
        </p:nvSpPr>
        <p:spPr>
          <a:xfrm>
            <a:off x="1654627" y="22280880"/>
            <a:ext cx="10319657" cy="694944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wrap="square" lIns="73841" tIns="36921" rIns="73841" bIns="36921" rtlCol="0">
            <a:spAutoFit/>
          </a:bodyPr>
          <a:lstStyle/>
          <a:p>
            <a:pPr algn="ctr"/>
            <a:r>
              <a:rPr lang="en-US" sz="4400" b="1" dirty="0"/>
              <a:t>Testing</a:t>
            </a:r>
          </a:p>
          <a:p>
            <a:endParaRPr lang="en-US" sz="2400" b="1"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15" name="TextBox 14"/>
          <p:cNvSpPr txBox="1"/>
          <p:nvPr/>
        </p:nvSpPr>
        <p:spPr>
          <a:xfrm>
            <a:off x="12420599" y="3124200"/>
            <a:ext cx="18794682" cy="1911096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pPr algn="ctr"/>
            <a:r>
              <a:rPr lang="en-US" sz="4400" b="1" dirty="0"/>
              <a:t>Overview</a:t>
            </a:r>
          </a:p>
          <a:p>
            <a:endParaRPr lang="en-US" sz="3400" dirty="0"/>
          </a:p>
          <a:p>
            <a:r>
              <a:rPr lang="en-US" sz="3400" b="1" dirty="0"/>
              <a:t>	</a:t>
            </a:r>
          </a:p>
          <a:p>
            <a:endParaRPr lang="en-US" sz="2400" b="1"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13" name="TextBox 12"/>
          <p:cNvSpPr txBox="1"/>
          <p:nvPr/>
        </p:nvSpPr>
        <p:spPr>
          <a:xfrm>
            <a:off x="13169240" y="4378166"/>
            <a:ext cx="17297400" cy="2185214"/>
          </a:xfrm>
          <a:prstGeom prst="rect">
            <a:avLst/>
          </a:prstGeom>
          <a:noFill/>
        </p:spPr>
        <p:txBody>
          <a:bodyPr wrap="square" rtlCol="0">
            <a:spAutoFit/>
          </a:bodyPr>
          <a:lstStyle/>
          <a:p>
            <a:pPr algn="ctr"/>
            <a:r>
              <a:rPr lang="en-US" sz="3400" dirty="0"/>
              <a:t>We created a muscle sensing feedback system to help make exercises safer and more effective.   </a:t>
            </a:r>
          </a:p>
          <a:p>
            <a:pPr algn="ctr"/>
            <a:r>
              <a:rPr lang="en-US" sz="3400" dirty="0"/>
              <a:t>Our system measures the electrical signal generated by muscle activity and processes that signal to detect correct exercise repetitions and muscle fatigue.  Our prototype was developed targeting the bicep muscle and using the bicep curl exercise.</a:t>
            </a:r>
          </a:p>
        </p:txBody>
      </p:sp>
      <p:sp>
        <p:nvSpPr>
          <p:cNvPr id="31" name="TextBox 30"/>
          <p:cNvSpPr txBox="1"/>
          <p:nvPr/>
        </p:nvSpPr>
        <p:spPr>
          <a:xfrm>
            <a:off x="12420599" y="22646640"/>
            <a:ext cx="18794682" cy="658368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wrap="square" lIns="73841" tIns="36921" rIns="73841" bIns="36921" rtlCol="0">
            <a:spAutoFit/>
          </a:bodyPr>
          <a:lstStyle/>
          <a:p>
            <a:pPr algn="ctr"/>
            <a:r>
              <a:rPr lang="en-US" sz="4400" b="1" dirty="0"/>
              <a:t>iPhone Application</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p:txBody>
      </p:sp>
      <p:sp>
        <p:nvSpPr>
          <p:cNvPr id="40" name="TextBox 39"/>
          <p:cNvSpPr txBox="1"/>
          <p:nvPr/>
        </p:nvSpPr>
        <p:spPr>
          <a:xfrm>
            <a:off x="31692520" y="3124200"/>
            <a:ext cx="10319657" cy="530352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pPr algn="ctr"/>
            <a:r>
              <a:rPr lang="en-US" sz="4400" b="1" dirty="0"/>
              <a:t>Market Opportunity</a:t>
            </a:r>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p:txBody>
      </p:sp>
      <p:sp>
        <p:nvSpPr>
          <p:cNvPr id="41" name="TextBox 40"/>
          <p:cNvSpPr txBox="1"/>
          <p:nvPr/>
        </p:nvSpPr>
        <p:spPr>
          <a:xfrm>
            <a:off x="1935224" y="4114800"/>
            <a:ext cx="9638663" cy="1723549"/>
          </a:xfrm>
          <a:prstGeom prst="rect">
            <a:avLst/>
          </a:prstGeom>
          <a:noFill/>
        </p:spPr>
        <p:txBody>
          <a:bodyPr wrap="square" rtlCol="0">
            <a:spAutoFit/>
          </a:bodyPr>
          <a:lstStyle/>
          <a:p>
            <a:r>
              <a:rPr lang="en-US" sz="3400" b="1" dirty="0"/>
              <a:t>Problem</a:t>
            </a:r>
          </a:p>
          <a:p>
            <a:pPr marL="342900" indent="-342900">
              <a:buFont typeface="Arial" panose="020B0604020202020204" pitchFamily="34" charset="0"/>
              <a:buChar char="•"/>
            </a:pPr>
            <a:r>
              <a:rPr lang="en-US" sz="2400" dirty="0"/>
              <a:t>Overtraining and incorrect form are two major sources of personal injury</a:t>
            </a:r>
          </a:p>
          <a:p>
            <a:pPr marL="342900" indent="-342900">
              <a:buFont typeface="Arial" panose="020B0604020202020204" pitchFamily="34" charset="0"/>
              <a:buChar char="•"/>
            </a:pPr>
            <a:r>
              <a:rPr lang="en-US" sz="2400" dirty="0"/>
              <a:t>A need exists for a system that prevents injury and maximizes results for any person performing exercises for general fitness or rehabilitation</a:t>
            </a:r>
          </a:p>
        </p:txBody>
      </p:sp>
      <p:sp>
        <p:nvSpPr>
          <p:cNvPr id="43" name="TextBox 42"/>
          <p:cNvSpPr txBox="1"/>
          <p:nvPr/>
        </p:nvSpPr>
        <p:spPr>
          <a:xfrm>
            <a:off x="1935224" y="5993368"/>
            <a:ext cx="9504981" cy="2462213"/>
          </a:xfrm>
          <a:prstGeom prst="rect">
            <a:avLst/>
          </a:prstGeom>
          <a:noFill/>
        </p:spPr>
        <p:txBody>
          <a:bodyPr wrap="square" rtlCol="0">
            <a:spAutoFit/>
          </a:bodyPr>
          <a:lstStyle/>
          <a:p>
            <a:r>
              <a:rPr lang="en-US" sz="3400" b="1" dirty="0"/>
              <a:t>Objective</a:t>
            </a:r>
          </a:p>
          <a:p>
            <a:r>
              <a:rPr lang="en-US" sz="2400" dirty="0"/>
              <a:t>To design and prototype a wearable device that can effectively support a user’s workout by allowing them to select their targeted muscle group and a corresponding exercise.  Our device will provide users examples of the chosen exercise, count correct repetitions, and accurately alert them when they should stop the exercise. </a:t>
            </a:r>
          </a:p>
        </p:txBody>
      </p:sp>
      <p:sp>
        <p:nvSpPr>
          <p:cNvPr id="44" name="TextBox 43"/>
          <p:cNvSpPr txBox="1"/>
          <p:nvPr/>
        </p:nvSpPr>
        <p:spPr>
          <a:xfrm>
            <a:off x="1935224" y="8610600"/>
            <a:ext cx="9788452" cy="1723549"/>
          </a:xfrm>
          <a:prstGeom prst="rect">
            <a:avLst/>
          </a:prstGeom>
          <a:noFill/>
        </p:spPr>
        <p:txBody>
          <a:bodyPr wrap="square" rtlCol="0">
            <a:spAutoFit/>
          </a:bodyPr>
          <a:lstStyle/>
          <a:p>
            <a:r>
              <a:rPr lang="en-US" sz="3400" b="1" dirty="0"/>
              <a:t>Requirements</a:t>
            </a:r>
          </a:p>
          <a:p>
            <a:pPr marL="457200" indent="-457200">
              <a:buFont typeface="Arial" panose="020B0604020202020204" pitchFamily="34" charset="0"/>
              <a:buChar char="•"/>
            </a:pPr>
            <a:r>
              <a:rPr lang="en-US" sz="2400" dirty="0"/>
              <a:t>The device must correctly detect reps and muscle fatigue</a:t>
            </a:r>
          </a:p>
          <a:p>
            <a:pPr marL="457200" indent="-457200">
              <a:buFont typeface="Arial" panose="020B0604020202020204" pitchFamily="34" charset="0"/>
              <a:buChar char="•"/>
            </a:pPr>
            <a:r>
              <a:rPr lang="en-US" sz="2400" dirty="0"/>
              <a:t>The device should have low cost and be easy to use</a:t>
            </a:r>
          </a:p>
          <a:p>
            <a:pPr marL="457200" indent="-457200">
              <a:buFont typeface="Arial" panose="020B0604020202020204" pitchFamily="34" charset="0"/>
              <a:buChar char="•"/>
            </a:pPr>
            <a:r>
              <a:rPr lang="en-US" sz="2400" dirty="0"/>
              <a:t>All parts in contact with user should be comfortable and washable</a:t>
            </a:r>
          </a:p>
        </p:txBody>
      </p:sp>
      <p:sp>
        <p:nvSpPr>
          <p:cNvPr id="47" name="TextBox 46"/>
          <p:cNvSpPr txBox="1"/>
          <p:nvPr/>
        </p:nvSpPr>
        <p:spPr>
          <a:xfrm>
            <a:off x="23927250" y="17543410"/>
            <a:ext cx="6933750" cy="1723549"/>
          </a:xfrm>
          <a:prstGeom prst="rect">
            <a:avLst/>
          </a:prstGeom>
          <a:noFill/>
        </p:spPr>
        <p:txBody>
          <a:bodyPr wrap="square" rtlCol="0">
            <a:spAutoFit/>
          </a:bodyPr>
          <a:lstStyle/>
          <a:p>
            <a:r>
              <a:rPr lang="en-US" sz="3400" b="1" dirty="0"/>
              <a:t>Analog</a:t>
            </a:r>
          </a:p>
          <a:p>
            <a:pPr marL="342900" indent="-342900">
              <a:buFont typeface="Arial" panose="020B0604020202020204" pitchFamily="34" charset="0"/>
              <a:buChar char="•"/>
            </a:pPr>
            <a:r>
              <a:rPr lang="en-US" sz="2400" dirty="0"/>
              <a:t>Custom electrodes on sleeve measure signal</a:t>
            </a:r>
          </a:p>
          <a:p>
            <a:pPr marL="342900" indent="-342900">
              <a:buFont typeface="Arial" panose="020B0604020202020204" pitchFamily="34" charset="0"/>
              <a:buChar char="•"/>
            </a:pPr>
            <a:r>
              <a:rPr lang="en-US" sz="2400" dirty="0"/>
              <a:t>MuscleSensor v3 combines amplifier, rectifier, and integrator for signal conditioning</a:t>
            </a:r>
          </a:p>
        </p:txBody>
      </p:sp>
      <p:sp>
        <p:nvSpPr>
          <p:cNvPr id="48" name="TextBox 47"/>
          <p:cNvSpPr txBox="1"/>
          <p:nvPr/>
        </p:nvSpPr>
        <p:spPr>
          <a:xfrm>
            <a:off x="15083747" y="19619110"/>
            <a:ext cx="6404653" cy="1723549"/>
          </a:xfrm>
          <a:prstGeom prst="rect">
            <a:avLst/>
          </a:prstGeom>
          <a:noFill/>
        </p:spPr>
        <p:txBody>
          <a:bodyPr wrap="square" rtlCol="0">
            <a:spAutoFit/>
          </a:bodyPr>
          <a:lstStyle/>
          <a:p>
            <a:r>
              <a:rPr lang="en-US" sz="3400" b="1" dirty="0"/>
              <a:t>Digital</a:t>
            </a:r>
          </a:p>
          <a:p>
            <a:pPr marL="342900" indent="-342900">
              <a:buFont typeface="Arial" panose="020B0604020202020204" pitchFamily="34" charset="0"/>
              <a:buChar char="•"/>
            </a:pPr>
            <a:r>
              <a:rPr lang="en-US" sz="2400" dirty="0"/>
              <a:t>Arduino used for prototype</a:t>
            </a:r>
          </a:p>
          <a:p>
            <a:pPr marL="342900" indent="-342900">
              <a:buFont typeface="Arial" panose="020B0604020202020204" pitchFamily="34" charset="0"/>
              <a:buChar char="•"/>
            </a:pPr>
            <a:r>
              <a:rPr lang="en-US" sz="2400" dirty="0"/>
              <a:t>Rep &amp; Fatigue detection algorithm</a:t>
            </a:r>
          </a:p>
          <a:p>
            <a:pPr marL="342900" indent="-342900">
              <a:buFont typeface="Arial" panose="020B0604020202020204" pitchFamily="34" charset="0"/>
              <a:buChar char="•"/>
            </a:pPr>
            <a:r>
              <a:rPr lang="en-US" sz="2400" dirty="0"/>
              <a:t>Bluetooth communication with smartphone</a:t>
            </a:r>
          </a:p>
        </p:txBody>
      </p:sp>
      <p:sp>
        <p:nvSpPr>
          <p:cNvPr id="49" name="TextBox 48"/>
          <p:cNvSpPr txBox="1"/>
          <p:nvPr/>
        </p:nvSpPr>
        <p:spPr>
          <a:xfrm>
            <a:off x="23927250" y="19619110"/>
            <a:ext cx="6933750" cy="1723549"/>
          </a:xfrm>
          <a:prstGeom prst="rect">
            <a:avLst/>
          </a:prstGeom>
          <a:noFill/>
        </p:spPr>
        <p:txBody>
          <a:bodyPr wrap="square" rtlCol="0">
            <a:spAutoFit/>
          </a:bodyPr>
          <a:lstStyle/>
          <a:p>
            <a:r>
              <a:rPr lang="en-US" sz="3400" b="1" dirty="0"/>
              <a:t>Smart Device</a:t>
            </a:r>
          </a:p>
          <a:p>
            <a:pPr marL="342900" indent="-342900">
              <a:buFont typeface="Arial" panose="020B0604020202020204" pitchFamily="34" charset="0"/>
              <a:buChar char="•"/>
            </a:pPr>
            <a:r>
              <a:rPr lang="en-US" sz="2400" dirty="0"/>
              <a:t>iPhone used for prototype</a:t>
            </a:r>
          </a:p>
          <a:p>
            <a:pPr marL="342900" indent="-342900">
              <a:buFont typeface="Arial" panose="020B0604020202020204" pitchFamily="34" charset="0"/>
              <a:buChar char="•"/>
            </a:pPr>
            <a:r>
              <a:rPr lang="en-US" sz="2400" dirty="0"/>
              <a:t>Bluetooth communication with wearable</a:t>
            </a:r>
          </a:p>
          <a:p>
            <a:pPr marL="342900" indent="-342900">
              <a:buFont typeface="Arial" panose="020B0604020202020204" pitchFamily="34" charset="0"/>
              <a:buChar char="•"/>
            </a:pPr>
            <a:r>
              <a:rPr lang="en-US" sz="2400" dirty="0"/>
              <a:t>Provides GUI and additional data analysis</a:t>
            </a:r>
          </a:p>
        </p:txBody>
      </p:sp>
      <p:sp>
        <p:nvSpPr>
          <p:cNvPr id="51" name="TextBox 50"/>
          <p:cNvSpPr txBox="1"/>
          <p:nvPr/>
        </p:nvSpPr>
        <p:spPr>
          <a:xfrm>
            <a:off x="31692520" y="8686800"/>
            <a:ext cx="10319657" cy="768096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pPr algn="ctr"/>
            <a:r>
              <a:rPr lang="en-US" sz="4400" b="1" dirty="0"/>
              <a:t>Benefit</a:t>
            </a:r>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p:txBody>
      </p:sp>
      <p:sp>
        <p:nvSpPr>
          <p:cNvPr id="55" name="TextBox 54"/>
          <p:cNvSpPr txBox="1"/>
          <p:nvPr/>
        </p:nvSpPr>
        <p:spPr>
          <a:xfrm>
            <a:off x="31952611" y="4038600"/>
            <a:ext cx="9638663" cy="1723549"/>
          </a:xfrm>
          <a:prstGeom prst="rect">
            <a:avLst/>
          </a:prstGeom>
          <a:noFill/>
        </p:spPr>
        <p:txBody>
          <a:bodyPr wrap="square" rtlCol="0">
            <a:spAutoFit/>
          </a:bodyPr>
          <a:lstStyle/>
          <a:p>
            <a:r>
              <a:rPr lang="en-US" sz="3400" b="1" dirty="0"/>
              <a:t>Consumer</a:t>
            </a:r>
          </a:p>
          <a:p>
            <a:pPr marL="342900" indent="-342900">
              <a:buFont typeface="Arial" panose="020B0604020202020204" pitchFamily="34" charset="0"/>
              <a:buChar char="•"/>
            </a:pPr>
            <a:r>
              <a:rPr lang="en-US" sz="2400" dirty="0"/>
              <a:t>Transparency Market Research predicts that the wearable fitness device market will double in the next two years</a:t>
            </a:r>
          </a:p>
          <a:p>
            <a:pPr marL="342900" indent="-342900">
              <a:buFont typeface="Arial" panose="020B0604020202020204" pitchFamily="34" charset="0"/>
              <a:buChar char="•"/>
            </a:pPr>
            <a:r>
              <a:rPr lang="en-US" sz="2400" dirty="0"/>
              <a:t>No device currently available on the market measures muscle activity</a:t>
            </a:r>
          </a:p>
        </p:txBody>
      </p:sp>
      <p:sp>
        <p:nvSpPr>
          <p:cNvPr id="56" name="TextBox 55"/>
          <p:cNvSpPr txBox="1"/>
          <p:nvPr/>
        </p:nvSpPr>
        <p:spPr>
          <a:xfrm>
            <a:off x="31952611" y="5943600"/>
            <a:ext cx="9638663" cy="2092881"/>
          </a:xfrm>
          <a:prstGeom prst="rect">
            <a:avLst/>
          </a:prstGeom>
          <a:noFill/>
        </p:spPr>
        <p:txBody>
          <a:bodyPr wrap="square" rtlCol="0">
            <a:spAutoFit/>
          </a:bodyPr>
          <a:lstStyle/>
          <a:p>
            <a:r>
              <a:rPr lang="en-US" sz="3400" b="1" dirty="0"/>
              <a:t>Medical</a:t>
            </a:r>
          </a:p>
          <a:p>
            <a:pPr marL="342900" indent="-342900">
              <a:buFont typeface="Arial" panose="020B0604020202020204" pitchFamily="34" charset="0"/>
              <a:buChar char="•"/>
            </a:pPr>
            <a:r>
              <a:rPr lang="en-US" sz="2400" dirty="0"/>
              <a:t>Physical therapists need a way to effectively monitor rehabilitation exercises</a:t>
            </a:r>
          </a:p>
          <a:p>
            <a:pPr marL="342900" indent="-342900">
              <a:buFont typeface="Arial" panose="020B0604020202020204" pitchFamily="34" charset="0"/>
              <a:buChar char="•"/>
            </a:pPr>
            <a:r>
              <a:rPr lang="en-US" sz="2400" dirty="0"/>
              <a:t>Patients need a cheap and convenient method for critiquing their exercises</a:t>
            </a:r>
          </a:p>
        </p:txBody>
      </p:sp>
      <p:sp>
        <p:nvSpPr>
          <p:cNvPr id="42" name="TextBox 41"/>
          <p:cNvSpPr txBox="1"/>
          <p:nvPr/>
        </p:nvSpPr>
        <p:spPr>
          <a:xfrm>
            <a:off x="32062100" y="9448800"/>
            <a:ext cx="9507184" cy="1354217"/>
          </a:xfrm>
          <a:prstGeom prst="rect">
            <a:avLst/>
          </a:prstGeom>
          <a:noFill/>
        </p:spPr>
        <p:txBody>
          <a:bodyPr wrap="square" rtlCol="0">
            <a:spAutoFit/>
          </a:bodyPr>
          <a:lstStyle/>
          <a:p>
            <a:r>
              <a:rPr lang="en-US" sz="3400" b="1" dirty="0"/>
              <a:t>Improved Performance</a:t>
            </a:r>
          </a:p>
          <a:p>
            <a:pPr marL="342900" indent="-342900">
              <a:buFont typeface="Arial" panose="020B0604020202020204" pitchFamily="34" charset="0"/>
              <a:buChar char="•"/>
            </a:pPr>
            <a:r>
              <a:rPr lang="en-US" sz="2400" dirty="0"/>
              <a:t>Muscle specific feedback enables users to perform their exercise correctly on every rep, making workouts more efficient</a:t>
            </a:r>
          </a:p>
        </p:txBody>
      </p:sp>
      <p:sp>
        <p:nvSpPr>
          <p:cNvPr id="21" name="TextBox 20"/>
          <p:cNvSpPr txBox="1"/>
          <p:nvPr/>
        </p:nvSpPr>
        <p:spPr>
          <a:xfrm>
            <a:off x="1654627" y="10896600"/>
            <a:ext cx="10319657" cy="109728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wrap="square" lIns="73841" tIns="36921" rIns="73841" bIns="36921" rtlCol="0">
            <a:spAutoFit/>
          </a:bodyPr>
          <a:lstStyle/>
          <a:p>
            <a:pPr algn="ctr"/>
            <a:r>
              <a:rPr lang="en-US" sz="4400" b="1" dirty="0"/>
              <a:t>Surface Electromyography</a:t>
            </a:r>
          </a:p>
          <a:p>
            <a:pPr algn="ctr"/>
            <a:r>
              <a:rPr lang="en-US" sz="4400" b="1" dirty="0"/>
              <a:t>(</a:t>
            </a:r>
            <a:r>
              <a:rPr lang="en-US" sz="4400" b="1" dirty="0" err="1"/>
              <a:t>sEMG</a:t>
            </a:r>
            <a:r>
              <a:rPr lang="en-US" sz="4400" b="1" dirty="0"/>
              <a:t>)</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p:txBody>
      </p:sp>
      <p:pic>
        <p:nvPicPr>
          <p:cNvPr id="28" name="Picture 27"/>
          <p:cNvPicPr>
            <a:picLocks noChangeAspect="1"/>
          </p:cNvPicPr>
          <p:nvPr/>
        </p:nvPicPr>
        <p:blipFill>
          <a:blip r:embed="rId3"/>
          <a:stretch>
            <a:fillRect/>
          </a:stretch>
        </p:blipFill>
        <p:spPr>
          <a:xfrm>
            <a:off x="8490525" y="13598461"/>
            <a:ext cx="3168075" cy="3465874"/>
          </a:xfrm>
          <a:prstGeom prst="rect">
            <a:avLst/>
          </a:prstGeom>
        </p:spPr>
      </p:pic>
      <p:sp>
        <p:nvSpPr>
          <p:cNvPr id="46" name="TextBox 45"/>
          <p:cNvSpPr txBox="1"/>
          <p:nvPr/>
        </p:nvSpPr>
        <p:spPr>
          <a:xfrm>
            <a:off x="1935224" y="14549735"/>
            <a:ext cx="6827776" cy="2092881"/>
          </a:xfrm>
          <a:prstGeom prst="rect">
            <a:avLst/>
          </a:prstGeom>
          <a:noFill/>
        </p:spPr>
        <p:txBody>
          <a:bodyPr wrap="square" rtlCol="0">
            <a:spAutoFit/>
          </a:bodyPr>
          <a:lstStyle/>
          <a:p>
            <a:r>
              <a:rPr lang="en-US" sz="3400" b="1" dirty="0"/>
              <a:t>Surface Electrodes</a:t>
            </a:r>
          </a:p>
          <a:p>
            <a:pPr marL="685800" indent="-685800">
              <a:buFont typeface="Arial" panose="020B0604020202020204" pitchFamily="34" charset="0"/>
              <a:buChar char="•"/>
            </a:pPr>
            <a:r>
              <a:rPr lang="en-US" sz="2400" dirty="0"/>
              <a:t>Sensors placed onto the skin measuring the voltage differential</a:t>
            </a:r>
          </a:p>
          <a:p>
            <a:pPr marL="685800" indent="-685800">
              <a:buFont typeface="Arial" panose="020B0604020202020204" pitchFamily="34" charset="0"/>
              <a:buChar char="•"/>
            </a:pPr>
            <a:r>
              <a:rPr lang="en-US" sz="2400" dirty="0"/>
              <a:t>Less invasive and easier to use than needle-style electrodes</a:t>
            </a:r>
          </a:p>
        </p:txBody>
      </p:sp>
      <p:pic>
        <p:nvPicPr>
          <p:cNvPr id="61" name="Picture 60"/>
          <p:cNvPicPr>
            <a:picLocks noChangeAspect="1"/>
          </p:cNvPicPr>
          <p:nvPr/>
        </p:nvPicPr>
        <p:blipFill>
          <a:blip r:embed="rId4"/>
          <a:stretch>
            <a:fillRect/>
          </a:stretch>
        </p:blipFill>
        <p:spPr>
          <a:xfrm>
            <a:off x="14018547" y="23846135"/>
            <a:ext cx="2059653" cy="4185320"/>
          </a:xfrm>
          <a:prstGeom prst="rect">
            <a:avLst/>
          </a:prstGeom>
        </p:spPr>
      </p:pic>
      <p:pic>
        <p:nvPicPr>
          <p:cNvPr id="62" name="Picture 61"/>
          <p:cNvPicPr>
            <a:picLocks noChangeAspect="1"/>
          </p:cNvPicPr>
          <p:nvPr/>
        </p:nvPicPr>
        <p:blipFill>
          <a:blip r:embed="rId4"/>
          <a:stretch>
            <a:fillRect/>
          </a:stretch>
        </p:blipFill>
        <p:spPr>
          <a:xfrm>
            <a:off x="22811793" y="23846135"/>
            <a:ext cx="2059653" cy="4185320"/>
          </a:xfrm>
          <a:prstGeom prst="rect">
            <a:avLst/>
          </a:prstGeom>
        </p:spPr>
      </p:pic>
      <p:pic>
        <p:nvPicPr>
          <p:cNvPr id="63" name="Picture 62"/>
          <p:cNvPicPr>
            <a:picLocks noChangeAspect="1"/>
          </p:cNvPicPr>
          <p:nvPr/>
        </p:nvPicPr>
        <p:blipFill>
          <a:blip r:embed="rId4"/>
          <a:stretch>
            <a:fillRect/>
          </a:stretch>
        </p:blipFill>
        <p:spPr>
          <a:xfrm>
            <a:off x="27249355" y="23850600"/>
            <a:ext cx="2059653" cy="4185320"/>
          </a:xfrm>
          <a:prstGeom prst="rect">
            <a:avLst/>
          </a:prstGeom>
        </p:spPr>
      </p:pic>
      <p:sp>
        <p:nvSpPr>
          <p:cNvPr id="65" name="TextBox 64"/>
          <p:cNvSpPr txBox="1"/>
          <p:nvPr/>
        </p:nvSpPr>
        <p:spPr>
          <a:xfrm>
            <a:off x="14034875" y="28265735"/>
            <a:ext cx="2026997" cy="461665"/>
          </a:xfrm>
          <a:prstGeom prst="rect">
            <a:avLst/>
          </a:prstGeom>
          <a:noFill/>
        </p:spPr>
        <p:txBody>
          <a:bodyPr wrap="square" rtlCol="0">
            <a:spAutoFit/>
          </a:bodyPr>
          <a:lstStyle/>
          <a:p>
            <a:pPr algn="ctr"/>
            <a:r>
              <a:rPr lang="en-US" sz="2400" b="1" dirty="0">
                <a:solidFill>
                  <a:srgbClr val="C00000"/>
                </a:solidFill>
              </a:rPr>
              <a:t>Select Muscle</a:t>
            </a:r>
          </a:p>
        </p:txBody>
      </p:sp>
      <p:pic>
        <p:nvPicPr>
          <p:cNvPr id="70" name="Picture 69"/>
          <p:cNvPicPr>
            <a:picLocks noChangeAspect="1"/>
          </p:cNvPicPr>
          <p:nvPr/>
        </p:nvPicPr>
        <p:blipFill>
          <a:blip r:embed="rId4"/>
          <a:stretch>
            <a:fillRect/>
          </a:stretch>
        </p:blipFill>
        <p:spPr>
          <a:xfrm>
            <a:off x="18392193" y="23846135"/>
            <a:ext cx="2059653" cy="4185320"/>
          </a:xfrm>
          <a:prstGeom prst="rect">
            <a:avLst/>
          </a:prstGeom>
        </p:spPr>
      </p:pic>
      <p:sp>
        <p:nvSpPr>
          <p:cNvPr id="74" name="Right Arrow 73"/>
          <p:cNvSpPr/>
          <p:nvPr/>
        </p:nvSpPr>
        <p:spPr>
          <a:xfrm>
            <a:off x="16640169" y="25696479"/>
            <a:ext cx="1230409"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5" name="Right Arrow 74"/>
          <p:cNvSpPr/>
          <p:nvPr/>
        </p:nvSpPr>
        <p:spPr>
          <a:xfrm>
            <a:off x="21048404" y="25696479"/>
            <a:ext cx="1230409"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6" name="Right Arrow 75"/>
          <p:cNvSpPr/>
          <p:nvPr/>
        </p:nvSpPr>
        <p:spPr>
          <a:xfrm>
            <a:off x="25456640" y="25696479"/>
            <a:ext cx="1230409"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9" name="TextBox 78"/>
          <p:cNvSpPr txBox="1"/>
          <p:nvPr/>
        </p:nvSpPr>
        <p:spPr>
          <a:xfrm>
            <a:off x="32062100" y="11093767"/>
            <a:ext cx="9507184" cy="1354217"/>
          </a:xfrm>
          <a:prstGeom prst="rect">
            <a:avLst/>
          </a:prstGeom>
          <a:noFill/>
        </p:spPr>
        <p:txBody>
          <a:bodyPr wrap="square" rtlCol="0">
            <a:spAutoFit/>
          </a:bodyPr>
          <a:lstStyle/>
          <a:p>
            <a:r>
              <a:rPr lang="en-US" sz="3400" b="1" dirty="0"/>
              <a:t>Cost Savings</a:t>
            </a:r>
          </a:p>
          <a:p>
            <a:pPr marL="342900" indent="-342900">
              <a:buFont typeface="Arial" panose="020B0604020202020204" pitchFamily="34" charset="0"/>
              <a:buChar char="•"/>
            </a:pPr>
            <a:r>
              <a:rPr lang="en-US" sz="2400" dirty="0"/>
              <a:t>A less expensive alternative to a personal trainer</a:t>
            </a:r>
          </a:p>
          <a:p>
            <a:pPr marL="342900" indent="-342900">
              <a:buFont typeface="Arial" panose="020B0604020202020204" pitchFamily="34" charset="0"/>
              <a:buChar char="•"/>
            </a:pPr>
            <a:r>
              <a:rPr lang="en-US" sz="2400" dirty="0"/>
              <a:t>Fewer injuries from incorrect exercise</a:t>
            </a:r>
          </a:p>
        </p:txBody>
      </p:sp>
      <p:sp>
        <p:nvSpPr>
          <p:cNvPr id="80" name="TextBox 79"/>
          <p:cNvSpPr txBox="1"/>
          <p:nvPr/>
        </p:nvSpPr>
        <p:spPr>
          <a:xfrm>
            <a:off x="32062100" y="12528232"/>
            <a:ext cx="9507184" cy="1354217"/>
          </a:xfrm>
          <a:prstGeom prst="rect">
            <a:avLst/>
          </a:prstGeom>
          <a:noFill/>
        </p:spPr>
        <p:txBody>
          <a:bodyPr wrap="square" rtlCol="0">
            <a:spAutoFit/>
          </a:bodyPr>
          <a:lstStyle/>
          <a:p>
            <a:r>
              <a:rPr lang="en-US" sz="3400" b="1" dirty="0"/>
              <a:t>Faster Recovery</a:t>
            </a:r>
          </a:p>
          <a:p>
            <a:pPr marL="342900" indent="-342900">
              <a:buFont typeface="Arial" panose="020B0604020202020204" pitchFamily="34" charset="0"/>
              <a:buChar char="•"/>
            </a:pPr>
            <a:r>
              <a:rPr lang="en-US" sz="2400" dirty="0"/>
              <a:t>People can recover faster if they are performing their prescribed exercises correctly and re-building their muscles symmetrically</a:t>
            </a:r>
          </a:p>
        </p:txBody>
      </p:sp>
      <p:sp>
        <p:nvSpPr>
          <p:cNvPr id="81" name="TextBox 80"/>
          <p:cNvSpPr txBox="1"/>
          <p:nvPr/>
        </p:nvSpPr>
        <p:spPr>
          <a:xfrm>
            <a:off x="32062100" y="14067949"/>
            <a:ext cx="9507184" cy="2092881"/>
          </a:xfrm>
          <a:prstGeom prst="rect">
            <a:avLst/>
          </a:prstGeom>
          <a:noFill/>
        </p:spPr>
        <p:txBody>
          <a:bodyPr wrap="square" rtlCol="0">
            <a:spAutoFit/>
          </a:bodyPr>
          <a:lstStyle/>
          <a:p>
            <a:r>
              <a:rPr lang="en-US" sz="3400" b="1" dirty="0"/>
              <a:t>New Training Methods</a:t>
            </a:r>
          </a:p>
          <a:p>
            <a:pPr marL="342900" indent="-342900">
              <a:buFont typeface="Arial" panose="020B0604020202020204" pitchFamily="34" charset="0"/>
              <a:buChar char="•"/>
            </a:pPr>
            <a:r>
              <a:rPr lang="en-US" sz="2400" dirty="0"/>
              <a:t>Exercises can be developed that use the voltage signal from our system as the metric of performance</a:t>
            </a:r>
          </a:p>
          <a:p>
            <a:pPr marL="342900" indent="-342900">
              <a:buFont typeface="Arial" panose="020B0604020202020204" pitchFamily="34" charset="0"/>
              <a:buChar char="•"/>
            </a:pPr>
            <a:r>
              <a:rPr lang="en-US" sz="2400" dirty="0"/>
              <a:t>“Big Data” is a major trend in technology —  our system can help provide a more complete view of a user’s exercise regime</a:t>
            </a:r>
          </a:p>
        </p:txBody>
      </p:sp>
      <p:sp>
        <p:nvSpPr>
          <p:cNvPr id="84" name="TextBox 83"/>
          <p:cNvSpPr txBox="1"/>
          <p:nvPr/>
        </p:nvSpPr>
        <p:spPr>
          <a:xfrm>
            <a:off x="31692520" y="16611600"/>
            <a:ext cx="10319657" cy="1261872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pPr algn="ctr"/>
            <a:r>
              <a:rPr lang="en-US" sz="4400" b="1" dirty="0"/>
              <a:t>Summary</a:t>
            </a:r>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p:txBody>
      </p:sp>
      <p:sp>
        <p:nvSpPr>
          <p:cNvPr id="86" name="TextBox 85"/>
          <p:cNvSpPr txBox="1"/>
          <p:nvPr/>
        </p:nvSpPr>
        <p:spPr>
          <a:xfrm>
            <a:off x="31933561" y="17449800"/>
            <a:ext cx="9507184" cy="2831544"/>
          </a:xfrm>
          <a:prstGeom prst="rect">
            <a:avLst/>
          </a:prstGeom>
          <a:noFill/>
        </p:spPr>
        <p:txBody>
          <a:bodyPr wrap="square" rtlCol="0">
            <a:spAutoFit/>
          </a:bodyPr>
          <a:lstStyle/>
          <a:p>
            <a:r>
              <a:rPr lang="en-US" sz="3400" b="1" dirty="0"/>
              <a:t>What worked</a:t>
            </a:r>
          </a:p>
          <a:p>
            <a:pPr marL="342900" indent="-342900">
              <a:buFont typeface="Arial" panose="020B0604020202020204" pitchFamily="34" charset="0"/>
              <a:buChar char="•"/>
            </a:pPr>
            <a:r>
              <a:rPr lang="en-US" sz="2400" dirty="0"/>
              <a:t>Our custom electrode sleeve is lightweight, easy to use, and effectively measures muscle activity</a:t>
            </a:r>
          </a:p>
          <a:p>
            <a:pPr marL="342900" indent="-342900">
              <a:buFont typeface="Arial" panose="020B0604020202020204" pitchFamily="34" charset="0"/>
              <a:buChar char="•"/>
            </a:pPr>
            <a:r>
              <a:rPr lang="en-US" sz="2400" dirty="0"/>
              <a:t>Our </a:t>
            </a:r>
            <a:r>
              <a:rPr lang="en-US" sz="2400" dirty="0" err="1"/>
              <a:t>MuscleSensor</a:t>
            </a:r>
            <a:r>
              <a:rPr lang="en-US" sz="2400" dirty="0"/>
              <a:t>/Arduino stack is able to process the </a:t>
            </a:r>
            <a:r>
              <a:rPr lang="en-US" sz="2400" dirty="0" err="1"/>
              <a:t>sEMG</a:t>
            </a:r>
            <a:r>
              <a:rPr lang="en-US" sz="2400" dirty="0"/>
              <a:t> signal from the sleeve and run our rep detection and fatigue detection algorithms</a:t>
            </a:r>
          </a:p>
          <a:p>
            <a:pPr marL="342900" indent="-342900">
              <a:buFont typeface="Arial" panose="020B0604020202020204" pitchFamily="34" charset="0"/>
              <a:buChar char="•"/>
            </a:pPr>
            <a:r>
              <a:rPr lang="en-US" sz="2400" dirty="0"/>
              <a:t>Our iPhone app communicates with the Arduino via Bluetooth and provides the user with system control and feedback</a:t>
            </a:r>
          </a:p>
        </p:txBody>
      </p:sp>
      <p:sp>
        <p:nvSpPr>
          <p:cNvPr id="87" name="TextBox 86"/>
          <p:cNvSpPr txBox="1"/>
          <p:nvPr/>
        </p:nvSpPr>
        <p:spPr>
          <a:xfrm>
            <a:off x="31933561" y="26593800"/>
            <a:ext cx="9507184" cy="2092881"/>
          </a:xfrm>
          <a:prstGeom prst="rect">
            <a:avLst/>
          </a:prstGeom>
          <a:noFill/>
        </p:spPr>
        <p:txBody>
          <a:bodyPr wrap="square" rtlCol="0">
            <a:spAutoFit/>
          </a:bodyPr>
          <a:lstStyle/>
          <a:p>
            <a:r>
              <a:rPr lang="en-US" sz="3400" b="1" dirty="0"/>
              <a:t>What’s next</a:t>
            </a:r>
          </a:p>
          <a:p>
            <a:pPr marL="342900" indent="-342900">
              <a:buFont typeface="Arial" panose="020B0604020202020204" pitchFamily="34" charset="0"/>
              <a:buChar char="•"/>
            </a:pPr>
            <a:r>
              <a:rPr lang="en-US" sz="2400" dirty="0"/>
              <a:t>Further tune rep detection algorithm for greater accuracy</a:t>
            </a:r>
          </a:p>
          <a:p>
            <a:pPr marL="342900" indent="-342900">
              <a:buFont typeface="Arial" panose="020B0604020202020204" pitchFamily="34" charset="0"/>
              <a:buChar char="•"/>
            </a:pPr>
            <a:r>
              <a:rPr lang="en-US" sz="2400" dirty="0"/>
              <a:t>Further develop fatigue detection algorithm for greater reliability</a:t>
            </a:r>
          </a:p>
          <a:p>
            <a:pPr marL="342900" indent="-342900">
              <a:buFont typeface="Arial" panose="020B0604020202020204" pitchFamily="34" charset="0"/>
              <a:buChar char="•"/>
            </a:pPr>
            <a:r>
              <a:rPr lang="en-US" sz="2400" dirty="0"/>
              <a:t>Develop custom PCB to integrate circuitry onto the actual sleeve</a:t>
            </a:r>
          </a:p>
          <a:p>
            <a:pPr marL="342900" indent="-342900">
              <a:buFont typeface="Arial" panose="020B0604020202020204" pitchFamily="34" charset="0"/>
              <a:buChar char="•"/>
            </a:pPr>
            <a:r>
              <a:rPr lang="en-US" sz="2400" dirty="0"/>
              <a:t>Port iPhone application to Android for greater market coverage</a:t>
            </a:r>
          </a:p>
        </p:txBody>
      </p:sp>
      <p:sp>
        <p:nvSpPr>
          <p:cNvPr id="88" name="TextBox 87"/>
          <p:cNvSpPr txBox="1"/>
          <p:nvPr/>
        </p:nvSpPr>
        <p:spPr>
          <a:xfrm>
            <a:off x="32689800" y="282885"/>
            <a:ext cx="3922484" cy="3231654"/>
          </a:xfrm>
          <a:prstGeom prst="rect">
            <a:avLst/>
          </a:prstGeom>
          <a:noFill/>
        </p:spPr>
        <p:txBody>
          <a:bodyPr wrap="none" rtlCol="0">
            <a:spAutoFit/>
          </a:bodyPr>
          <a:lstStyle/>
          <a:p>
            <a:r>
              <a:rPr lang="en-US" sz="3400" b="1" dirty="0"/>
              <a:t>Team Members:</a:t>
            </a:r>
          </a:p>
          <a:p>
            <a:r>
              <a:rPr lang="en-US" sz="3400" dirty="0"/>
              <a:t>Ahmed </a:t>
            </a:r>
            <a:r>
              <a:rPr lang="en-US" sz="3400" dirty="0" err="1"/>
              <a:t>Abdulkareem</a:t>
            </a:r>
            <a:endParaRPr lang="en-US" sz="3400" dirty="0"/>
          </a:p>
          <a:p>
            <a:r>
              <a:rPr lang="en-US" sz="3400" dirty="0"/>
              <a:t>Hai Dang Hoang</a:t>
            </a:r>
          </a:p>
          <a:p>
            <a:r>
              <a:rPr lang="en-US" sz="3400" dirty="0"/>
              <a:t>Todd Harlow</a:t>
            </a:r>
          </a:p>
          <a:p>
            <a:r>
              <a:rPr lang="en-US" sz="3400" dirty="0"/>
              <a:t>Than Tien Truong</a:t>
            </a:r>
          </a:p>
          <a:p>
            <a:endParaRPr lang="en-US" sz="3400" dirty="0"/>
          </a:p>
        </p:txBody>
      </p:sp>
      <p:sp>
        <p:nvSpPr>
          <p:cNvPr id="89" name="TextBox 88"/>
          <p:cNvSpPr txBox="1"/>
          <p:nvPr/>
        </p:nvSpPr>
        <p:spPr>
          <a:xfrm>
            <a:off x="37369576" y="282885"/>
            <a:ext cx="3064557" cy="1661993"/>
          </a:xfrm>
          <a:prstGeom prst="rect">
            <a:avLst/>
          </a:prstGeom>
          <a:noFill/>
        </p:spPr>
        <p:txBody>
          <a:bodyPr wrap="none" rtlCol="0">
            <a:spAutoFit/>
          </a:bodyPr>
          <a:lstStyle/>
          <a:p>
            <a:r>
              <a:rPr lang="en-US" sz="3400" b="1" dirty="0"/>
              <a:t>Faculty Advisor:</a:t>
            </a:r>
          </a:p>
          <a:p>
            <a:r>
              <a:rPr lang="en-US" sz="3400" dirty="0"/>
              <a:t>Mark Faust</a:t>
            </a:r>
          </a:p>
          <a:p>
            <a:endParaRPr lang="en-US" sz="3400" dirty="0"/>
          </a:p>
        </p:txBody>
      </p:sp>
      <p:sp>
        <p:nvSpPr>
          <p:cNvPr id="45" name="TextBox 44"/>
          <p:cNvSpPr txBox="1"/>
          <p:nvPr/>
        </p:nvSpPr>
        <p:spPr>
          <a:xfrm>
            <a:off x="1935224" y="12568535"/>
            <a:ext cx="8944830" cy="1723549"/>
          </a:xfrm>
          <a:prstGeom prst="rect">
            <a:avLst/>
          </a:prstGeom>
          <a:noFill/>
        </p:spPr>
        <p:txBody>
          <a:bodyPr wrap="square" rtlCol="0">
            <a:spAutoFit/>
          </a:bodyPr>
          <a:lstStyle/>
          <a:p>
            <a:r>
              <a:rPr lang="en-US" sz="3400" b="1" dirty="0"/>
              <a:t>Science</a:t>
            </a:r>
          </a:p>
          <a:p>
            <a:pPr marL="685800" indent="-685800">
              <a:buFont typeface="Arial" panose="020B0604020202020204" pitchFamily="34" charset="0"/>
              <a:buChar char="•"/>
            </a:pPr>
            <a:r>
              <a:rPr lang="en-US" sz="2400" dirty="0"/>
              <a:t>Activated motor units in muscles produce voltage differentials</a:t>
            </a:r>
          </a:p>
          <a:p>
            <a:pPr marL="685800" indent="-685800">
              <a:buFont typeface="Arial" panose="020B0604020202020204" pitchFamily="34" charset="0"/>
              <a:buChar char="•"/>
            </a:pPr>
            <a:r>
              <a:rPr lang="en-US" sz="2400" dirty="0"/>
              <a:t>Amplitude:   &lt; 10mV</a:t>
            </a:r>
          </a:p>
          <a:p>
            <a:pPr marL="685800" indent="-685800">
              <a:buFont typeface="Arial" panose="020B0604020202020204" pitchFamily="34" charset="0"/>
              <a:buChar char="•"/>
            </a:pPr>
            <a:r>
              <a:rPr lang="en-US" sz="2400" dirty="0"/>
              <a:t>Frequency range:  20 – 500Hz</a:t>
            </a:r>
          </a:p>
        </p:txBody>
      </p:sp>
      <p:pic>
        <p:nvPicPr>
          <p:cNvPr id="19" name="Picture 18"/>
          <p:cNvPicPr>
            <a:picLocks noChangeAspect="1"/>
          </p:cNvPicPr>
          <p:nvPr/>
        </p:nvPicPr>
        <p:blipFill>
          <a:blip r:embed="rId5"/>
          <a:stretch>
            <a:fillRect/>
          </a:stretch>
        </p:blipFill>
        <p:spPr>
          <a:xfrm>
            <a:off x="13182600" y="7391400"/>
            <a:ext cx="17448881" cy="9313206"/>
          </a:xfrm>
          <a:prstGeom prst="rect">
            <a:avLst/>
          </a:prstGeom>
        </p:spPr>
      </p:pic>
      <p:sp>
        <p:nvSpPr>
          <p:cNvPr id="94" name="TextBox 93"/>
          <p:cNvSpPr txBox="1"/>
          <p:nvPr/>
        </p:nvSpPr>
        <p:spPr>
          <a:xfrm>
            <a:off x="2209798" y="23434119"/>
            <a:ext cx="6858002" cy="2092881"/>
          </a:xfrm>
          <a:prstGeom prst="rect">
            <a:avLst/>
          </a:prstGeom>
          <a:noFill/>
        </p:spPr>
        <p:txBody>
          <a:bodyPr wrap="square" rtlCol="0">
            <a:spAutoFit/>
          </a:bodyPr>
          <a:lstStyle/>
          <a:p>
            <a:r>
              <a:rPr lang="en-US" sz="3400" b="1" dirty="0"/>
              <a:t>Data Collection</a:t>
            </a:r>
          </a:p>
          <a:p>
            <a:pPr marL="342900" indent="-342900">
              <a:buFont typeface="Arial" panose="020B0604020202020204" pitchFamily="34" charset="0"/>
              <a:buChar char="•"/>
            </a:pPr>
            <a:r>
              <a:rPr lang="en-US" sz="2400" dirty="0"/>
              <a:t>Subjects performed sets of bicep curls while wearing the electrode sleeve and connected to prototype system</a:t>
            </a:r>
          </a:p>
          <a:p>
            <a:pPr marL="342900" indent="-342900">
              <a:buFont typeface="Arial" panose="020B0604020202020204" pitchFamily="34" charset="0"/>
              <a:buChar char="•"/>
            </a:pPr>
            <a:r>
              <a:rPr lang="en-US" sz="2400" dirty="0"/>
              <a:t>Arduino analog-to-digital output stored to log file</a:t>
            </a:r>
          </a:p>
        </p:txBody>
      </p:sp>
      <p:sp>
        <p:nvSpPr>
          <p:cNvPr id="95" name="TextBox 94"/>
          <p:cNvSpPr txBox="1"/>
          <p:nvPr/>
        </p:nvSpPr>
        <p:spPr>
          <a:xfrm>
            <a:off x="31933561" y="23053357"/>
            <a:ext cx="9507184" cy="3200876"/>
          </a:xfrm>
          <a:prstGeom prst="rect">
            <a:avLst/>
          </a:prstGeom>
          <a:noFill/>
        </p:spPr>
        <p:txBody>
          <a:bodyPr wrap="square" rtlCol="0">
            <a:spAutoFit/>
          </a:bodyPr>
          <a:lstStyle/>
          <a:p>
            <a:r>
              <a:rPr lang="en-US" sz="3400" b="1" dirty="0"/>
              <a:t>What we learned</a:t>
            </a:r>
          </a:p>
          <a:p>
            <a:pPr marL="342900" indent="-342900">
              <a:buFont typeface="Arial" panose="020B0604020202020204" pitchFamily="34" charset="0"/>
              <a:buChar char="•"/>
            </a:pPr>
            <a:r>
              <a:rPr lang="en-US" sz="2400" b="1" dirty="0"/>
              <a:t>Research</a:t>
            </a:r>
            <a:r>
              <a:rPr lang="en-US" sz="2400" dirty="0"/>
              <a:t> – Thorough research on the project problem and existing solutions can prevent lost time working on untenable solutions.</a:t>
            </a:r>
            <a:endParaRPr lang="en-US" sz="2400" b="1" dirty="0"/>
          </a:p>
          <a:p>
            <a:pPr marL="342900" indent="-342900">
              <a:buFont typeface="Arial" panose="020B0604020202020204" pitchFamily="34" charset="0"/>
              <a:buChar char="•"/>
            </a:pPr>
            <a:r>
              <a:rPr lang="en-US" sz="2400" b="1" dirty="0"/>
              <a:t>Documentation</a:t>
            </a:r>
            <a:r>
              <a:rPr lang="en-US" sz="2400" dirty="0"/>
              <a:t> – Project documentation is critical to a successful capstone project and can help prevent miscommunication when dividing the work.</a:t>
            </a:r>
            <a:endParaRPr lang="en-US" sz="2400" b="1" dirty="0"/>
          </a:p>
          <a:p>
            <a:pPr marL="342900" indent="-342900">
              <a:buFont typeface="Arial" panose="020B0604020202020204" pitchFamily="34" charset="0"/>
              <a:buChar char="•"/>
            </a:pPr>
            <a:r>
              <a:rPr lang="en-US" sz="2400" b="1" dirty="0"/>
              <a:t>Specs</a:t>
            </a:r>
            <a:r>
              <a:rPr lang="en-US" sz="2400" dirty="0"/>
              <a:t> – When ordering parts, double-checking all relevant specs is time well spent.  Wrong parts waste time and money.</a:t>
            </a:r>
            <a:endParaRPr lang="en-US" sz="2400" b="1" dirty="0"/>
          </a:p>
        </p:txBody>
      </p:sp>
      <p:sp>
        <p:nvSpPr>
          <p:cNvPr id="96" name="TextBox 95"/>
          <p:cNvSpPr txBox="1"/>
          <p:nvPr/>
        </p:nvSpPr>
        <p:spPr>
          <a:xfrm>
            <a:off x="1935224" y="16911935"/>
            <a:ext cx="6827776" cy="1723549"/>
          </a:xfrm>
          <a:prstGeom prst="rect">
            <a:avLst/>
          </a:prstGeom>
          <a:noFill/>
        </p:spPr>
        <p:txBody>
          <a:bodyPr wrap="square" rtlCol="0">
            <a:spAutoFit/>
          </a:bodyPr>
          <a:lstStyle/>
          <a:p>
            <a:r>
              <a:rPr lang="en-US" sz="3400" b="1" dirty="0"/>
              <a:t>Muscle Measurement</a:t>
            </a:r>
          </a:p>
          <a:p>
            <a:pPr marL="685800" indent="-685800">
              <a:buFont typeface="Arial" panose="020B0604020202020204" pitchFamily="34" charset="0"/>
              <a:buChar char="•"/>
            </a:pPr>
            <a:r>
              <a:rPr lang="en-US" sz="2400" dirty="0"/>
              <a:t>Signal must be conditioned before the digital processing stage</a:t>
            </a:r>
          </a:p>
          <a:p>
            <a:pPr marL="685800" indent="-685800">
              <a:buFont typeface="Arial" panose="020B0604020202020204" pitchFamily="34" charset="0"/>
              <a:buChar char="•"/>
            </a:pPr>
            <a:r>
              <a:rPr lang="en-US" sz="2400" dirty="0"/>
              <a:t>3 Steps: Amplify, Rectify, Integrate (Smooth)</a:t>
            </a:r>
          </a:p>
        </p:txBody>
      </p:sp>
      <p:grpSp>
        <p:nvGrpSpPr>
          <p:cNvPr id="60" name="Group 59"/>
          <p:cNvGrpSpPr/>
          <p:nvPr/>
        </p:nvGrpSpPr>
        <p:grpSpPr>
          <a:xfrm>
            <a:off x="1935224" y="19255575"/>
            <a:ext cx="9570976" cy="2232825"/>
            <a:chOff x="1935224" y="18955240"/>
            <a:chExt cx="9570976" cy="2232825"/>
          </a:xfrm>
        </p:grpSpPr>
        <p:pic>
          <p:nvPicPr>
            <p:cNvPr id="77" name="Picture 76"/>
            <p:cNvPicPr>
              <a:picLocks noChangeAspect="1"/>
            </p:cNvPicPr>
            <p:nvPr/>
          </p:nvPicPr>
          <p:blipFill>
            <a:blip r:embed="rId6"/>
            <a:stretch>
              <a:fillRect/>
            </a:stretch>
          </p:blipFill>
          <p:spPr>
            <a:xfrm>
              <a:off x="1935224" y="18956234"/>
              <a:ext cx="2578326" cy="1693898"/>
            </a:xfrm>
            <a:prstGeom prst="rect">
              <a:avLst/>
            </a:prstGeom>
          </p:spPr>
        </p:pic>
        <p:pic>
          <p:nvPicPr>
            <p:cNvPr id="78" name="Picture 77"/>
            <p:cNvPicPr>
              <a:picLocks noChangeAspect="1"/>
            </p:cNvPicPr>
            <p:nvPr/>
          </p:nvPicPr>
          <p:blipFill rotWithShape="1">
            <a:blip r:embed="rId7"/>
            <a:srcRect r="25039"/>
            <a:stretch/>
          </p:blipFill>
          <p:spPr>
            <a:xfrm>
              <a:off x="5422674" y="18956234"/>
              <a:ext cx="2578326" cy="1693898"/>
            </a:xfrm>
            <a:prstGeom prst="rect">
              <a:avLst/>
            </a:prstGeom>
          </p:spPr>
        </p:pic>
        <p:pic>
          <p:nvPicPr>
            <p:cNvPr id="85" name="Picture 84"/>
            <p:cNvPicPr>
              <a:picLocks noChangeAspect="1"/>
            </p:cNvPicPr>
            <p:nvPr/>
          </p:nvPicPr>
          <p:blipFill>
            <a:blip r:embed="rId8"/>
            <a:stretch>
              <a:fillRect/>
            </a:stretch>
          </p:blipFill>
          <p:spPr>
            <a:xfrm>
              <a:off x="8951282" y="18955240"/>
              <a:ext cx="2554918" cy="1694960"/>
            </a:xfrm>
            <a:prstGeom prst="rect">
              <a:avLst/>
            </a:prstGeom>
          </p:spPr>
        </p:pic>
        <p:sp>
          <p:nvSpPr>
            <p:cNvPr id="52" name="Right Arrow 51"/>
            <p:cNvSpPr/>
            <p:nvPr/>
          </p:nvSpPr>
          <p:spPr>
            <a:xfrm>
              <a:off x="4724400" y="19753251"/>
              <a:ext cx="457200" cy="21114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ight Arrow 96"/>
            <p:cNvSpPr/>
            <p:nvPr/>
          </p:nvSpPr>
          <p:spPr>
            <a:xfrm>
              <a:off x="8233002" y="19753251"/>
              <a:ext cx="457200" cy="21114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2590800" y="20726400"/>
              <a:ext cx="1377300" cy="461665"/>
            </a:xfrm>
            <a:prstGeom prst="rect">
              <a:avLst/>
            </a:prstGeom>
            <a:noFill/>
          </p:spPr>
          <p:txBody>
            <a:bodyPr wrap="none" rtlCol="0">
              <a:spAutoFit/>
            </a:bodyPr>
            <a:lstStyle/>
            <a:p>
              <a:r>
                <a:rPr lang="en-US" sz="2400" i="1" dirty="0">
                  <a:solidFill>
                    <a:srgbClr val="FF0000"/>
                  </a:solidFill>
                </a:rPr>
                <a:t>Amplified</a:t>
              </a:r>
            </a:p>
          </p:txBody>
        </p:sp>
        <p:sp>
          <p:nvSpPr>
            <p:cNvPr id="98" name="TextBox 97"/>
            <p:cNvSpPr txBox="1"/>
            <p:nvPr/>
          </p:nvSpPr>
          <p:spPr>
            <a:xfrm>
              <a:off x="6172200" y="20726400"/>
              <a:ext cx="1266116" cy="461665"/>
            </a:xfrm>
            <a:prstGeom prst="rect">
              <a:avLst/>
            </a:prstGeom>
            <a:noFill/>
          </p:spPr>
          <p:txBody>
            <a:bodyPr wrap="none" rtlCol="0">
              <a:spAutoFit/>
            </a:bodyPr>
            <a:lstStyle/>
            <a:p>
              <a:r>
                <a:rPr lang="en-US" sz="2400" i="1" dirty="0">
                  <a:solidFill>
                    <a:srgbClr val="FF0000"/>
                  </a:solidFill>
                </a:rPr>
                <a:t>Rectified</a:t>
              </a:r>
            </a:p>
          </p:txBody>
        </p:sp>
        <p:sp>
          <p:nvSpPr>
            <p:cNvPr id="99" name="TextBox 98"/>
            <p:cNvSpPr txBox="1"/>
            <p:nvPr/>
          </p:nvSpPr>
          <p:spPr>
            <a:xfrm>
              <a:off x="9596358" y="20726400"/>
              <a:ext cx="1492653" cy="461665"/>
            </a:xfrm>
            <a:prstGeom prst="rect">
              <a:avLst/>
            </a:prstGeom>
            <a:noFill/>
          </p:spPr>
          <p:txBody>
            <a:bodyPr wrap="none" rtlCol="0">
              <a:spAutoFit/>
            </a:bodyPr>
            <a:lstStyle/>
            <a:p>
              <a:r>
                <a:rPr lang="en-US" sz="2400" i="1" dirty="0">
                  <a:solidFill>
                    <a:srgbClr val="FF0000"/>
                  </a:solidFill>
                </a:rPr>
                <a:t>Integrated</a:t>
              </a:r>
            </a:p>
          </p:txBody>
        </p:sp>
      </p:grpSp>
      <p:sp>
        <p:nvSpPr>
          <p:cNvPr id="100" name="TextBox 99"/>
          <p:cNvSpPr txBox="1"/>
          <p:nvPr/>
        </p:nvSpPr>
        <p:spPr>
          <a:xfrm>
            <a:off x="2209798" y="25831800"/>
            <a:ext cx="7876404" cy="2462213"/>
          </a:xfrm>
          <a:prstGeom prst="rect">
            <a:avLst/>
          </a:prstGeom>
          <a:noFill/>
        </p:spPr>
        <p:txBody>
          <a:bodyPr wrap="square" rtlCol="0">
            <a:spAutoFit/>
          </a:bodyPr>
          <a:lstStyle/>
          <a:p>
            <a:r>
              <a:rPr lang="en-US" sz="3400" b="1" dirty="0"/>
              <a:t>MATLAB Analysis</a:t>
            </a:r>
          </a:p>
          <a:p>
            <a:pPr marL="342900" indent="-342900">
              <a:buFont typeface="Arial" panose="020B0604020202020204" pitchFamily="34" charset="0"/>
              <a:buChar char="•"/>
            </a:pPr>
            <a:r>
              <a:rPr lang="en-US" sz="2400" dirty="0"/>
              <a:t>24 subjects w/ 4 sets each = 96 sets of reps to be analyzed</a:t>
            </a:r>
          </a:p>
          <a:p>
            <a:pPr marL="342900" indent="-342900">
              <a:buFont typeface="Arial" panose="020B0604020202020204" pitchFamily="34" charset="0"/>
              <a:buChar char="•"/>
            </a:pPr>
            <a:r>
              <a:rPr lang="en-US" sz="2400" dirty="0"/>
              <a:t>Developed batch processing system to run algorithm on entire dataset while using a range of tuning parameters</a:t>
            </a:r>
          </a:p>
          <a:p>
            <a:pPr marL="342900" indent="-342900">
              <a:buFont typeface="Arial" panose="020B0604020202020204" pitchFamily="34" charset="0"/>
              <a:buChar char="•"/>
            </a:pPr>
            <a:r>
              <a:rPr lang="en-US" sz="2400" dirty="0"/>
              <a:t>Analyzed batch results to choose final values used in the rep and fatigue detection algorithms</a:t>
            </a:r>
          </a:p>
        </p:txBody>
      </p:sp>
      <p:pic>
        <p:nvPicPr>
          <p:cNvPr id="59" name="Picture 58"/>
          <p:cNvPicPr>
            <a:picLocks noChangeAspect="1"/>
          </p:cNvPicPr>
          <p:nvPr/>
        </p:nvPicPr>
        <p:blipFill>
          <a:blip r:embed="rId9"/>
          <a:stretch>
            <a:fillRect/>
          </a:stretch>
        </p:blipFill>
        <p:spPr>
          <a:xfrm>
            <a:off x="9372600" y="23393400"/>
            <a:ext cx="1767758" cy="2793058"/>
          </a:xfrm>
          <a:prstGeom prst="rect">
            <a:avLst/>
          </a:prstGeom>
        </p:spPr>
      </p:pic>
      <p:sp>
        <p:nvSpPr>
          <p:cNvPr id="101" name="TextBox 100"/>
          <p:cNvSpPr txBox="1"/>
          <p:nvPr/>
        </p:nvSpPr>
        <p:spPr>
          <a:xfrm>
            <a:off x="31933561" y="20620910"/>
            <a:ext cx="9507184" cy="2092881"/>
          </a:xfrm>
          <a:prstGeom prst="rect">
            <a:avLst/>
          </a:prstGeom>
          <a:noFill/>
        </p:spPr>
        <p:txBody>
          <a:bodyPr wrap="square" rtlCol="0">
            <a:spAutoFit/>
          </a:bodyPr>
          <a:lstStyle/>
          <a:p>
            <a:r>
              <a:rPr lang="en-US" sz="3400" b="1" dirty="0"/>
              <a:t>What didn’t work</a:t>
            </a:r>
          </a:p>
          <a:p>
            <a:pPr marL="342900" indent="-342900">
              <a:buFont typeface="Arial" panose="020B0604020202020204" pitchFamily="34" charset="0"/>
              <a:buChar char="•"/>
            </a:pPr>
            <a:r>
              <a:rPr lang="en-US" sz="2400" dirty="0"/>
              <a:t>Our rep detection algorithm currently fails to meet our goal of at least 98% correctness</a:t>
            </a:r>
          </a:p>
          <a:p>
            <a:pPr marL="342900" indent="-342900">
              <a:buFont typeface="Arial" panose="020B0604020202020204" pitchFamily="34" charset="0"/>
              <a:buChar char="•"/>
            </a:pPr>
            <a:r>
              <a:rPr lang="en-US" sz="2400" dirty="0"/>
              <a:t>Our fatigue detection algorithm detects fatigue earlier than anticipated and is currently not a reliable indicator of muscle fatigue by itself</a:t>
            </a:r>
          </a:p>
        </p:txBody>
      </p:sp>
      <p:pic>
        <p:nvPicPr>
          <p:cNvPr id="64" name="Picture 63"/>
          <p:cNvPicPr>
            <a:picLocks noChangeAspect="1"/>
          </p:cNvPicPr>
          <p:nvPr/>
        </p:nvPicPr>
        <p:blipFill rotWithShape="1">
          <a:blip r:embed="rId10">
            <a:extLst>
              <a:ext uri="{28A0092B-C50C-407E-A947-70E740481C1C}">
                <a14:useLocalDpi xmlns:a14="http://schemas.microsoft.com/office/drawing/2010/main" val="0"/>
              </a:ext>
            </a:extLst>
          </a:blip>
          <a:srcRect t="9653" r="16143"/>
          <a:stretch/>
        </p:blipFill>
        <p:spPr>
          <a:xfrm>
            <a:off x="21412200" y="17718141"/>
            <a:ext cx="2335810" cy="1374086"/>
          </a:xfrm>
          <a:prstGeom prst="rect">
            <a:avLst/>
          </a:prstGeom>
        </p:spPr>
      </p:pic>
      <p:pic>
        <p:nvPicPr>
          <p:cNvPr id="66" name="Picture 6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877800" y="19642488"/>
            <a:ext cx="1916334" cy="1676792"/>
          </a:xfrm>
          <a:prstGeom prst="rect">
            <a:avLst/>
          </a:prstGeom>
        </p:spPr>
      </p:pic>
      <p:pic>
        <p:nvPicPr>
          <p:cNvPr id="67" name="Picture 6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952591" y="19549568"/>
            <a:ext cx="1255029" cy="1862632"/>
          </a:xfrm>
          <a:prstGeom prst="rect">
            <a:avLst/>
          </a:prstGeom>
        </p:spPr>
      </p:pic>
      <p:sp>
        <p:nvSpPr>
          <p:cNvPr id="57" name="TextBox 56"/>
          <p:cNvSpPr txBox="1"/>
          <p:nvPr/>
        </p:nvSpPr>
        <p:spPr>
          <a:xfrm>
            <a:off x="15083747" y="17543410"/>
            <a:ext cx="6404653" cy="1354217"/>
          </a:xfrm>
          <a:prstGeom prst="rect">
            <a:avLst/>
          </a:prstGeom>
          <a:noFill/>
        </p:spPr>
        <p:txBody>
          <a:bodyPr wrap="square" rtlCol="0">
            <a:spAutoFit/>
          </a:bodyPr>
          <a:lstStyle/>
          <a:p>
            <a:r>
              <a:rPr lang="en-US" sz="3400" b="1" dirty="0"/>
              <a:t>User</a:t>
            </a:r>
          </a:p>
          <a:p>
            <a:pPr marL="342900" indent="-342900">
              <a:buFont typeface="Arial" panose="020B0604020202020204" pitchFamily="34" charset="0"/>
              <a:buChar char="•"/>
            </a:pPr>
            <a:r>
              <a:rPr lang="en-US" sz="2400" dirty="0"/>
              <a:t>Muscle provides voltage differential signal</a:t>
            </a:r>
          </a:p>
          <a:p>
            <a:pPr marL="342900" indent="-342900">
              <a:buFont typeface="Arial" panose="020B0604020202020204" pitchFamily="34" charset="0"/>
              <a:buChar char="•"/>
            </a:pPr>
            <a:r>
              <a:rPr lang="en-US" sz="2400" dirty="0"/>
              <a:t>Touch controls system via GUI on smart device</a:t>
            </a:r>
          </a:p>
        </p:txBody>
      </p:sp>
      <p:pic>
        <p:nvPicPr>
          <p:cNvPr id="2" name="Picture 1"/>
          <p:cNvPicPr>
            <a:picLocks noChangeAspect="1"/>
          </p:cNvPicPr>
          <p:nvPr/>
        </p:nvPicPr>
        <p:blipFill>
          <a:blip r:embed="rId13"/>
          <a:stretch>
            <a:fillRect/>
          </a:stretch>
        </p:blipFill>
        <p:spPr>
          <a:xfrm>
            <a:off x="12869109" y="17761015"/>
            <a:ext cx="1933717" cy="1288339"/>
          </a:xfrm>
          <a:prstGeom prst="rect">
            <a:avLst/>
          </a:prstGeom>
        </p:spPr>
      </p:pic>
      <p:pic>
        <p:nvPicPr>
          <p:cNvPr id="6" name="Picture 5"/>
          <p:cNvPicPr>
            <a:picLocks noChangeAspect="1"/>
          </p:cNvPicPr>
          <p:nvPr/>
        </p:nvPicPr>
        <p:blipFill>
          <a:blip r:embed="rId14"/>
          <a:stretch>
            <a:fillRect/>
          </a:stretch>
        </p:blipFill>
        <p:spPr>
          <a:xfrm>
            <a:off x="22949189" y="24351460"/>
            <a:ext cx="1784860" cy="3174671"/>
          </a:xfrm>
          <a:prstGeom prst="rect">
            <a:avLst/>
          </a:prstGeom>
        </p:spPr>
      </p:pic>
      <p:pic>
        <p:nvPicPr>
          <p:cNvPr id="7" name="Picture 6"/>
          <p:cNvPicPr>
            <a:picLocks noChangeAspect="1"/>
          </p:cNvPicPr>
          <p:nvPr/>
        </p:nvPicPr>
        <p:blipFill>
          <a:blip r:embed="rId15"/>
          <a:stretch>
            <a:fillRect/>
          </a:stretch>
        </p:blipFill>
        <p:spPr>
          <a:xfrm>
            <a:off x="14156482" y="24352417"/>
            <a:ext cx="1783783" cy="3172756"/>
          </a:xfrm>
          <a:prstGeom prst="rect">
            <a:avLst/>
          </a:prstGeom>
        </p:spPr>
      </p:pic>
      <p:pic>
        <p:nvPicPr>
          <p:cNvPr id="8" name="Picture 7"/>
          <p:cNvPicPr>
            <a:picLocks noChangeAspect="1"/>
          </p:cNvPicPr>
          <p:nvPr/>
        </p:nvPicPr>
        <p:blipFill>
          <a:blip r:embed="rId16"/>
          <a:stretch>
            <a:fillRect/>
          </a:stretch>
        </p:blipFill>
        <p:spPr>
          <a:xfrm>
            <a:off x="18515121" y="24325726"/>
            <a:ext cx="1813796" cy="3226139"/>
          </a:xfrm>
          <a:prstGeom prst="rect">
            <a:avLst/>
          </a:prstGeom>
        </p:spPr>
      </p:pic>
      <p:pic>
        <p:nvPicPr>
          <p:cNvPr id="9" name="Picture 8"/>
          <p:cNvPicPr>
            <a:picLocks noChangeAspect="1"/>
          </p:cNvPicPr>
          <p:nvPr/>
        </p:nvPicPr>
        <p:blipFill>
          <a:blip r:embed="rId17"/>
          <a:stretch>
            <a:fillRect/>
          </a:stretch>
        </p:blipFill>
        <p:spPr>
          <a:xfrm>
            <a:off x="27364781" y="24312383"/>
            <a:ext cx="1828800" cy="3252825"/>
          </a:xfrm>
          <a:prstGeom prst="rect">
            <a:avLst/>
          </a:prstGeom>
        </p:spPr>
      </p:pic>
      <p:sp>
        <p:nvSpPr>
          <p:cNvPr id="72" name="TextBox 71"/>
          <p:cNvSpPr txBox="1"/>
          <p:nvPr/>
        </p:nvSpPr>
        <p:spPr>
          <a:xfrm>
            <a:off x="18288000" y="28265735"/>
            <a:ext cx="2268038" cy="461665"/>
          </a:xfrm>
          <a:prstGeom prst="rect">
            <a:avLst/>
          </a:prstGeom>
          <a:noFill/>
        </p:spPr>
        <p:txBody>
          <a:bodyPr wrap="square" rtlCol="0">
            <a:spAutoFit/>
          </a:bodyPr>
          <a:lstStyle/>
          <a:p>
            <a:pPr algn="ctr"/>
            <a:r>
              <a:rPr lang="en-US" sz="2400" b="1" dirty="0">
                <a:solidFill>
                  <a:srgbClr val="C00000"/>
                </a:solidFill>
              </a:rPr>
              <a:t>Select Exercise</a:t>
            </a:r>
          </a:p>
        </p:txBody>
      </p:sp>
      <p:sp>
        <p:nvSpPr>
          <p:cNvPr id="73" name="TextBox 72"/>
          <p:cNvSpPr txBox="1"/>
          <p:nvPr/>
        </p:nvSpPr>
        <p:spPr>
          <a:xfrm>
            <a:off x="22707600" y="28265735"/>
            <a:ext cx="2268038" cy="461665"/>
          </a:xfrm>
          <a:prstGeom prst="rect">
            <a:avLst/>
          </a:prstGeom>
          <a:noFill/>
        </p:spPr>
        <p:txBody>
          <a:bodyPr wrap="square" rtlCol="0">
            <a:spAutoFit/>
          </a:bodyPr>
          <a:lstStyle/>
          <a:p>
            <a:pPr algn="ctr"/>
            <a:r>
              <a:rPr lang="en-US" sz="2400" b="1" dirty="0">
                <a:solidFill>
                  <a:srgbClr val="C00000"/>
                </a:solidFill>
              </a:rPr>
              <a:t>Calibrate</a:t>
            </a:r>
          </a:p>
        </p:txBody>
      </p:sp>
      <p:sp>
        <p:nvSpPr>
          <p:cNvPr id="82" name="TextBox 81"/>
          <p:cNvSpPr txBox="1"/>
          <p:nvPr/>
        </p:nvSpPr>
        <p:spPr>
          <a:xfrm>
            <a:off x="27145162" y="28265735"/>
            <a:ext cx="2268038" cy="461665"/>
          </a:xfrm>
          <a:prstGeom prst="rect">
            <a:avLst/>
          </a:prstGeom>
          <a:noFill/>
        </p:spPr>
        <p:txBody>
          <a:bodyPr wrap="square" rtlCol="0">
            <a:spAutoFit/>
          </a:bodyPr>
          <a:lstStyle/>
          <a:p>
            <a:pPr algn="ctr"/>
            <a:r>
              <a:rPr lang="en-US" sz="2400" b="1" dirty="0">
                <a:solidFill>
                  <a:srgbClr val="C00000"/>
                </a:solidFill>
              </a:rPr>
              <a:t>Feedback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2180</TotalTime>
  <Words>775</Words>
  <Application>Microsoft Office PowerPoint</Application>
  <PresentationFormat>Custom</PresentationFormat>
  <Paragraphs>209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Portland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Todd</cp:lastModifiedBy>
  <cp:revision>126</cp:revision>
  <dcterms:created xsi:type="dcterms:W3CDTF">2008-12-19T19:08:39Z</dcterms:created>
  <dcterms:modified xsi:type="dcterms:W3CDTF">2016-05-25T07:14:57Z</dcterms:modified>
</cp:coreProperties>
</file>