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0" r:id="rId5"/>
    <p:sldId id="271" r:id="rId6"/>
    <p:sldId id="272" r:id="rId7"/>
    <p:sldId id="265" r:id="rId8"/>
    <p:sldId id="266" r:id="rId9"/>
    <p:sldId id="268" r:id="rId10"/>
    <p:sldId id="269" r:id="rId11"/>
    <p:sldId id="258" r:id="rId12"/>
    <p:sldId id="262" r:id="rId13"/>
    <p:sldId id="273" r:id="rId14"/>
    <p:sldId id="274" r:id="rId15"/>
    <p:sldId id="275" r:id="rId16"/>
    <p:sldId id="259"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6BC608-6940-40D1-8E4C-016F73E35CB7}"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82617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BC608-6940-40D1-8E4C-016F73E35CB7}"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6170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BC608-6940-40D1-8E4C-016F73E35CB7}"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72793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BC608-6940-40D1-8E4C-016F73E35CB7}"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434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BC608-6940-40D1-8E4C-016F73E35CB7}"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49888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6BC608-6940-40D1-8E4C-016F73E35CB7}"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243584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6BC608-6940-40D1-8E4C-016F73E35CB7}"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51034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6BC608-6940-40D1-8E4C-016F73E35CB7}"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34584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BC608-6940-40D1-8E4C-016F73E35CB7}"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188508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BC608-6940-40D1-8E4C-016F73E35CB7}"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167333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BC608-6940-40D1-8E4C-016F73E35CB7}"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566B-9047-49C3-A694-788B2F7BED5B}" type="slidenum">
              <a:rPr lang="en-US" smtClean="0"/>
              <a:t>‹#›</a:t>
            </a:fld>
            <a:endParaRPr lang="en-US"/>
          </a:p>
        </p:txBody>
      </p:sp>
    </p:spTree>
    <p:extLst>
      <p:ext uri="{BB962C8B-B14F-4D97-AF65-F5344CB8AC3E}">
        <p14:creationId xmlns:p14="http://schemas.microsoft.com/office/powerpoint/2010/main" val="350061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BC608-6940-40D1-8E4C-016F73E35CB7}" type="datetimeFigureOut">
              <a:rPr lang="en-US" smtClean="0"/>
              <a:t>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1566B-9047-49C3-A694-788B2F7BED5B}" type="slidenum">
              <a:rPr lang="en-US" smtClean="0"/>
              <a:t>‹#›</a:t>
            </a:fld>
            <a:endParaRPr lang="en-US"/>
          </a:p>
        </p:txBody>
      </p:sp>
    </p:spTree>
    <p:extLst>
      <p:ext uri="{BB962C8B-B14F-4D97-AF65-F5344CB8AC3E}">
        <p14:creationId xmlns:p14="http://schemas.microsoft.com/office/powerpoint/2010/main" val="216867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Ideas for Using </a:t>
            </a:r>
            <a:r>
              <a:rPr lang="en-US" dirty="0" err="1" smtClean="0"/>
              <a:t>sEMG</a:t>
            </a:r>
            <a:r>
              <a:rPr lang="en-US" dirty="0" smtClean="0"/>
              <a:t> signal</a:t>
            </a:r>
            <a:endParaRPr lang="en-US" dirty="0"/>
          </a:p>
        </p:txBody>
      </p:sp>
    </p:spTree>
    <p:extLst>
      <p:ext uri="{BB962C8B-B14F-4D97-AF65-F5344CB8AC3E}">
        <p14:creationId xmlns:p14="http://schemas.microsoft.com/office/powerpoint/2010/main" val="3839766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834" y="675718"/>
            <a:ext cx="10408025" cy="2323713"/>
          </a:xfrm>
          <a:prstGeom prst="rect">
            <a:avLst/>
          </a:prstGeom>
          <a:noFill/>
        </p:spPr>
        <p:txBody>
          <a:bodyPr wrap="square" rtlCol="0">
            <a:spAutoFit/>
          </a:bodyPr>
          <a:lstStyle/>
          <a:p>
            <a:pPr>
              <a:spcAft>
                <a:spcPts val="600"/>
              </a:spcAft>
            </a:pPr>
            <a:r>
              <a:rPr lang="en-US" sz="2000" dirty="0" smtClean="0"/>
              <a:t>Constraint:</a:t>
            </a:r>
          </a:p>
          <a:p>
            <a:pPr marL="285750" indent="-285750">
              <a:spcAft>
                <a:spcPts val="600"/>
              </a:spcAft>
              <a:buFontTx/>
              <a:buChar char="-"/>
            </a:pPr>
            <a:r>
              <a:rPr lang="en-US" sz="2000" dirty="0" smtClean="0"/>
              <a:t>We have to buy DE2i-115 board which costs $700 (if we don’t get into final list)</a:t>
            </a:r>
          </a:p>
          <a:p>
            <a:pPr marL="285750" indent="-285750">
              <a:spcAft>
                <a:spcPts val="600"/>
              </a:spcAft>
              <a:buFontTx/>
              <a:buChar char="-"/>
            </a:pPr>
            <a:r>
              <a:rPr lang="en-US" sz="2000" dirty="0" smtClean="0"/>
              <a:t>We have up until May 2016 to finish the product</a:t>
            </a:r>
          </a:p>
          <a:p>
            <a:pPr marL="285750" indent="-285750">
              <a:spcAft>
                <a:spcPts val="600"/>
              </a:spcAft>
              <a:buFontTx/>
              <a:buChar char="-"/>
            </a:pPr>
            <a:r>
              <a:rPr lang="en-US" sz="2000" dirty="0" smtClean="0"/>
              <a:t>None of us has experience with doing DSP on FPGA board</a:t>
            </a:r>
          </a:p>
          <a:p>
            <a:pPr marL="285750" indent="-285750">
              <a:spcAft>
                <a:spcPts val="600"/>
              </a:spcAft>
              <a:buFontTx/>
              <a:buChar char="-"/>
            </a:pPr>
            <a:r>
              <a:rPr lang="en-US" sz="2000" dirty="0" smtClean="0"/>
              <a:t>Accurately detect fatigue index will be a </a:t>
            </a:r>
            <a:r>
              <a:rPr lang="en-US" sz="2000" dirty="0" smtClean="0"/>
              <a:t>challenge</a:t>
            </a:r>
          </a:p>
          <a:p>
            <a:pPr marL="285750" indent="-285750">
              <a:spcAft>
                <a:spcPts val="600"/>
              </a:spcAft>
              <a:buFontTx/>
              <a:buChar char="-"/>
            </a:pPr>
            <a:r>
              <a:rPr lang="en-US" sz="2000" dirty="0" smtClean="0"/>
              <a:t>Other device than </a:t>
            </a:r>
            <a:r>
              <a:rPr lang="en-US" sz="2000" dirty="0" err="1" smtClean="0"/>
              <a:t>sEMG</a:t>
            </a:r>
            <a:r>
              <a:rPr lang="en-US" sz="2000" dirty="0" smtClean="0"/>
              <a:t> should be used to check if users doing exercises correctly</a:t>
            </a:r>
            <a:endParaRPr lang="en-US" sz="2000" dirty="0" smtClean="0"/>
          </a:p>
        </p:txBody>
      </p:sp>
    </p:spTree>
    <p:extLst>
      <p:ext uri="{BB962C8B-B14F-4D97-AF65-F5344CB8AC3E}">
        <p14:creationId xmlns:p14="http://schemas.microsoft.com/office/powerpoint/2010/main" val="114267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 Prosthetic Hand</a:t>
            </a:r>
            <a:endParaRPr lang="en-US" dirty="0"/>
          </a:p>
        </p:txBody>
      </p:sp>
      <p:pic>
        <p:nvPicPr>
          <p:cNvPr id="4" name="Picture 3"/>
          <p:cNvPicPr>
            <a:picLocks noChangeAspect="1"/>
          </p:cNvPicPr>
          <p:nvPr/>
        </p:nvPicPr>
        <p:blipFill>
          <a:blip r:embed="rId2"/>
          <a:stretch>
            <a:fillRect/>
          </a:stretch>
        </p:blipFill>
        <p:spPr>
          <a:xfrm>
            <a:off x="2497231" y="1828800"/>
            <a:ext cx="7197538" cy="4288771"/>
          </a:xfrm>
          <a:prstGeom prst="rect">
            <a:avLst/>
          </a:prstGeom>
        </p:spPr>
      </p:pic>
    </p:spTree>
    <p:extLst>
      <p:ext uri="{BB962C8B-B14F-4D97-AF65-F5344CB8AC3E}">
        <p14:creationId xmlns:p14="http://schemas.microsoft.com/office/powerpoint/2010/main" val="747840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6617" y="3226174"/>
            <a:ext cx="10587318" cy="1400383"/>
          </a:xfrm>
          <a:prstGeom prst="rect">
            <a:avLst/>
          </a:prstGeom>
          <a:noFill/>
        </p:spPr>
        <p:txBody>
          <a:bodyPr wrap="square" rtlCol="0">
            <a:spAutoFit/>
          </a:bodyPr>
          <a:lstStyle/>
          <a:p>
            <a:pPr>
              <a:spcAft>
                <a:spcPts val="600"/>
              </a:spcAft>
            </a:pPr>
            <a:r>
              <a:rPr lang="en-US" sz="2000" dirty="0" smtClean="0"/>
              <a:t>Objective:</a:t>
            </a:r>
          </a:p>
          <a:p>
            <a:pPr>
              <a:spcAft>
                <a:spcPts val="600"/>
              </a:spcAft>
            </a:pPr>
            <a:r>
              <a:rPr lang="en-US" sz="2000" dirty="0" smtClean="0"/>
              <a:t>To design and prototype a sensitive 3D printing prosthetic hand that can mimic a real hand’s activities. The prosthetic hand will get the </a:t>
            </a:r>
            <a:r>
              <a:rPr lang="en-US" sz="2000" dirty="0" err="1" smtClean="0"/>
              <a:t>sEMG</a:t>
            </a:r>
            <a:r>
              <a:rPr lang="en-US" sz="2000" dirty="0" smtClean="0"/>
              <a:t> signal, analyze the signal and translate it into appropriate action. The prosthetic hand should not too heavy and can be easily attached to forearm.</a:t>
            </a:r>
            <a:endParaRPr lang="en-US" sz="2000" dirty="0"/>
          </a:p>
        </p:txBody>
      </p:sp>
      <p:sp>
        <p:nvSpPr>
          <p:cNvPr id="9" name="TextBox 8"/>
          <p:cNvSpPr txBox="1"/>
          <p:nvPr/>
        </p:nvSpPr>
        <p:spPr>
          <a:xfrm>
            <a:off x="946617" y="1031299"/>
            <a:ext cx="8048625" cy="1477328"/>
          </a:xfrm>
          <a:prstGeom prst="rect">
            <a:avLst/>
          </a:prstGeom>
          <a:noFill/>
        </p:spPr>
        <p:txBody>
          <a:bodyPr wrap="square" rtlCol="0">
            <a:spAutoFit/>
          </a:bodyPr>
          <a:lstStyle/>
          <a:p>
            <a:pPr>
              <a:spcAft>
                <a:spcPts val="600"/>
              </a:spcAft>
            </a:pPr>
            <a:r>
              <a:rPr lang="en-US" sz="2000" dirty="0" smtClean="0"/>
              <a:t>Need:</a:t>
            </a:r>
          </a:p>
          <a:p>
            <a:pPr marL="285750" indent="-285750">
              <a:spcAft>
                <a:spcPts val="600"/>
              </a:spcAft>
              <a:buFontTx/>
              <a:buChar char="-"/>
            </a:pPr>
            <a:r>
              <a:rPr lang="en-US" sz="2000" dirty="0" smtClean="0"/>
              <a:t>Nearly 1 in 5 people have a disability in the U.S.</a:t>
            </a:r>
          </a:p>
          <a:p>
            <a:pPr marL="285750" indent="-285750">
              <a:spcAft>
                <a:spcPts val="600"/>
              </a:spcAft>
              <a:buFontTx/>
              <a:buChar char="-"/>
            </a:pPr>
            <a:r>
              <a:rPr lang="en-US" sz="2000" dirty="0" smtClean="0"/>
              <a:t>Prosthetic human’s part is expensive, not a one-time cost and need to be replaced after three to five years   </a:t>
            </a:r>
            <a:endParaRPr lang="en-US" sz="2000" dirty="0"/>
          </a:p>
        </p:txBody>
      </p:sp>
    </p:spTree>
    <p:extLst>
      <p:ext uri="{BB962C8B-B14F-4D97-AF65-F5344CB8AC3E}">
        <p14:creationId xmlns:p14="http://schemas.microsoft.com/office/powerpoint/2010/main" val="186005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4" y="262140"/>
            <a:ext cx="3285566" cy="1325563"/>
          </a:xfrm>
        </p:spPr>
        <p:txBody>
          <a:bodyPr>
            <a:normAutofit/>
          </a:bodyPr>
          <a:lstStyle/>
          <a:p>
            <a:r>
              <a:rPr lang="en-US" dirty="0" smtClean="0"/>
              <a:t>Requirement</a:t>
            </a:r>
            <a:endParaRPr lang="en-US" dirty="0"/>
          </a:p>
        </p:txBody>
      </p:sp>
      <p:sp>
        <p:nvSpPr>
          <p:cNvPr id="3" name="TextBox 2"/>
          <p:cNvSpPr txBox="1"/>
          <p:nvPr/>
        </p:nvSpPr>
        <p:spPr>
          <a:xfrm>
            <a:off x="1057834" y="1408409"/>
            <a:ext cx="10157854" cy="1169551"/>
          </a:xfrm>
          <a:prstGeom prst="rect">
            <a:avLst/>
          </a:prstGeom>
          <a:noFill/>
        </p:spPr>
        <p:txBody>
          <a:bodyPr wrap="square" rtlCol="0">
            <a:spAutoFit/>
          </a:bodyPr>
          <a:lstStyle/>
          <a:p>
            <a:pPr>
              <a:spcAft>
                <a:spcPts val="600"/>
              </a:spcAft>
            </a:pPr>
            <a:r>
              <a:rPr lang="en-US" sz="2000" dirty="0" smtClean="0"/>
              <a:t>Operation:</a:t>
            </a:r>
          </a:p>
          <a:p>
            <a:pPr marL="285750" indent="-285750">
              <a:spcAft>
                <a:spcPts val="600"/>
              </a:spcAft>
              <a:buFontTx/>
              <a:buChar char="-"/>
            </a:pPr>
            <a:r>
              <a:rPr lang="en-US" sz="2000" dirty="0" smtClean="0"/>
              <a:t>Accurate, sensitive and quick</a:t>
            </a:r>
          </a:p>
          <a:p>
            <a:pPr marL="285750" indent="-285750">
              <a:spcAft>
                <a:spcPts val="600"/>
              </a:spcAft>
              <a:buFontTx/>
              <a:buChar char="-"/>
            </a:pPr>
            <a:r>
              <a:rPr lang="en-US" sz="2000" dirty="0" smtClean="0"/>
              <a:t>Operation should help disability people in their daily activities</a:t>
            </a:r>
            <a:endParaRPr lang="en-US" sz="2000" dirty="0"/>
          </a:p>
        </p:txBody>
      </p:sp>
      <p:sp>
        <p:nvSpPr>
          <p:cNvPr id="8" name="TextBox 7"/>
          <p:cNvSpPr txBox="1"/>
          <p:nvPr/>
        </p:nvSpPr>
        <p:spPr>
          <a:xfrm>
            <a:off x="1057834" y="2768696"/>
            <a:ext cx="10408025" cy="1169551"/>
          </a:xfrm>
          <a:prstGeom prst="rect">
            <a:avLst/>
          </a:prstGeom>
          <a:noFill/>
        </p:spPr>
        <p:txBody>
          <a:bodyPr wrap="square" rtlCol="0">
            <a:spAutoFit/>
          </a:bodyPr>
          <a:lstStyle/>
          <a:p>
            <a:pPr>
              <a:spcAft>
                <a:spcPts val="600"/>
              </a:spcAft>
            </a:pPr>
            <a:r>
              <a:rPr lang="en-US" sz="2000" dirty="0" smtClean="0"/>
              <a:t>Functionality:</a:t>
            </a:r>
          </a:p>
          <a:p>
            <a:pPr marL="285750" indent="-285750">
              <a:spcAft>
                <a:spcPts val="600"/>
              </a:spcAft>
              <a:buFontTx/>
              <a:buChar char="-"/>
            </a:pPr>
            <a:r>
              <a:rPr lang="en-US" sz="2000" dirty="0" smtClean="0"/>
              <a:t>The prosthetic hand should be able to mimic some basic real hand’s activities</a:t>
            </a:r>
          </a:p>
          <a:p>
            <a:pPr marL="285750" indent="-285750">
              <a:spcAft>
                <a:spcPts val="600"/>
              </a:spcAft>
              <a:buFontTx/>
              <a:buChar char="-"/>
            </a:pPr>
            <a:r>
              <a:rPr lang="en-US" sz="2000" dirty="0" smtClean="0"/>
              <a:t>The prosthetic hand’s activities will be controlled by </a:t>
            </a:r>
            <a:r>
              <a:rPr lang="en-US" sz="2000" dirty="0" err="1" smtClean="0"/>
              <a:t>sEMG</a:t>
            </a:r>
            <a:r>
              <a:rPr lang="en-US" sz="2000" dirty="0" smtClean="0"/>
              <a:t> signal coming from forearm. </a:t>
            </a:r>
          </a:p>
        </p:txBody>
      </p:sp>
      <p:sp>
        <p:nvSpPr>
          <p:cNvPr id="9" name="TextBox 8"/>
          <p:cNvSpPr txBox="1"/>
          <p:nvPr/>
        </p:nvSpPr>
        <p:spPr>
          <a:xfrm>
            <a:off x="1057834" y="4691851"/>
            <a:ext cx="10408025" cy="1169551"/>
          </a:xfrm>
          <a:prstGeom prst="rect">
            <a:avLst/>
          </a:prstGeom>
          <a:noFill/>
        </p:spPr>
        <p:txBody>
          <a:bodyPr wrap="square" rtlCol="0">
            <a:spAutoFit/>
          </a:bodyPr>
          <a:lstStyle/>
          <a:p>
            <a:pPr>
              <a:spcAft>
                <a:spcPts val="600"/>
              </a:spcAft>
            </a:pPr>
            <a:r>
              <a:rPr lang="en-US" sz="2000" dirty="0" smtClean="0"/>
              <a:t>Usability:</a:t>
            </a:r>
          </a:p>
          <a:p>
            <a:pPr marL="285750" indent="-285750">
              <a:spcAft>
                <a:spcPts val="600"/>
              </a:spcAft>
              <a:buFontTx/>
              <a:buChar char="-"/>
            </a:pPr>
            <a:r>
              <a:rPr lang="en-US" sz="2000" dirty="0" smtClean="0"/>
              <a:t>No need for installation</a:t>
            </a:r>
          </a:p>
          <a:p>
            <a:pPr marL="285750" indent="-285750">
              <a:spcAft>
                <a:spcPts val="600"/>
              </a:spcAft>
              <a:buFontTx/>
              <a:buChar char="-"/>
            </a:pPr>
            <a:r>
              <a:rPr lang="en-US" sz="2000" dirty="0" smtClean="0"/>
              <a:t>The prosthetic hand will function automatically after turn on the power</a:t>
            </a:r>
            <a:endParaRPr lang="en-US" sz="2000" dirty="0"/>
          </a:p>
        </p:txBody>
      </p:sp>
    </p:spTree>
    <p:extLst>
      <p:ext uri="{BB962C8B-B14F-4D97-AF65-F5344CB8AC3E}">
        <p14:creationId xmlns:p14="http://schemas.microsoft.com/office/powerpoint/2010/main" val="39049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360" y="541731"/>
            <a:ext cx="10408025" cy="1169551"/>
          </a:xfrm>
          <a:prstGeom prst="rect">
            <a:avLst/>
          </a:prstGeom>
          <a:noFill/>
        </p:spPr>
        <p:txBody>
          <a:bodyPr wrap="square" rtlCol="0">
            <a:spAutoFit/>
          </a:bodyPr>
          <a:lstStyle/>
          <a:p>
            <a:pPr>
              <a:spcAft>
                <a:spcPts val="600"/>
              </a:spcAft>
            </a:pPr>
            <a:r>
              <a:rPr lang="en-US" sz="2000" dirty="0" smtClean="0"/>
              <a:t>Energy:</a:t>
            </a:r>
          </a:p>
          <a:p>
            <a:pPr marL="285750" indent="-285750">
              <a:spcAft>
                <a:spcPts val="600"/>
              </a:spcAft>
              <a:buFontTx/>
              <a:buChar char="-"/>
            </a:pPr>
            <a:r>
              <a:rPr lang="en-US" sz="2000" dirty="0" err="1" smtClean="0"/>
              <a:t>Seperated</a:t>
            </a:r>
            <a:r>
              <a:rPr lang="en-US" sz="2000" dirty="0" smtClean="0"/>
              <a:t> ± 9V DC power supply for muscle sensor v3.</a:t>
            </a:r>
          </a:p>
          <a:p>
            <a:pPr marL="285750" indent="-285750">
              <a:spcAft>
                <a:spcPts val="600"/>
              </a:spcAft>
              <a:buFontTx/>
              <a:buChar char="-"/>
            </a:pPr>
            <a:r>
              <a:rPr lang="en-US" sz="2000" dirty="0" smtClean="0"/>
              <a:t>Adapter DC 12V/2A for DE2i-115 FPGA board.</a:t>
            </a:r>
          </a:p>
        </p:txBody>
      </p:sp>
      <p:sp>
        <p:nvSpPr>
          <p:cNvPr id="7" name="TextBox 6"/>
          <p:cNvSpPr txBox="1"/>
          <p:nvPr/>
        </p:nvSpPr>
        <p:spPr>
          <a:xfrm>
            <a:off x="923359" y="2061934"/>
            <a:ext cx="10408025" cy="1938992"/>
          </a:xfrm>
          <a:prstGeom prst="rect">
            <a:avLst/>
          </a:prstGeom>
          <a:noFill/>
        </p:spPr>
        <p:txBody>
          <a:bodyPr wrap="square" rtlCol="0">
            <a:spAutoFit/>
          </a:bodyPr>
          <a:lstStyle/>
          <a:p>
            <a:pPr>
              <a:spcAft>
                <a:spcPts val="600"/>
              </a:spcAft>
            </a:pPr>
            <a:r>
              <a:rPr lang="en-US" sz="2000" dirty="0" smtClean="0"/>
              <a:t>Safety:</a:t>
            </a:r>
          </a:p>
          <a:p>
            <a:pPr marL="285750" indent="-285750">
              <a:spcAft>
                <a:spcPts val="600"/>
              </a:spcAft>
              <a:buFontTx/>
              <a:buChar char="-"/>
            </a:pPr>
            <a:r>
              <a:rPr lang="en-US" sz="2000" dirty="0" smtClean="0"/>
              <a:t>Device should not have any shape edges</a:t>
            </a:r>
          </a:p>
          <a:p>
            <a:pPr marL="285750" indent="-285750">
              <a:spcAft>
                <a:spcPts val="600"/>
              </a:spcAft>
              <a:buFontTx/>
              <a:buChar char="-"/>
            </a:pPr>
            <a:r>
              <a:rPr lang="en-US" sz="2000" dirty="0" smtClean="0"/>
              <a:t>Device should not cause any shock</a:t>
            </a:r>
          </a:p>
          <a:p>
            <a:pPr marL="285750" indent="-285750">
              <a:spcAft>
                <a:spcPts val="600"/>
              </a:spcAft>
              <a:buFontTx/>
              <a:buChar char="-"/>
            </a:pPr>
            <a:r>
              <a:rPr lang="en-US" sz="2000" dirty="0" smtClean="0"/>
              <a:t>Device should not too heavy to wear</a:t>
            </a:r>
          </a:p>
          <a:p>
            <a:pPr marL="285750" indent="-285750">
              <a:spcAft>
                <a:spcPts val="600"/>
              </a:spcAft>
              <a:buFontTx/>
              <a:buChar char="-"/>
            </a:pPr>
            <a:r>
              <a:rPr lang="en-US" sz="2000" dirty="0" smtClean="0"/>
              <a:t>Device should be waterproof</a:t>
            </a:r>
            <a:endParaRPr lang="en-US" sz="2000" dirty="0"/>
          </a:p>
        </p:txBody>
      </p:sp>
      <p:sp>
        <p:nvSpPr>
          <p:cNvPr id="8" name="TextBox 7"/>
          <p:cNvSpPr txBox="1"/>
          <p:nvPr/>
        </p:nvSpPr>
        <p:spPr>
          <a:xfrm>
            <a:off x="923362" y="4166355"/>
            <a:ext cx="10408025" cy="784830"/>
          </a:xfrm>
          <a:prstGeom prst="rect">
            <a:avLst/>
          </a:prstGeom>
          <a:noFill/>
        </p:spPr>
        <p:txBody>
          <a:bodyPr wrap="square" rtlCol="0">
            <a:spAutoFit/>
          </a:bodyPr>
          <a:lstStyle/>
          <a:p>
            <a:pPr>
              <a:spcAft>
                <a:spcPts val="600"/>
              </a:spcAft>
            </a:pPr>
            <a:r>
              <a:rPr lang="en-US" sz="2000" dirty="0" smtClean="0"/>
              <a:t>Legal:</a:t>
            </a:r>
          </a:p>
          <a:p>
            <a:pPr marL="285750" indent="-285750">
              <a:spcAft>
                <a:spcPts val="600"/>
              </a:spcAft>
              <a:buFontTx/>
              <a:buChar char="-"/>
            </a:pPr>
            <a:r>
              <a:rPr lang="en-US" sz="2000" dirty="0" smtClean="0"/>
              <a:t>Device must comply US pattern and copyright regulation</a:t>
            </a:r>
          </a:p>
        </p:txBody>
      </p:sp>
      <p:sp>
        <p:nvSpPr>
          <p:cNvPr id="9" name="TextBox 8"/>
          <p:cNvSpPr txBox="1"/>
          <p:nvPr/>
        </p:nvSpPr>
        <p:spPr>
          <a:xfrm>
            <a:off x="923361" y="5116614"/>
            <a:ext cx="10408025" cy="784830"/>
          </a:xfrm>
          <a:prstGeom prst="rect">
            <a:avLst/>
          </a:prstGeom>
          <a:noFill/>
        </p:spPr>
        <p:txBody>
          <a:bodyPr wrap="square" rtlCol="0">
            <a:spAutoFit/>
          </a:bodyPr>
          <a:lstStyle/>
          <a:p>
            <a:pPr>
              <a:spcAft>
                <a:spcPts val="600"/>
              </a:spcAft>
            </a:pPr>
            <a:r>
              <a:rPr lang="en-US" sz="2000" dirty="0" smtClean="0"/>
              <a:t>Documentation:</a:t>
            </a:r>
          </a:p>
          <a:p>
            <a:pPr marL="285750" indent="-285750">
              <a:spcAft>
                <a:spcPts val="600"/>
              </a:spcAft>
              <a:buFontTx/>
              <a:buChar char="-"/>
            </a:pPr>
            <a:r>
              <a:rPr lang="en-US" sz="2000" dirty="0" smtClean="0"/>
              <a:t>User’s operation and maintenance manual will be provided</a:t>
            </a:r>
          </a:p>
        </p:txBody>
      </p:sp>
    </p:spTree>
    <p:extLst>
      <p:ext uri="{BB962C8B-B14F-4D97-AF65-F5344CB8AC3E}">
        <p14:creationId xmlns:p14="http://schemas.microsoft.com/office/powerpoint/2010/main" val="410660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834" y="675718"/>
            <a:ext cx="10408025" cy="3400931"/>
          </a:xfrm>
          <a:prstGeom prst="rect">
            <a:avLst/>
          </a:prstGeom>
          <a:noFill/>
        </p:spPr>
        <p:txBody>
          <a:bodyPr wrap="square" rtlCol="0">
            <a:spAutoFit/>
          </a:bodyPr>
          <a:lstStyle/>
          <a:p>
            <a:pPr>
              <a:spcAft>
                <a:spcPts val="600"/>
              </a:spcAft>
            </a:pPr>
            <a:r>
              <a:rPr lang="en-US" sz="2000" dirty="0" smtClean="0"/>
              <a:t>Constraint:</a:t>
            </a:r>
          </a:p>
          <a:p>
            <a:pPr marL="285750" indent="-285750">
              <a:spcAft>
                <a:spcPts val="600"/>
              </a:spcAft>
              <a:buFontTx/>
              <a:buChar char="-"/>
            </a:pPr>
            <a:r>
              <a:rPr lang="en-US" sz="2000" dirty="0" smtClean="0"/>
              <a:t>We have to buy DE2i-115 board which costs $700 (if we don’t get into final list)</a:t>
            </a:r>
          </a:p>
          <a:p>
            <a:pPr marL="285750" indent="-285750">
              <a:spcAft>
                <a:spcPts val="600"/>
              </a:spcAft>
              <a:buFontTx/>
              <a:buChar char="-"/>
            </a:pPr>
            <a:r>
              <a:rPr lang="en-US" sz="2000" dirty="0" smtClean="0"/>
              <a:t>There is also cost for 3D printing parts for building the hand</a:t>
            </a:r>
          </a:p>
          <a:p>
            <a:pPr marL="285750" indent="-285750">
              <a:spcAft>
                <a:spcPts val="600"/>
              </a:spcAft>
              <a:buFontTx/>
              <a:buChar char="-"/>
            </a:pPr>
            <a:r>
              <a:rPr lang="en-US" sz="2000" dirty="0" smtClean="0"/>
              <a:t>We have up until May 2016 to finish the product</a:t>
            </a:r>
          </a:p>
          <a:p>
            <a:pPr marL="285750" indent="-285750">
              <a:spcAft>
                <a:spcPts val="600"/>
              </a:spcAft>
              <a:buFontTx/>
              <a:buChar char="-"/>
            </a:pPr>
            <a:r>
              <a:rPr lang="en-US" sz="2000" dirty="0" smtClean="0"/>
              <a:t>We have to do more signal analysis because </a:t>
            </a:r>
            <a:r>
              <a:rPr lang="en-US" sz="2000" dirty="0" err="1" smtClean="0"/>
              <a:t>sEMG</a:t>
            </a:r>
            <a:r>
              <a:rPr lang="en-US" sz="2000" dirty="0" smtClean="0"/>
              <a:t> for forearm has noise contamination and cross-talk signal</a:t>
            </a:r>
            <a:r>
              <a:rPr lang="en-US" sz="2000" dirty="0" smtClean="0"/>
              <a:t>.</a:t>
            </a:r>
          </a:p>
          <a:p>
            <a:pPr marL="285750" indent="-285750">
              <a:spcAft>
                <a:spcPts val="600"/>
              </a:spcAft>
              <a:buFontTx/>
              <a:buChar char="-"/>
            </a:pPr>
            <a:r>
              <a:rPr lang="en-US" sz="2000" dirty="0"/>
              <a:t>Other sources can also be added to improve the accuracy</a:t>
            </a:r>
            <a:r>
              <a:rPr lang="en-US" sz="2000" dirty="0" smtClean="0"/>
              <a:t>.</a:t>
            </a:r>
            <a:endParaRPr lang="en-US" sz="2000" dirty="0" smtClean="0"/>
          </a:p>
          <a:p>
            <a:pPr marL="285750" indent="-285750">
              <a:spcAft>
                <a:spcPts val="600"/>
              </a:spcAft>
              <a:buFontTx/>
              <a:buChar char="-"/>
            </a:pPr>
            <a:r>
              <a:rPr lang="en-US" sz="2000" dirty="0"/>
              <a:t>E</a:t>
            </a:r>
            <a:r>
              <a:rPr lang="en-US" sz="2000" dirty="0" smtClean="0"/>
              <a:t>xperience with doing DSP on FPGA board is needed</a:t>
            </a:r>
          </a:p>
          <a:p>
            <a:pPr marL="285750" indent="-285750">
              <a:spcAft>
                <a:spcPts val="600"/>
              </a:spcAft>
              <a:buFontTx/>
              <a:buChar char="-"/>
            </a:pPr>
            <a:r>
              <a:rPr lang="en-US" sz="2000" dirty="0" smtClean="0"/>
              <a:t>Knowledge in bio-mechanical field is needed</a:t>
            </a:r>
          </a:p>
        </p:txBody>
      </p:sp>
    </p:spTree>
    <p:extLst>
      <p:ext uri="{BB962C8B-B14F-4D97-AF65-F5344CB8AC3E}">
        <p14:creationId xmlns:p14="http://schemas.microsoft.com/office/powerpoint/2010/main" val="2259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Interaction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59" y="2690531"/>
            <a:ext cx="4854784" cy="27510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830" y="2690531"/>
            <a:ext cx="4309215" cy="2867587"/>
          </a:xfrm>
          <a:prstGeom prst="rect">
            <a:avLst/>
          </a:prstGeom>
        </p:spPr>
      </p:pic>
    </p:spTree>
    <p:extLst>
      <p:ext uri="{BB962C8B-B14F-4D97-AF65-F5344CB8AC3E}">
        <p14:creationId xmlns:p14="http://schemas.microsoft.com/office/powerpoint/2010/main" val="33420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6617" y="3226174"/>
            <a:ext cx="10587318" cy="1400383"/>
          </a:xfrm>
          <a:prstGeom prst="rect">
            <a:avLst/>
          </a:prstGeom>
          <a:noFill/>
        </p:spPr>
        <p:txBody>
          <a:bodyPr wrap="square" rtlCol="0">
            <a:spAutoFit/>
          </a:bodyPr>
          <a:lstStyle/>
          <a:p>
            <a:pPr>
              <a:spcAft>
                <a:spcPts val="600"/>
              </a:spcAft>
            </a:pPr>
            <a:r>
              <a:rPr lang="en-US" sz="2000" dirty="0" smtClean="0"/>
              <a:t>Objective:</a:t>
            </a:r>
          </a:p>
          <a:p>
            <a:pPr>
              <a:spcAft>
                <a:spcPts val="600"/>
              </a:spcAft>
            </a:pPr>
            <a:r>
              <a:rPr lang="en-US" sz="2000" dirty="0" smtClean="0"/>
              <a:t>To design and prototype a device that can translate the </a:t>
            </a:r>
            <a:r>
              <a:rPr lang="en-US" sz="2000" dirty="0" err="1" smtClean="0"/>
              <a:t>sEMG</a:t>
            </a:r>
            <a:r>
              <a:rPr lang="en-US" sz="2000" dirty="0" smtClean="0"/>
              <a:t> signal to computer command. The device should accurately and quickly analyze the </a:t>
            </a:r>
            <a:r>
              <a:rPr lang="en-US" sz="2000" dirty="0" err="1" smtClean="0"/>
              <a:t>sEMG</a:t>
            </a:r>
            <a:r>
              <a:rPr lang="en-US" sz="2000" dirty="0" smtClean="0"/>
              <a:t> signal and translate it to the correct computer commands that the users want to perform. </a:t>
            </a:r>
            <a:endParaRPr lang="en-US" sz="2000" dirty="0"/>
          </a:p>
        </p:txBody>
      </p:sp>
      <p:sp>
        <p:nvSpPr>
          <p:cNvPr id="9" name="TextBox 8"/>
          <p:cNvSpPr txBox="1"/>
          <p:nvPr/>
        </p:nvSpPr>
        <p:spPr>
          <a:xfrm>
            <a:off x="946617" y="1031299"/>
            <a:ext cx="8048625" cy="1862048"/>
          </a:xfrm>
          <a:prstGeom prst="rect">
            <a:avLst/>
          </a:prstGeom>
          <a:noFill/>
        </p:spPr>
        <p:txBody>
          <a:bodyPr wrap="square" rtlCol="0">
            <a:spAutoFit/>
          </a:bodyPr>
          <a:lstStyle/>
          <a:p>
            <a:pPr>
              <a:spcAft>
                <a:spcPts val="600"/>
              </a:spcAft>
            </a:pPr>
            <a:r>
              <a:rPr lang="en-US" sz="2000" dirty="0" smtClean="0"/>
              <a:t>Need:</a:t>
            </a:r>
          </a:p>
          <a:p>
            <a:pPr marL="285750" indent="-285750">
              <a:spcAft>
                <a:spcPts val="600"/>
              </a:spcAft>
              <a:buFontTx/>
              <a:buChar char="-"/>
            </a:pPr>
            <a:r>
              <a:rPr lang="en-US" sz="2000" dirty="0" smtClean="0"/>
              <a:t>Nearly 1 in 5 people have a disability in the U.S.</a:t>
            </a:r>
          </a:p>
          <a:p>
            <a:pPr marL="285750" indent="-285750">
              <a:spcAft>
                <a:spcPts val="600"/>
              </a:spcAft>
              <a:buFontTx/>
              <a:buChar char="-"/>
            </a:pPr>
            <a:r>
              <a:rPr lang="en-US" sz="2000" dirty="0" smtClean="0"/>
              <a:t>It’s inappropriate for disability people to  use computer</a:t>
            </a:r>
          </a:p>
          <a:p>
            <a:pPr marL="285750" indent="-285750">
              <a:spcAft>
                <a:spcPts val="600"/>
              </a:spcAft>
              <a:buFontTx/>
              <a:buChar char="-"/>
            </a:pPr>
            <a:r>
              <a:rPr lang="en-US" sz="2000" dirty="0" smtClean="0"/>
              <a:t>Prosthetic limb is expensive, not a one-time cost and need to be replaced after three to five years   </a:t>
            </a:r>
            <a:endParaRPr lang="en-US" sz="2000" dirty="0"/>
          </a:p>
        </p:txBody>
      </p:sp>
    </p:spTree>
    <p:extLst>
      <p:ext uri="{BB962C8B-B14F-4D97-AF65-F5344CB8AC3E}">
        <p14:creationId xmlns:p14="http://schemas.microsoft.com/office/powerpoint/2010/main" val="27709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4" y="262140"/>
            <a:ext cx="3285566" cy="1325563"/>
          </a:xfrm>
        </p:spPr>
        <p:txBody>
          <a:bodyPr>
            <a:normAutofit/>
          </a:bodyPr>
          <a:lstStyle/>
          <a:p>
            <a:r>
              <a:rPr lang="en-US" dirty="0" smtClean="0"/>
              <a:t>Requirement</a:t>
            </a:r>
            <a:endParaRPr lang="en-US" dirty="0"/>
          </a:p>
        </p:txBody>
      </p:sp>
      <p:sp>
        <p:nvSpPr>
          <p:cNvPr id="3" name="TextBox 2"/>
          <p:cNvSpPr txBox="1"/>
          <p:nvPr/>
        </p:nvSpPr>
        <p:spPr>
          <a:xfrm>
            <a:off x="1057834" y="1408409"/>
            <a:ext cx="10157854" cy="1169551"/>
          </a:xfrm>
          <a:prstGeom prst="rect">
            <a:avLst/>
          </a:prstGeom>
          <a:noFill/>
        </p:spPr>
        <p:txBody>
          <a:bodyPr wrap="square" rtlCol="0">
            <a:spAutoFit/>
          </a:bodyPr>
          <a:lstStyle/>
          <a:p>
            <a:pPr>
              <a:spcAft>
                <a:spcPts val="600"/>
              </a:spcAft>
            </a:pPr>
            <a:r>
              <a:rPr lang="en-US" sz="2000" dirty="0" smtClean="0"/>
              <a:t>Operation:</a:t>
            </a:r>
          </a:p>
          <a:p>
            <a:pPr marL="285750" indent="-285750">
              <a:spcAft>
                <a:spcPts val="600"/>
              </a:spcAft>
              <a:buFontTx/>
              <a:buChar char="-"/>
            </a:pPr>
            <a:r>
              <a:rPr lang="en-US" sz="2000" dirty="0" smtClean="0"/>
              <a:t>Accurate, sensitive and quick</a:t>
            </a:r>
          </a:p>
          <a:p>
            <a:pPr marL="285750" indent="-285750">
              <a:spcAft>
                <a:spcPts val="600"/>
              </a:spcAft>
              <a:buFontTx/>
              <a:buChar char="-"/>
            </a:pPr>
            <a:r>
              <a:rPr lang="en-US" sz="2000" dirty="0" smtClean="0"/>
              <a:t>Operation should help disability people in their computer interaction</a:t>
            </a:r>
            <a:endParaRPr lang="en-US" sz="2000" dirty="0"/>
          </a:p>
        </p:txBody>
      </p:sp>
      <p:sp>
        <p:nvSpPr>
          <p:cNvPr id="8" name="TextBox 7"/>
          <p:cNvSpPr txBox="1"/>
          <p:nvPr/>
        </p:nvSpPr>
        <p:spPr>
          <a:xfrm>
            <a:off x="1057834" y="2768696"/>
            <a:ext cx="10408025" cy="1554272"/>
          </a:xfrm>
          <a:prstGeom prst="rect">
            <a:avLst/>
          </a:prstGeom>
          <a:noFill/>
        </p:spPr>
        <p:txBody>
          <a:bodyPr wrap="square" rtlCol="0">
            <a:spAutoFit/>
          </a:bodyPr>
          <a:lstStyle/>
          <a:p>
            <a:pPr>
              <a:spcAft>
                <a:spcPts val="600"/>
              </a:spcAft>
            </a:pPr>
            <a:r>
              <a:rPr lang="en-US" sz="2000" dirty="0" smtClean="0"/>
              <a:t>Functionality:</a:t>
            </a:r>
          </a:p>
          <a:p>
            <a:pPr marL="285750" indent="-285750">
              <a:spcAft>
                <a:spcPts val="600"/>
              </a:spcAft>
              <a:buFontTx/>
              <a:buChar char="-"/>
            </a:pPr>
            <a:r>
              <a:rPr lang="en-US" sz="2000" dirty="0" smtClean="0"/>
              <a:t>The device should provide accurate Windows’s command based on the provided </a:t>
            </a:r>
            <a:r>
              <a:rPr lang="en-US" sz="2000" dirty="0" err="1" smtClean="0"/>
              <a:t>sEMG</a:t>
            </a:r>
            <a:r>
              <a:rPr lang="en-US" sz="2000" dirty="0" smtClean="0"/>
              <a:t> signal.</a:t>
            </a:r>
          </a:p>
          <a:p>
            <a:pPr marL="285750" indent="-285750">
              <a:spcAft>
                <a:spcPts val="600"/>
              </a:spcAft>
              <a:buFontTx/>
              <a:buChar char="-"/>
            </a:pPr>
            <a:r>
              <a:rPr lang="en-US" sz="2000" dirty="0" smtClean="0"/>
              <a:t>The device will function based on </a:t>
            </a:r>
            <a:r>
              <a:rPr lang="en-US" sz="2000" dirty="0" err="1" smtClean="0"/>
              <a:t>sEMG</a:t>
            </a:r>
            <a:r>
              <a:rPr lang="en-US" sz="2000" dirty="0" smtClean="0"/>
              <a:t> signal coming from forearm. </a:t>
            </a:r>
          </a:p>
          <a:p>
            <a:pPr marL="285750" indent="-285750">
              <a:spcAft>
                <a:spcPts val="600"/>
              </a:spcAft>
              <a:buFontTx/>
              <a:buChar char="-"/>
            </a:pPr>
            <a:r>
              <a:rPr lang="en-US" sz="2000" dirty="0" smtClean="0"/>
              <a:t>Other sources can also be added to improve the accuracy.</a:t>
            </a:r>
          </a:p>
        </p:txBody>
      </p:sp>
      <p:sp>
        <p:nvSpPr>
          <p:cNvPr id="9" name="TextBox 8"/>
          <p:cNvSpPr txBox="1"/>
          <p:nvPr/>
        </p:nvSpPr>
        <p:spPr>
          <a:xfrm>
            <a:off x="1057834" y="4849014"/>
            <a:ext cx="10408025" cy="1169551"/>
          </a:xfrm>
          <a:prstGeom prst="rect">
            <a:avLst/>
          </a:prstGeom>
          <a:noFill/>
        </p:spPr>
        <p:txBody>
          <a:bodyPr wrap="square" rtlCol="0">
            <a:spAutoFit/>
          </a:bodyPr>
          <a:lstStyle/>
          <a:p>
            <a:pPr>
              <a:spcAft>
                <a:spcPts val="600"/>
              </a:spcAft>
            </a:pPr>
            <a:r>
              <a:rPr lang="en-US" sz="2000" dirty="0" smtClean="0"/>
              <a:t>Usability:</a:t>
            </a:r>
          </a:p>
          <a:p>
            <a:pPr marL="285750" indent="-285750">
              <a:spcAft>
                <a:spcPts val="600"/>
              </a:spcAft>
              <a:buFontTx/>
              <a:buChar char="-"/>
            </a:pPr>
            <a:r>
              <a:rPr lang="en-US" sz="2000" dirty="0" smtClean="0"/>
              <a:t>No need for installation</a:t>
            </a:r>
          </a:p>
          <a:p>
            <a:pPr marL="285750" indent="-285750">
              <a:spcAft>
                <a:spcPts val="600"/>
              </a:spcAft>
              <a:buFontTx/>
              <a:buChar char="-"/>
            </a:pPr>
            <a:r>
              <a:rPr lang="en-US" sz="2000" dirty="0" smtClean="0"/>
              <a:t>The device will function automatically after plug into the computer</a:t>
            </a:r>
            <a:endParaRPr lang="en-US" sz="2000" dirty="0"/>
          </a:p>
        </p:txBody>
      </p:sp>
    </p:spTree>
    <p:extLst>
      <p:ext uri="{BB962C8B-B14F-4D97-AF65-F5344CB8AC3E}">
        <p14:creationId xmlns:p14="http://schemas.microsoft.com/office/powerpoint/2010/main" val="68011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360" y="541731"/>
            <a:ext cx="10408025" cy="784830"/>
          </a:xfrm>
          <a:prstGeom prst="rect">
            <a:avLst/>
          </a:prstGeom>
          <a:noFill/>
        </p:spPr>
        <p:txBody>
          <a:bodyPr wrap="square" rtlCol="0">
            <a:spAutoFit/>
          </a:bodyPr>
          <a:lstStyle/>
          <a:p>
            <a:pPr>
              <a:spcAft>
                <a:spcPts val="600"/>
              </a:spcAft>
            </a:pPr>
            <a:r>
              <a:rPr lang="en-US" sz="2000" dirty="0" smtClean="0"/>
              <a:t>Energy:</a:t>
            </a:r>
          </a:p>
          <a:p>
            <a:pPr marL="285750" indent="-285750">
              <a:spcAft>
                <a:spcPts val="600"/>
              </a:spcAft>
              <a:buFontTx/>
              <a:buChar char="-"/>
            </a:pPr>
            <a:r>
              <a:rPr lang="en-US" sz="2000" dirty="0" err="1" smtClean="0"/>
              <a:t>Seperated</a:t>
            </a:r>
            <a:r>
              <a:rPr lang="en-US" sz="2000" dirty="0" smtClean="0"/>
              <a:t> ± 9V DC power supply for muscle sensor v3.</a:t>
            </a:r>
          </a:p>
        </p:txBody>
      </p:sp>
      <p:sp>
        <p:nvSpPr>
          <p:cNvPr id="7" name="TextBox 6"/>
          <p:cNvSpPr txBox="1"/>
          <p:nvPr/>
        </p:nvSpPr>
        <p:spPr>
          <a:xfrm>
            <a:off x="923359" y="1752233"/>
            <a:ext cx="10408025" cy="1554272"/>
          </a:xfrm>
          <a:prstGeom prst="rect">
            <a:avLst/>
          </a:prstGeom>
          <a:noFill/>
        </p:spPr>
        <p:txBody>
          <a:bodyPr wrap="square" rtlCol="0">
            <a:spAutoFit/>
          </a:bodyPr>
          <a:lstStyle/>
          <a:p>
            <a:pPr>
              <a:spcAft>
                <a:spcPts val="600"/>
              </a:spcAft>
            </a:pPr>
            <a:r>
              <a:rPr lang="en-US" sz="2000" dirty="0" smtClean="0"/>
              <a:t>Safety:</a:t>
            </a:r>
          </a:p>
          <a:p>
            <a:pPr marL="285750" indent="-285750">
              <a:spcAft>
                <a:spcPts val="600"/>
              </a:spcAft>
              <a:buFontTx/>
              <a:buChar char="-"/>
            </a:pPr>
            <a:r>
              <a:rPr lang="en-US" sz="2000" dirty="0" smtClean="0"/>
              <a:t>Device should not have any shape edges</a:t>
            </a:r>
          </a:p>
          <a:p>
            <a:pPr marL="285750" indent="-285750">
              <a:spcAft>
                <a:spcPts val="600"/>
              </a:spcAft>
              <a:buFontTx/>
              <a:buChar char="-"/>
            </a:pPr>
            <a:r>
              <a:rPr lang="en-US" sz="2000" dirty="0" smtClean="0"/>
              <a:t>Device should not cause any shock</a:t>
            </a:r>
          </a:p>
          <a:p>
            <a:pPr marL="285750" indent="-285750">
              <a:spcAft>
                <a:spcPts val="600"/>
              </a:spcAft>
              <a:buFontTx/>
              <a:buChar char="-"/>
            </a:pPr>
            <a:r>
              <a:rPr lang="en-US" sz="2000" dirty="0" smtClean="0"/>
              <a:t>Device should not cause any harmful activities for targeted computer</a:t>
            </a:r>
            <a:endParaRPr lang="en-US" sz="2000" dirty="0"/>
          </a:p>
        </p:txBody>
      </p:sp>
      <p:sp>
        <p:nvSpPr>
          <p:cNvPr id="8" name="TextBox 7"/>
          <p:cNvSpPr txBox="1"/>
          <p:nvPr/>
        </p:nvSpPr>
        <p:spPr>
          <a:xfrm>
            <a:off x="923358" y="3819144"/>
            <a:ext cx="10408025" cy="784830"/>
          </a:xfrm>
          <a:prstGeom prst="rect">
            <a:avLst/>
          </a:prstGeom>
          <a:noFill/>
        </p:spPr>
        <p:txBody>
          <a:bodyPr wrap="square" rtlCol="0">
            <a:spAutoFit/>
          </a:bodyPr>
          <a:lstStyle/>
          <a:p>
            <a:pPr>
              <a:spcAft>
                <a:spcPts val="600"/>
              </a:spcAft>
            </a:pPr>
            <a:r>
              <a:rPr lang="en-US" sz="2000" dirty="0" smtClean="0"/>
              <a:t>Legal:</a:t>
            </a:r>
          </a:p>
          <a:p>
            <a:pPr marL="285750" indent="-285750">
              <a:spcAft>
                <a:spcPts val="600"/>
              </a:spcAft>
              <a:buFontTx/>
              <a:buChar char="-"/>
            </a:pPr>
            <a:r>
              <a:rPr lang="en-US" sz="2000" dirty="0" smtClean="0"/>
              <a:t>Device must comply US pattern and copyright regulation</a:t>
            </a:r>
          </a:p>
        </p:txBody>
      </p:sp>
      <p:sp>
        <p:nvSpPr>
          <p:cNvPr id="9" name="TextBox 8"/>
          <p:cNvSpPr txBox="1"/>
          <p:nvPr/>
        </p:nvSpPr>
        <p:spPr>
          <a:xfrm>
            <a:off x="923357" y="5015946"/>
            <a:ext cx="10408025" cy="784830"/>
          </a:xfrm>
          <a:prstGeom prst="rect">
            <a:avLst/>
          </a:prstGeom>
          <a:noFill/>
        </p:spPr>
        <p:txBody>
          <a:bodyPr wrap="square" rtlCol="0">
            <a:spAutoFit/>
          </a:bodyPr>
          <a:lstStyle/>
          <a:p>
            <a:pPr>
              <a:spcAft>
                <a:spcPts val="600"/>
              </a:spcAft>
            </a:pPr>
            <a:r>
              <a:rPr lang="en-US" sz="2000" dirty="0" smtClean="0"/>
              <a:t>Documentation:</a:t>
            </a:r>
          </a:p>
          <a:p>
            <a:pPr marL="285750" indent="-285750">
              <a:spcAft>
                <a:spcPts val="600"/>
              </a:spcAft>
              <a:buFontTx/>
              <a:buChar char="-"/>
            </a:pPr>
            <a:r>
              <a:rPr lang="en-US" sz="2000" dirty="0" smtClean="0"/>
              <a:t>User’s operation and maintenance manual will be provided</a:t>
            </a:r>
          </a:p>
        </p:txBody>
      </p:sp>
    </p:spTree>
    <p:extLst>
      <p:ext uri="{BB962C8B-B14F-4D97-AF65-F5344CB8AC3E}">
        <p14:creationId xmlns:p14="http://schemas.microsoft.com/office/powerpoint/2010/main" val="12080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Fatigue Indicator (Virtual Trainer)</a:t>
            </a:r>
            <a:endParaRPr lang="en-US" dirty="0"/>
          </a:p>
        </p:txBody>
      </p:sp>
      <p:sp>
        <p:nvSpPr>
          <p:cNvPr id="3" name="Title 1"/>
          <p:cNvSpPr txBox="1">
            <a:spLocks/>
          </p:cNvSpPr>
          <p:nvPr/>
        </p:nvSpPr>
        <p:spPr>
          <a:xfrm>
            <a:off x="2505636" y="20672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Superficial Muscles Fatigue Detector</a:t>
            </a:r>
            <a:endParaRPr lang="en-US" sz="3600" dirty="0"/>
          </a:p>
        </p:txBody>
      </p:sp>
      <p:sp>
        <p:nvSpPr>
          <p:cNvPr id="4" name="Title 1"/>
          <p:cNvSpPr txBox="1">
            <a:spLocks/>
          </p:cNvSpPr>
          <p:nvPr/>
        </p:nvSpPr>
        <p:spPr>
          <a:xfrm>
            <a:off x="2505636" y="33927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Single Muscle Fatigue detector</a:t>
            </a:r>
            <a:endParaRPr lang="en-US" sz="3600" dirty="0"/>
          </a:p>
        </p:txBody>
      </p:sp>
      <p:sp>
        <p:nvSpPr>
          <p:cNvPr id="5" name="Right Arrow 4"/>
          <p:cNvSpPr/>
          <p:nvPr/>
        </p:nvSpPr>
        <p:spPr>
          <a:xfrm>
            <a:off x="1048871" y="2581835"/>
            <a:ext cx="1120588"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48871" y="3903149"/>
            <a:ext cx="1120588"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3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834" y="675718"/>
            <a:ext cx="10408025" cy="2631490"/>
          </a:xfrm>
          <a:prstGeom prst="rect">
            <a:avLst/>
          </a:prstGeom>
          <a:noFill/>
        </p:spPr>
        <p:txBody>
          <a:bodyPr wrap="square" rtlCol="0">
            <a:spAutoFit/>
          </a:bodyPr>
          <a:lstStyle/>
          <a:p>
            <a:pPr>
              <a:spcAft>
                <a:spcPts val="600"/>
              </a:spcAft>
            </a:pPr>
            <a:r>
              <a:rPr lang="en-US" sz="2000" dirty="0" smtClean="0"/>
              <a:t>Constraint:</a:t>
            </a:r>
          </a:p>
          <a:p>
            <a:pPr marL="285750" indent="-285750">
              <a:spcAft>
                <a:spcPts val="600"/>
              </a:spcAft>
              <a:buFontTx/>
              <a:buChar char="-"/>
            </a:pPr>
            <a:r>
              <a:rPr lang="en-US" sz="2000" dirty="0" smtClean="0"/>
              <a:t>We have to buy DE2i-115 board which costs $700 (if we don’t get into final list)</a:t>
            </a:r>
          </a:p>
          <a:p>
            <a:pPr marL="285750" indent="-285750">
              <a:spcAft>
                <a:spcPts val="600"/>
              </a:spcAft>
              <a:buFontTx/>
              <a:buChar char="-"/>
            </a:pPr>
            <a:r>
              <a:rPr lang="en-US" sz="2000" dirty="0" smtClean="0"/>
              <a:t>We have up until May 2016 to finish the product</a:t>
            </a:r>
          </a:p>
          <a:p>
            <a:pPr marL="285750" indent="-285750">
              <a:spcAft>
                <a:spcPts val="600"/>
              </a:spcAft>
              <a:buFontTx/>
              <a:buChar char="-"/>
            </a:pPr>
            <a:r>
              <a:rPr lang="en-US" sz="2000" dirty="0" smtClean="0"/>
              <a:t>We have to do more signal analysis because </a:t>
            </a:r>
            <a:r>
              <a:rPr lang="en-US" sz="2000" dirty="0" err="1" smtClean="0"/>
              <a:t>sEMG</a:t>
            </a:r>
            <a:r>
              <a:rPr lang="en-US" sz="2000" dirty="0" smtClean="0"/>
              <a:t> for forearm has noise contamination and cross-talk signal.</a:t>
            </a:r>
          </a:p>
          <a:p>
            <a:pPr marL="285750" indent="-285750">
              <a:spcAft>
                <a:spcPts val="600"/>
              </a:spcAft>
              <a:buFontTx/>
              <a:buChar char="-"/>
            </a:pPr>
            <a:r>
              <a:rPr lang="en-US" sz="2000" dirty="0"/>
              <a:t>E</a:t>
            </a:r>
            <a:r>
              <a:rPr lang="en-US" sz="2000" dirty="0" smtClean="0"/>
              <a:t>xperience with doing DSP on FPGA board is needed</a:t>
            </a:r>
          </a:p>
          <a:p>
            <a:pPr marL="285750" indent="-285750">
              <a:spcAft>
                <a:spcPts val="600"/>
              </a:spcAft>
              <a:buFontTx/>
              <a:buChar char="-"/>
            </a:pPr>
            <a:r>
              <a:rPr lang="en-US" sz="2000" dirty="0" smtClean="0"/>
              <a:t>Knowledge in Kernel and operating system is needed</a:t>
            </a:r>
          </a:p>
        </p:txBody>
      </p:sp>
    </p:spTree>
    <p:extLst>
      <p:ext uri="{BB962C8B-B14F-4D97-AF65-F5344CB8AC3E}">
        <p14:creationId xmlns:p14="http://schemas.microsoft.com/office/powerpoint/2010/main" val="25160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024" y="2543548"/>
            <a:ext cx="10515600" cy="1325563"/>
          </a:xfrm>
        </p:spPr>
        <p:txBody>
          <a:bodyPr/>
          <a:lstStyle/>
          <a:p>
            <a:pPr algn="ctr"/>
            <a:r>
              <a:rPr lang="en-US" dirty="0" smtClean="0"/>
              <a:t>QUESTIONS ?</a:t>
            </a:r>
            <a:endParaRPr lang="en-US" dirty="0"/>
          </a:p>
        </p:txBody>
      </p:sp>
    </p:spTree>
    <p:extLst>
      <p:ext uri="{BB962C8B-B14F-4D97-AF65-F5344CB8AC3E}">
        <p14:creationId xmlns:p14="http://schemas.microsoft.com/office/powerpoint/2010/main" val="4278232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Superficial Muscles Fatigue Detector</a:t>
            </a:r>
            <a:endParaRPr lang="en-US" dirty="0"/>
          </a:p>
        </p:txBody>
      </p:sp>
      <p:sp>
        <p:nvSpPr>
          <p:cNvPr id="4" name="TextBox 3"/>
          <p:cNvSpPr txBox="1"/>
          <p:nvPr/>
        </p:nvSpPr>
        <p:spPr>
          <a:xfrm>
            <a:off x="838199" y="4083423"/>
            <a:ext cx="10677526" cy="1708160"/>
          </a:xfrm>
          <a:prstGeom prst="rect">
            <a:avLst/>
          </a:prstGeom>
          <a:noFill/>
        </p:spPr>
        <p:txBody>
          <a:bodyPr wrap="square" rtlCol="0">
            <a:spAutoFit/>
          </a:bodyPr>
          <a:lstStyle/>
          <a:p>
            <a:pPr>
              <a:spcAft>
                <a:spcPts val="600"/>
              </a:spcAft>
            </a:pPr>
            <a:r>
              <a:rPr lang="en-US" sz="2000" dirty="0" smtClean="0"/>
              <a:t>Objective:</a:t>
            </a:r>
          </a:p>
          <a:p>
            <a:pPr>
              <a:spcAft>
                <a:spcPts val="600"/>
              </a:spcAft>
            </a:pPr>
            <a:r>
              <a:rPr lang="en-US" sz="2000" dirty="0" smtClean="0"/>
              <a:t>To design and prototype a sensitive device that can help people maximize the benefit gaining from doing exercise by alerting people when any of targeted muscles are fatigue. The device should accurately alert what muscle get fatigue, show users </a:t>
            </a:r>
            <a:r>
              <a:rPr lang="en-US" sz="2000" dirty="0" smtClean="0"/>
              <a:t>what muscle </a:t>
            </a:r>
            <a:r>
              <a:rPr lang="en-US" sz="2000" dirty="0" smtClean="0"/>
              <a:t>is active while users doing exercise, be safe, easy to use and portable.</a:t>
            </a:r>
            <a:endParaRPr lang="en-US" sz="2000" dirty="0"/>
          </a:p>
        </p:txBody>
      </p:sp>
      <p:sp>
        <p:nvSpPr>
          <p:cNvPr id="5" name="TextBox 4"/>
          <p:cNvSpPr txBox="1"/>
          <p:nvPr/>
        </p:nvSpPr>
        <p:spPr>
          <a:xfrm>
            <a:off x="838199" y="1902837"/>
            <a:ext cx="8048625" cy="1477328"/>
          </a:xfrm>
          <a:prstGeom prst="rect">
            <a:avLst/>
          </a:prstGeom>
          <a:noFill/>
        </p:spPr>
        <p:txBody>
          <a:bodyPr wrap="square" rtlCol="0">
            <a:spAutoFit/>
          </a:bodyPr>
          <a:lstStyle/>
          <a:p>
            <a:pPr>
              <a:spcAft>
                <a:spcPts val="600"/>
              </a:spcAft>
            </a:pPr>
            <a:r>
              <a:rPr lang="en-US" sz="2000" dirty="0" smtClean="0"/>
              <a:t>Need:</a:t>
            </a:r>
          </a:p>
          <a:p>
            <a:pPr marL="285750" indent="-285750">
              <a:spcAft>
                <a:spcPts val="600"/>
              </a:spcAft>
              <a:buFontTx/>
              <a:buChar char="-"/>
            </a:pPr>
            <a:r>
              <a:rPr lang="en-US" sz="2000" dirty="0" smtClean="0"/>
              <a:t>A trainer is required to build up muscles effectively</a:t>
            </a:r>
          </a:p>
          <a:p>
            <a:pPr marL="285750" indent="-285750">
              <a:spcAft>
                <a:spcPts val="600"/>
              </a:spcAft>
              <a:buFontTx/>
              <a:buChar char="-"/>
            </a:pPr>
            <a:r>
              <a:rPr lang="en-US" sz="2000" dirty="0" smtClean="0"/>
              <a:t>People can gain significant result if they can do exercise in a short time fatigue and avoid doing exercise while muscle gets fatigue   </a:t>
            </a:r>
            <a:endParaRPr lang="en-US" sz="2000" dirty="0"/>
          </a:p>
        </p:txBody>
      </p:sp>
    </p:spTree>
    <p:extLst>
      <p:ext uri="{BB962C8B-B14F-4D97-AF65-F5344CB8AC3E}">
        <p14:creationId xmlns:p14="http://schemas.microsoft.com/office/powerpoint/2010/main" val="456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4" y="262140"/>
            <a:ext cx="3285566" cy="1325563"/>
          </a:xfrm>
        </p:spPr>
        <p:txBody>
          <a:bodyPr>
            <a:normAutofit/>
          </a:bodyPr>
          <a:lstStyle/>
          <a:p>
            <a:r>
              <a:rPr lang="en-US" dirty="0" smtClean="0"/>
              <a:t>Requirement</a:t>
            </a:r>
            <a:endParaRPr lang="en-US" dirty="0"/>
          </a:p>
        </p:txBody>
      </p:sp>
      <p:sp>
        <p:nvSpPr>
          <p:cNvPr id="3" name="TextBox 2"/>
          <p:cNvSpPr txBox="1"/>
          <p:nvPr/>
        </p:nvSpPr>
        <p:spPr>
          <a:xfrm>
            <a:off x="1057834" y="1408409"/>
            <a:ext cx="4993341" cy="1169551"/>
          </a:xfrm>
          <a:prstGeom prst="rect">
            <a:avLst/>
          </a:prstGeom>
          <a:noFill/>
        </p:spPr>
        <p:txBody>
          <a:bodyPr wrap="square" rtlCol="0">
            <a:spAutoFit/>
          </a:bodyPr>
          <a:lstStyle/>
          <a:p>
            <a:pPr>
              <a:spcAft>
                <a:spcPts val="600"/>
              </a:spcAft>
            </a:pPr>
            <a:r>
              <a:rPr lang="en-US" sz="2000" dirty="0" smtClean="0"/>
              <a:t>Operation:</a:t>
            </a:r>
          </a:p>
          <a:p>
            <a:pPr marL="285750" indent="-285750">
              <a:spcAft>
                <a:spcPts val="600"/>
              </a:spcAft>
              <a:buFontTx/>
              <a:buChar char="-"/>
            </a:pPr>
            <a:r>
              <a:rPr lang="en-US" sz="2000" dirty="0" smtClean="0"/>
              <a:t>Wearable, portable and easy to use</a:t>
            </a:r>
          </a:p>
          <a:p>
            <a:pPr marL="285750" indent="-285750">
              <a:spcAft>
                <a:spcPts val="600"/>
              </a:spcAft>
              <a:buFontTx/>
              <a:buChar char="-"/>
            </a:pPr>
            <a:r>
              <a:rPr lang="en-US" sz="2000" dirty="0" smtClean="0"/>
              <a:t>Operation should not affect user’s activity</a:t>
            </a:r>
            <a:endParaRPr lang="en-US" sz="2000" dirty="0"/>
          </a:p>
        </p:txBody>
      </p:sp>
      <p:sp>
        <p:nvSpPr>
          <p:cNvPr id="8" name="TextBox 7"/>
          <p:cNvSpPr txBox="1"/>
          <p:nvPr/>
        </p:nvSpPr>
        <p:spPr>
          <a:xfrm>
            <a:off x="1057834" y="2768696"/>
            <a:ext cx="10408025" cy="1785104"/>
          </a:xfrm>
          <a:prstGeom prst="rect">
            <a:avLst/>
          </a:prstGeom>
          <a:noFill/>
        </p:spPr>
        <p:txBody>
          <a:bodyPr wrap="square" rtlCol="0">
            <a:spAutoFit/>
          </a:bodyPr>
          <a:lstStyle/>
          <a:p>
            <a:pPr>
              <a:spcAft>
                <a:spcPts val="600"/>
              </a:spcAft>
            </a:pPr>
            <a:r>
              <a:rPr lang="en-US" sz="2000" dirty="0" smtClean="0"/>
              <a:t>Functionality:</a:t>
            </a:r>
          </a:p>
          <a:p>
            <a:pPr marL="285750" indent="-285750">
              <a:spcAft>
                <a:spcPts val="600"/>
              </a:spcAft>
              <a:buFontTx/>
              <a:buChar char="-"/>
            </a:pPr>
            <a:r>
              <a:rPr lang="en-US" sz="2000" dirty="0" smtClean="0"/>
              <a:t>The device should accurately detect and alert users through their </a:t>
            </a:r>
            <a:r>
              <a:rPr lang="en-US" sz="2000" dirty="0" err="1" smtClean="0"/>
              <a:t>Iphone’s</a:t>
            </a:r>
            <a:r>
              <a:rPr lang="en-US" sz="2000" dirty="0" smtClean="0"/>
              <a:t> speaker when the targeted muscle get fatigue.</a:t>
            </a:r>
          </a:p>
          <a:p>
            <a:pPr marL="285750" indent="-285750">
              <a:spcAft>
                <a:spcPts val="600"/>
              </a:spcAft>
              <a:buFontTx/>
              <a:buChar char="-"/>
            </a:pPr>
            <a:r>
              <a:rPr lang="en-US" sz="2000" dirty="0" smtClean="0"/>
              <a:t>The device should show information about what muscles are active through their </a:t>
            </a:r>
            <a:r>
              <a:rPr lang="en-US" sz="2000" dirty="0" err="1" smtClean="0"/>
              <a:t>Iphone’s</a:t>
            </a:r>
            <a:r>
              <a:rPr lang="en-US" sz="2000" dirty="0" smtClean="0"/>
              <a:t> screen while users doing any </a:t>
            </a:r>
            <a:r>
              <a:rPr lang="en-US" sz="2000" dirty="0" err="1" smtClean="0"/>
              <a:t>activties</a:t>
            </a:r>
            <a:endParaRPr lang="en-US" sz="2000" dirty="0"/>
          </a:p>
        </p:txBody>
      </p:sp>
      <p:sp>
        <p:nvSpPr>
          <p:cNvPr id="9" name="TextBox 8"/>
          <p:cNvSpPr txBox="1"/>
          <p:nvPr/>
        </p:nvSpPr>
        <p:spPr>
          <a:xfrm>
            <a:off x="1057834" y="4606126"/>
            <a:ext cx="10408025" cy="1169551"/>
          </a:xfrm>
          <a:prstGeom prst="rect">
            <a:avLst/>
          </a:prstGeom>
          <a:noFill/>
        </p:spPr>
        <p:txBody>
          <a:bodyPr wrap="square" rtlCol="0">
            <a:spAutoFit/>
          </a:bodyPr>
          <a:lstStyle/>
          <a:p>
            <a:pPr>
              <a:spcAft>
                <a:spcPts val="600"/>
              </a:spcAft>
            </a:pPr>
            <a:r>
              <a:rPr lang="en-US" sz="2000" dirty="0" smtClean="0"/>
              <a:t>Usability:</a:t>
            </a:r>
          </a:p>
          <a:p>
            <a:pPr marL="285750" indent="-285750">
              <a:spcAft>
                <a:spcPts val="600"/>
              </a:spcAft>
              <a:buFontTx/>
              <a:buChar char="-"/>
            </a:pPr>
            <a:r>
              <a:rPr lang="en-US" sz="2000" dirty="0" smtClean="0"/>
              <a:t>No need for installation</a:t>
            </a:r>
          </a:p>
          <a:p>
            <a:pPr marL="285750" indent="-285750">
              <a:spcAft>
                <a:spcPts val="600"/>
              </a:spcAft>
              <a:buFontTx/>
              <a:buChar char="-"/>
            </a:pPr>
            <a:r>
              <a:rPr lang="en-US" sz="2000" dirty="0" smtClean="0"/>
              <a:t>Device will run automatically after turn on the switch</a:t>
            </a:r>
            <a:endParaRPr lang="en-US" sz="2000" dirty="0"/>
          </a:p>
        </p:txBody>
      </p:sp>
    </p:spTree>
    <p:extLst>
      <p:ext uri="{BB962C8B-B14F-4D97-AF65-F5344CB8AC3E}">
        <p14:creationId xmlns:p14="http://schemas.microsoft.com/office/powerpoint/2010/main" val="3269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362" y="621929"/>
            <a:ext cx="10408025" cy="1554272"/>
          </a:xfrm>
          <a:prstGeom prst="rect">
            <a:avLst/>
          </a:prstGeom>
          <a:noFill/>
        </p:spPr>
        <p:txBody>
          <a:bodyPr wrap="square" rtlCol="0">
            <a:spAutoFit/>
          </a:bodyPr>
          <a:lstStyle/>
          <a:p>
            <a:pPr>
              <a:spcAft>
                <a:spcPts val="600"/>
              </a:spcAft>
            </a:pPr>
            <a:r>
              <a:rPr lang="en-US" sz="2000" dirty="0" smtClean="0"/>
              <a:t>Energy:</a:t>
            </a:r>
          </a:p>
          <a:p>
            <a:pPr marL="285750" indent="-285750">
              <a:spcAft>
                <a:spcPts val="600"/>
              </a:spcAft>
              <a:buFontTx/>
              <a:buChar char="-"/>
            </a:pPr>
            <a:r>
              <a:rPr lang="en-US" sz="2000" dirty="0" err="1" smtClean="0"/>
              <a:t>Seperated</a:t>
            </a:r>
            <a:r>
              <a:rPr lang="en-US" sz="2000" dirty="0" smtClean="0"/>
              <a:t> ± 9V DC power supply for muscle sensor v3.</a:t>
            </a:r>
          </a:p>
          <a:p>
            <a:pPr marL="285750" indent="-285750">
              <a:spcAft>
                <a:spcPts val="600"/>
              </a:spcAft>
              <a:buFontTx/>
              <a:buChar char="-"/>
            </a:pPr>
            <a:r>
              <a:rPr lang="en-US" sz="2000" dirty="0" smtClean="0"/>
              <a:t>Adapter DC 12V/2A for DE2i-115 FPGA board.</a:t>
            </a:r>
          </a:p>
          <a:p>
            <a:pPr marL="285750" indent="-285750">
              <a:spcAft>
                <a:spcPts val="600"/>
              </a:spcAft>
              <a:buFontTx/>
              <a:buChar char="-"/>
            </a:pPr>
            <a:r>
              <a:rPr lang="en-US" sz="2000" dirty="0" err="1" smtClean="0"/>
              <a:t>Iphone</a:t>
            </a:r>
            <a:r>
              <a:rPr lang="en-US" sz="2000" dirty="0" smtClean="0"/>
              <a:t> battery.</a:t>
            </a:r>
            <a:endParaRPr lang="en-US" sz="2000" dirty="0"/>
          </a:p>
        </p:txBody>
      </p:sp>
      <p:sp>
        <p:nvSpPr>
          <p:cNvPr id="7" name="TextBox 6"/>
          <p:cNvSpPr txBox="1"/>
          <p:nvPr/>
        </p:nvSpPr>
        <p:spPr>
          <a:xfrm>
            <a:off x="923362" y="2379012"/>
            <a:ext cx="10408025" cy="1554272"/>
          </a:xfrm>
          <a:prstGeom prst="rect">
            <a:avLst/>
          </a:prstGeom>
          <a:noFill/>
        </p:spPr>
        <p:txBody>
          <a:bodyPr wrap="square" rtlCol="0">
            <a:spAutoFit/>
          </a:bodyPr>
          <a:lstStyle/>
          <a:p>
            <a:pPr>
              <a:spcAft>
                <a:spcPts val="600"/>
              </a:spcAft>
            </a:pPr>
            <a:r>
              <a:rPr lang="en-US" sz="2000" dirty="0" smtClean="0"/>
              <a:t>Safety:</a:t>
            </a:r>
          </a:p>
          <a:p>
            <a:pPr marL="285750" indent="-285750">
              <a:spcAft>
                <a:spcPts val="600"/>
              </a:spcAft>
              <a:buFontTx/>
              <a:buChar char="-"/>
            </a:pPr>
            <a:r>
              <a:rPr lang="en-US" sz="2000" dirty="0" smtClean="0"/>
              <a:t>Device should not have any shape edges</a:t>
            </a:r>
          </a:p>
          <a:p>
            <a:pPr marL="285750" indent="-285750">
              <a:spcAft>
                <a:spcPts val="600"/>
              </a:spcAft>
              <a:buFontTx/>
              <a:buChar char="-"/>
            </a:pPr>
            <a:r>
              <a:rPr lang="en-US" sz="2000" dirty="0" smtClean="0"/>
              <a:t>Device should not cause any shock</a:t>
            </a:r>
          </a:p>
          <a:p>
            <a:pPr marL="285750" indent="-285750">
              <a:spcAft>
                <a:spcPts val="600"/>
              </a:spcAft>
              <a:buFontTx/>
              <a:buChar char="-"/>
            </a:pPr>
            <a:r>
              <a:rPr lang="en-US" sz="2000" dirty="0" smtClean="0"/>
              <a:t>Device should not too heavy to wear or carry</a:t>
            </a:r>
            <a:endParaRPr lang="en-US" sz="2000" dirty="0"/>
          </a:p>
        </p:txBody>
      </p:sp>
      <p:sp>
        <p:nvSpPr>
          <p:cNvPr id="8" name="TextBox 7"/>
          <p:cNvSpPr txBox="1"/>
          <p:nvPr/>
        </p:nvSpPr>
        <p:spPr>
          <a:xfrm>
            <a:off x="923362" y="4166355"/>
            <a:ext cx="10408025" cy="784830"/>
          </a:xfrm>
          <a:prstGeom prst="rect">
            <a:avLst/>
          </a:prstGeom>
          <a:noFill/>
        </p:spPr>
        <p:txBody>
          <a:bodyPr wrap="square" rtlCol="0">
            <a:spAutoFit/>
          </a:bodyPr>
          <a:lstStyle/>
          <a:p>
            <a:pPr>
              <a:spcAft>
                <a:spcPts val="600"/>
              </a:spcAft>
            </a:pPr>
            <a:r>
              <a:rPr lang="en-US" sz="2000" dirty="0" smtClean="0"/>
              <a:t>Legal:</a:t>
            </a:r>
          </a:p>
          <a:p>
            <a:pPr marL="285750" indent="-285750">
              <a:spcAft>
                <a:spcPts val="600"/>
              </a:spcAft>
              <a:buFontTx/>
              <a:buChar char="-"/>
            </a:pPr>
            <a:r>
              <a:rPr lang="en-US" sz="2000" dirty="0" smtClean="0"/>
              <a:t>Device must comply US pattern and copyright regulation</a:t>
            </a:r>
          </a:p>
        </p:txBody>
      </p:sp>
      <p:sp>
        <p:nvSpPr>
          <p:cNvPr id="9" name="TextBox 8"/>
          <p:cNvSpPr txBox="1"/>
          <p:nvPr/>
        </p:nvSpPr>
        <p:spPr>
          <a:xfrm>
            <a:off x="923361" y="5116614"/>
            <a:ext cx="10408025" cy="784830"/>
          </a:xfrm>
          <a:prstGeom prst="rect">
            <a:avLst/>
          </a:prstGeom>
          <a:noFill/>
        </p:spPr>
        <p:txBody>
          <a:bodyPr wrap="square" rtlCol="0">
            <a:spAutoFit/>
          </a:bodyPr>
          <a:lstStyle/>
          <a:p>
            <a:pPr>
              <a:spcAft>
                <a:spcPts val="600"/>
              </a:spcAft>
            </a:pPr>
            <a:r>
              <a:rPr lang="en-US" sz="2000" dirty="0" smtClean="0"/>
              <a:t>Documentation:</a:t>
            </a:r>
          </a:p>
          <a:p>
            <a:pPr marL="285750" indent="-285750">
              <a:spcAft>
                <a:spcPts val="600"/>
              </a:spcAft>
              <a:buFontTx/>
              <a:buChar char="-"/>
            </a:pPr>
            <a:r>
              <a:rPr lang="en-US" sz="2000" dirty="0" smtClean="0"/>
              <a:t>User’s operation and maintenance manual will be provided</a:t>
            </a:r>
          </a:p>
        </p:txBody>
      </p:sp>
    </p:spTree>
    <p:extLst>
      <p:ext uri="{BB962C8B-B14F-4D97-AF65-F5344CB8AC3E}">
        <p14:creationId xmlns:p14="http://schemas.microsoft.com/office/powerpoint/2010/main" val="356111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834" y="675718"/>
            <a:ext cx="10408025" cy="1938992"/>
          </a:xfrm>
          <a:prstGeom prst="rect">
            <a:avLst/>
          </a:prstGeom>
          <a:noFill/>
        </p:spPr>
        <p:txBody>
          <a:bodyPr wrap="square" rtlCol="0">
            <a:spAutoFit/>
          </a:bodyPr>
          <a:lstStyle/>
          <a:p>
            <a:pPr>
              <a:spcAft>
                <a:spcPts val="600"/>
              </a:spcAft>
            </a:pPr>
            <a:r>
              <a:rPr lang="en-US" sz="2000" dirty="0" smtClean="0"/>
              <a:t>Constraint:</a:t>
            </a:r>
          </a:p>
          <a:p>
            <a:pPr marL="285750" indent="-285750">
              <a:spcAft>
                <a:spcPts val="600"/>
              </a:spcAft>
              <a:buFontTx/>
              <a:buChar char="-"/>
            </a:pPr>
            <a:r>
              <a:rPr lang="en-US" sz="2000" dirty="0" smtClean="0"/>
              <a:t>We have to buy DE2i-115 board which costs $700 (if we don’t get into final list)</a:t>
            </a:r>
          </a:p>
          <a:p>
            <a:pPr marL="285750" indent="-285750">
              <a:spcAft>
                <a:spcPts val="600"/>
              </a:spcAft>
              <a:buFontTx/>
              <a:buChar char="-"/>
            </a:pPr>
            <a:r>
              <a:rPr lang="en-US" sz="2000" dirty="0" smtClean="0"/>
              <a:t>We have up until May 2016 to finish the product</a:t>
            </a:r>
          </a:p>
          <a:p>
            <a:pPr marL="285750" indent="-285750">
              <a:spcAft>
                <a:spcPts val="600"/>
              </a:spcAft>
              <a:buFontTx/>
              <a:buChar char="-"/>
            </a:pPr>
            <a:r>
              <a:rPr lang="en-US" sz="2000" dirty="0" smtClean="0"/>
              <a:t>None of us has experience with doing DSP on FPGA board</a:t>
            </a:r>
          </a:p>
          <a:p>
            <a:pPr marL="285750" indent="-285750">
              <a:spcAft>
                <a:spcPts val="600"/>
              </a:spcAft>
              <a:buFontTx/>
              <a:buChar char="-"/>
            </a:pPr>
            <a:r>
              <a:rPr lang="en-US" sz="2000" dirty="0" smtClean="0"/>
              <a:t>Super accurately </a:t>
            </a:r>
            <a:r>
              <a:rPr lang="en-US" sz="2000" dirty="0" smtClean="0"/>
              <a:t>detect fatigue index will be a challenge</a:t>
            </a:r>
          </a:p>
        </p:txBody>
      </p:sp>
    </p:spTree>
    <p:extLst>
      <p:ext uri="{BB962C8B-B14F-4D97-AF65-F5344CB8AC3E}">
        <p14:creationId xmlns:p14="http://schemas.microsoft.com/office/powerpoint/2010/main" val="289142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Muscle Fatigue detector</a:t>
            </a:r>
            <a:endParaRPr lang="en-US" dirty="0"/>
          </a:p>
        </p:txBody>
      </p:sp>
      <p:sp>
        <p:nvSpPr>
          <p:cNvPr id="5" name="TextBox 4"/>
          <p:cNvSpPr txBox="1"/>
          <p:nvPr/>
        </p:nvSpPr>
        <p:spPr>
          <a:xfrm>
            <a:off x="838199" y="4138333"/>
            <a:ext cx="10587318" cy="1708160"/>
          </a:xfrm>
          <a:prstGeom prst="rect">
            <a:avLst/>
          </a:prstGeom>
          <a:noFill/>
        </p:spPr>
        <p:txBody>
          <a:bodyPr wrap="square" rtlCol="0">
            <a:spAutoFit/>
          </a:bodyPr>
          <a:lstStyle/>
          <a:p>
            <a:pPr>
              <a:spcAft>
                <a:spcPts val="600"/>
              </a:spcAft>
            </a:pPr>
            <a:r>
              <a:rPr lang="en-US" sz="2000" dirty="0" smtClean="0"/>
              <a:t>Objective:</a:t>
            </a:r>
          </a:p>
          <a:p>
            <a:pPr>
              <a:spcAft>
                <a:spcPts val="600"/>
              </a:spcAft>
            </a:pPr>
            <a:r>
              <a:rPr lang="en-US" sz="2000" dirty="0" smtClean="0"/>
              <a:t>To design and prototype a wearable device that can help people build up their biceps by providing users set of biceps exercises and alerting people when their biceps are fatigue. The device should provide effective biceps exercises and accurately alert biceps fatigue index, be safe, easy to use and portable.</a:t>
            </a:r>
            <a:endParaRPr lang="en-US" sz="2000" dirty="0"/>
          </a:p>
        </p:txBody>
      </p:sp>
      <p:sp>
        <p:nvSpPr>
          <p:cNvPr id="6" name="TextBox 5"/>
          <p:cNvSpPr txBox="1"/>
          <p:nvPr/>
        </p:nvSpPr>
        <p:spPr>
          <a:xfrm>
            <a:off x="838199" y="1902837"/>
            <a:ext cx="8048625" cy="1477328"/>
          </a:xfrm>
          <a:prstGeom prst="rect">
            <a:avLst/>
          </a:prstGeom>
          <a:noFill/>
        </p:spPr>
        <p:txBody>
          <a:bodyPr wrap="square" rtlCol="0">
            <a:spAutoFit/>
          </a:bodyPr>
          <a:lstStyle/>
          <a:p>
            <a:pPr>
              <a:spcAft>
                <a:spcPts val="600"/>
              </a:spcAft>
            </a:pPr>
            <a:r>
              <a:rPr lang="en-US" sz="2000" dirty="0" smtClean="0"/>
              <a:t>Need:</a:t>
            </a:r>
          </a:p>
          <a:p>
            <a:pPr marL="285750" indent="-285750">
              <a:spcAft>
                <a:spcPts val="600"/>
              </a:spcAft>
              <a:buFontTx/>
              <a:buChar char="-"/>
            </a:pPr>
            <a:r>
              <a:rPr lang="en-US" sz="2000" dirty="0" smtClean="0"/>
              <a:t>A trainer is required to build up muscles effectively</a:t>
            </a:r>
          </a:p>
          <a:p>
            <a:pPr marL="285750" indent="-285750">
              <a:spcAft>
                <a:spcPts val="600"/>
              </a:spcAft>
              <a:buFontTx/>
              <a:buChar char="-"/>
            </a:pPr>
            <a:r>
              <a:rPr lang="en-US" sz="2000" dirty="0" smtClean="0"/>
              <a:t>People can gain significant result if they do exercise in a short time fatigue and avoid doing exercise while muscle gets fatigue   </a:t>
            </a:r>
            <a:endParaRPr lang="en-US" sz="2000" dirty="0"/>
          </a:p>
        </p:txBody>
      </p:sp>
    </p:spTree>
    <p:extLst>
      <p:ext uri="{BB962C8B-B14F-4D97-AF65-F5344CB8AC3E}">
        <p14:creationId xmlns:p14="http://schemas.microsoft.com/office/powerpoint/2010/main" val="24125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4" y="262140"/>
            <a:ext cx="3285566" cy="1325563"/>
          </a:xfrm>
        </p:spPr>
        <p:txBody>
          <a:bodyPr>
            <a:normAutofit/>
          </a:bodyPr>
          <a:lstStyle/>
          <a:p>
            <a:r>
              <a:rPr lang="en-US" dirty="0" smtClean="0"/>
              <a:t>Requirement</a:t>
            </a:r>
            <a:endParaRPr lang="en-US" dirty="0"/>
          </a:p>
        </p:txBody>
      </p:sp>
      <p:sp>
        <p:nvSpPr>
          <p:cNvPr id="3" name="TextBox 2"/>
          <p:cNvSpPr txBox="1"/>
          <p:nvPr/>
        </p:nvSpPr>
        <p:spPr>
          <a:xfrm>
            <a:off x="1057834" y="1408409"/>
            <a:ext cx="4993341" cy="1169551"/>
          </a:xfrm>
          <a:prstGeom prst="rect">
            <a:avLst/>
          </a:prstGeom>
          <a:noFill/>
        </p:spPr>
        <p:txBody>
          <a:bodyPr wrap="square" rtlCol="0">
            <a:spAutoFit/>
          </a:bodyPr>
          <a:lstStyle/>
          <a:p>
            <a:pPr>
              <a:spcAft>
                <a:spcPts val="600"/>
              </a:spcAft>
            </a:pPr>
            <a:r>
              <a:rPr lang="en-US" sz="2000" dirty="0" smtClean="0"/>
              <a:t>Operation:</a:t>
            </a:r>
          </a:p>
          <a:p>
            <a:pPr marL="285750" indent="-285750">
              <a:spcAft>
                <a:spcPts val="600"/>
              </a:spcAft>
              <a:buFontTx/>
              <a:buChar char="-"/>
            </a:pPr>
            <a:r>
              <a:rPr lang="en-US" sz="2000" dirty="0" smtClean="0"/>
              <a:t>Wearable, portable and easy to use</a:t>
            </a:r>
          </a:p>
          <a:p>
            <a:pPr marL="285750" indent="-285750">
              <a:spcAft>
                <a:spcPts val="600"/>
              </a:spcAft>
              <a:buFontTx/>
              <a:buChar char="-"/>
            </a:pPr>
            <a:r>
              <a:rPr lang="en-US" sz="2000" dirty="0" smtClean="0"/>
              <a:t>Operation should not affect user’s activity</a:t>
            </a:r>
            <a:endParaRPr lang="en-US" sz="2000" dirty="0"/>
          </a:p>
        </p:txBody>
      </p:sp>
      <p:sp>
        <p:nvSpPr>
          <p:cNvPr id="8" name="TextBox 7"/>
          <p:cNvSpPr txBox="1"/>
          <p:nvPr/>
        </p:nvSpPr>
        <p:spPr>
          <a:xfrm>
            <a:off x="1057833" y="2673328"/>
            <a:ext cx="10408025" cy="2631490"/>
          </a:xfrm>
          <a:prstGeom prst="rect">
            <a:avLst/>
          </a:prstGeom>
          <a:noFill/>
        </p:spPr>
        <p:txBody>
          <a:bodyPr wrap="square" rtlCol="0">
            <a:spAutoFit/>
          </a:bodyPr>
          <a:lstStyle/>
          <a:p>
            <a:pPr>
              <a:spcAft>
                <a:spcPts val="600"/>
              </a:spcAft>
            </a:pPr>
            <a:r>
              <a:rPr lang="en-US" sz="2000" dirty="0" smtClean="0"/>
              <a:t>Functionality:</a:t>
            </a:r>
          </a:p>
          <a:p>
            <a:pPr marL="285750" indent="-285750">
              <a:spcAft>
                <a:spcPts val="600"/>
              </a:spcAft>
              <a:buFontTx/>
              <a:buChar char="-"/>
            </a:pPr>
            <a:r>
              <a:rPr lang="en-US" sz="2000" dirty="0" smtClean="0"/>
              <a:t>The device should provide users appropriate set of exercises based on their selected mode.</a:t>
            </a:r>
          </a:p>
          <a:p>
            <a:pPr marL="285750" indent="-285750">
              <a:spcAft>
                <a:spcPts val="600"/>
              </a:spcAft>
              <a:buFontTx/>
              <a:buChar char="-"/>
            </a:pPr>
            <a:r>
              <a:rPr lang="en-US" sz="2000" dirty="0" smtClean="0"/>
              <a:t>The device should show the examples of how to do the exercises through their </a:t>
            </a:r>
            <a:r>
              <a:rPr lang="en-US" sz="2000" dirty="0" err="1" smtClean="0"/>
              <a:t>Iphone’s</a:t>
            </a:r>
            <a:r>
              <a:rPr lang="en-US" sz="2000" dirty="0" smtClean="0"/>
              <a:t> screen</a:t>
            </a:r>
            <a:r>
              <a:rPr lang="en-US" sz="2000" dirty="0" smtClean="0"/>
              <a:t>.</a:t>
            </a:r>
          </a:p>
          <a:p>
            <a:pPr marL="285750" indent="-285750">
              <a:spcAft>
                <a:spcPts val="600"/>
              </a:spcAft>
              <a:buFontTx/>
              <a:buChar char="-"/>
            </a:pPr>
            <a:r>
              <a:rPr lang="en-US" sz="2000" dirty="0" smtClean="0"/>
              <a:t>The device should check if users do exercises correctly</a:t>
            </a:r>
            <a:endParaRPr lang="en-US" sz="2000" dirty="0" smtClean="0"/>
          </a:p>
          <a:p>
            <a:pPr marL="285750" indent="-285750">
              <a:spcAft>
                <a:spcPts val="600"/>
              </a:spcAft>
              <a:buFontTx/>
              <a:buChar char="-"/>
            </a:pPr>
            <a:r>
              <a:rPr lang="en-US" sz="2000" dirty="0" smtClean="0"/>
              <a:t>The device should accurately detect and alert users through their </a:t>
            </a:r>
            <a:r>
              <a:rPr lang="en-US" sz="2000" dirty="0" err="1" smtClean="0"/>
              <a:t>Iphone’s</a:t>
            </a:r>
            <a:r>
              <a:rPr lang="en-US" sz="2000" dirty="0" smtClean="0"/>
              <a:t> speaker when the targeted muscle get fatigue.</a:t>
            </a:r>
          </a:p>
          <a:p>
            <a:pPr marL="285750" indent="-285750">
              <a:spcAft>
                <a:spcPts val="600"/>
              </a:spcAft>
              <a:buFontTx/>
              <a:buChar char="-"/>
            </a:pPr>
            <a:r>
              <a:rPr lang="en-US" sz="2000" dirty="0" smtClean="0"/>
              <a:t>The device should show information about their activity through their </a:t>
            </a:r>
            <a:r>
              <a:rPr lang="en-US" sz="2000" dirty="0" err="1" smtClean="0"/>
              <a:t>Iphone’s</a:t>
            </a:r>
            <a:r>
              <a:rPr lang="en-US" sz="2000" dirty="0" smtClean="0"/>
              <a:t> screen.</a:t>
            </a:r>
            <a:endParaRPr lang="en-US" sz="2000" dirty="0"/>
          </a:p>
        </p:txBody>
      </p:sp>
      <p:sp>
        <p:nvSpPr>
          <p:cNvPr id="9" name="TextBox 8"/>
          <p:cNvSpPr txBox="1"/>
          <p:nvPr/>
        </p:nvSpPr>
        <p:spPr>
          <a:xfrm>
            <a:off x="1057833" y="5400186"/>
            <a:ext cx="10408025" cy="1169551"/>
          </a:xfrm>
          <a:prstGeom prst="rect">
            <a:avLst/>
          </a:prstGeom>
          <a:noFill/>
        </p:spPr>
        <p:txBody>
          <a:bodyPr wrap="square" rtlCol="0">
            <a:spAutoFit/>
          </a:bodyPr>
          <a:lstStyle/>
          <a:p>
            <a:pPr>
              <a:spcAft>
                <a:spcPts val="600"/>
              </a:spcAft>
            </a:pPr>
            <a:r>
              <a:rPr lang="en-US" sz="2000" dirty="0" smtClean="0"/>
              <a:t>Usability:</a:t>
            </a:r>
          </a:p>
          <a:p>
            <a:pPr marL="285750" indent="-285750">
              <a:spcAft>
                <a:spcPts val="600"/>
              </a:spcAft>
              <a:buFontTx/>
              <a:buChar char="-"/>
            </a:pPr>
            <a:r>
              <a:rPr lang="en-US" sz="2000" dirty="0" smtClean="0"/>
              <a:t>No need for installation</a:t>
            </a:r>
          </a:p>
          <a:p>
            <a:pPr marL="285750" indent="-285750">
              <a:spcAft>
                <a:spcPts val="600"/>
              </a:spcAft>
              <a:buFontTx/>
              <a:buChar char="-"/>
            </a:pPr>
            <a:r>
              <a:rPr lang="en-US" sz="2000" dirty="0" smtClean="0"/>
              <a:t>Device will run automatically after a mode is selected</a:t>
            </a:r>
            <a:endParaRPr lang="en-US" sz="2000" dirty="0"/>
          </a:p>
        </p:txBody>
      </p:sp>
    </p:spTree>
    <p:extLst>
      <p:ext uri="{BB962C8B-B14F-4D97-AF65-F5344CB8AC3E}">
        <p14:creationId xmlns:p14="http://schemas.microsoft.com/office/powerpoint/2010/main" val="27803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362" y="621929"/>
            <a:ext cx="10408025" cy="1554272"/>
          </a:xfrm>
          <a:prstGeom prst="rect">
            <a:avLst/>
          </a:prstGeom>
          <a:noFill/>
        </p:spPr>
        <p:txBody>
          <a:bodyPr wrap="square" rtlCol="0">
            <a:spAutoFit/>
          </a:bodyPr>
          <a:lstStyle/>
          <a:p>
            <a:pPr>
              <a:spcAft>
                <a:spcPts val="600"/>
              </a:spcAft>
            </a:pPr>
            <a:r>
              <a:rPr lang="en-US" sz="2000" dirty="0" smtClean="0"/>
              <a:t>Energy:</a:t>
            </a:r>
          </a:p>
          <a:p>
            <a:pPr marL="285750" indent="-285750">
              <a:spcAft>
                <a:spcPts val="600"/>
              </a:spcAft>
              <a:buFontTx/>
              <a:buChar char="-"/>
            </a:pPr>
            <a:r>
              <a:rPr lang="en-US" sz="2000" dirty="0" err="1" smtClean="0"/>
              <a:t>Seperated</a:t>
            </a:r>
            <a:r>
              <a:rPr lang="en-US" sz="2000" dirty="0" smtClean="0"/>
              <a:t> ± 9V DC power supply for muscle sensor v3.</a:t>
            </a:r>
          </a:p>
          <a:p>
            <a:pPr marL="285750" indent="-285750">
              <a:spcAft>
                <a:spcPts val="600"/>
              </a:spcAft>
              <a:buFontTx/>
              <a:buChar char="-"/>
            </a:pPr>
            <a:r>
              <a:rPr lang="en-US" sz="2000" dirty="0" smtClean="0"/>
              <a:t>Adapter DC 12V/2A for DE2i-115 FPGA board.</a:t>
            </a:r>
          </a:p>
          <a:p>
            <a:pPr marL="285750" indent="-285750">
              <a:spcAft>
                <a:spcPts val="600"/>
              </a:spcAft>
              <a:buFontTx/>
              <a:buChar char="-"/>
            </a:pPr>
            <a:r>
              <a:rPr lang="en-US" sz="2000" dirty="0" err="1" smtClean="0"/>
              <a:t>Iphone</a:t>
            </a:r>
            <a:r>
              <a:rPr lang="en-US" sz="2000" dirty="0" smtClean="0"/>
              <a:t> battery.</a:t>
            </a:r>
            <a:endParaRPr lang="en-US" sz="2000" dirty="0"/>
          </a:p>
        </p:txBody>
      </p:sp>
      <p:sp>
        <p:nvSpPr>
          <p:cNvPr id="7" name="TextBox 6"/>
          <p:cNvSpPr txBox="1"/>
          <p:nvPr/>
        </p:nvSpPr>
        <p:spPr>
          <a:xfrm>
            <a:off x="923362" y="2379012"/>
            <a:ext cx="10408025" cy="1554272"/>
          </a:xfrm>
          <a:prstGeom prst="rect">
            <a:avLst/>
          </a:prstGeom>
          <a:noFill/>
        </p:spPr>
        <p:txBody>
          <a:bodyPr wrap="square" rtlCol="0">
            <a:spAutoFit/>
          </a:bodyPr>
          <a:lstStyle/>
          <a:p>
            <a:pPr>
              <a:spcAft>
                <a:spcPts val="600"/>
              </a:spcAft>
            </a:pPr>
            <a:r>
              <a:rPr lang="en-US" sz="2000" dirty="0" smtClean="0"/>
              <a:t>Safety:</a:t>
            </a:r>
          </a:p>
          <a:p>
            <a:pPr marL="285750" indent="-285750">
              <a:spcAft>
                <a:spcPts val="600"/>
              </a:spcAft>
              <a:buFontTx/>
              <a:buChar char="-"/>
            </a:pPr>
            <a:r>
              <a:rPr lang="en-US" sz="2000" dirty="0" smtClean="0"/>
              <a:t>Device should not have any shape edges</a:t>
            </a:r>
          </a:p>
          <a:p>
            <a:pPr marL="285750" indent="-285750">
              <a:spcAft>
                <a:spcPts val="600"/>
              </a:spcAft>
              <a:buFontTx/>
              <a:buChar char="-"/>
            </a:pPr>
            <a:r>
              <a:rPr lang="en-US" sz="2000" dirty="0" smtClean="0"/>
              <a:t>Device should not cause any shock</a:t>
            </a:r>
          </a:p>
          <a:p>
            <a:pPr marL="285750" indent="-285750">
              <a:spcAft>
                <a:spcPts val="600"/>
              </a:spcAft>
              <a:buFontTx/>
              <a:buChar char="-"/>
            </a:pPr>
            <a:r>
              <a:rPr lang="en-US" sz="2000" dirty="0" smtClean="0"/>
              <a:t>Device should not too heavy to wear or carry</a:t>
            </a:r>
            <a:endParaRPr lang="en-US" sz="2000" dirty="0"/>
          </a:p>
        </p:txBody>
      </p:sp>
      <p:sp>
        <p:nvSpPr>
          <p:cNvPr id="8" name="TextBox 7"/>
          <p:cNvSpPr txBox="1"/>
          <p:nvPr/>
        </p:nvSpPr>
        <p:spPr>
          <a:xfrm>
            <a:off x="923362" y="4166355"/>
            <a:ext cx="10408025" cy="784830"/>
          </a:xfrm>
          <a:prstGeom prst="rect">
            <a:avLst/>
          </a:prstGeom>
          <a:noFill/>
        </p:spPr>
        <p:txBody>
          <a:bodyPr wrap="square" rtlCol="0">
            <a:spAutoFit/>
          </a:bodyPr>
          <a:lstStyle/>
          <a:p>
            <a:pPr>
              <a:spcAft>
                <a:spcPts val="600"/>
              </a:spcAft>
            </a:pPr>
            <a:r>
              <a:rPr lang="en-US" sz="2000" dirty="0" smtClean="0"/>
              <a:t>Legal:</a:t>
            </a:r>
          </a:p>
          <a:p>
            <a:pPr marL="285750" indent="-285750">
              <a:spcAft>
                <a:spcPts val="600"/>
              </a:spcAft>
              <a:buFontTx/>
              <a:buChar char="-"/>
            </a:pPr>
            <a:r>
              <a:rPr lang="en-US" sz="2000" dirty="0" smtClean="0"/>
              <a:t>Device must comply US pattern and copyright regulation</a:t>
            </a:r>
          </a:p>
        </p:txBody>
      </p:sp>
      <p:sp>
        <p:nvSpPr>
          <p:cNvPr id="9" name="TextBox 8"/>
          <p:cNvSpPr txBox="1"/>
          <p:nvPr/>
        </p:nvSpPr>
        <p:spPr>
          <a:xfrm>
            <a:off x="923361" y="5116614"/>
            <a:ext cx="10408025" cy="784830"/>
          </a:xfrm>
          <a:prstGeom prst="rect">
            <a:avLst/>
          </a:prstGeom>
          <a:noFill/>
        </p:spPr>
        <p:txBody>
          <a:bodyPr wrap="square" rtlCol="0">
            <a:spAutoFit/>
          </a:bodyPr>
          <a:lstStyle/>
          <a:p>
            <a:pPr>
              <a:spcAft>
                <a:spcPts val="600"/>
              </a:spcAft>
            </a:pPr>
            <a:r>
              <a:rPr lang="en-US" sz="2000" dirty="0" smtClean="0"/>
              <a:t>Documentation:</a:t>
            </a:r>
          </a:p>
          <a:p>
            <a:pPr marL="285750" indent="-285750">
              <a:spcAft>
                <a:spcPts val="600"/>
              </a:spcAft>
              <a:buFontTx/>
              <a:buChar char="-"/>
            </a:pPr>
            <a:r>
              <a:rPr lang="en-US" sz="2000" dirty="0" smtClean="0"/>
              <a:t>User’s operation and maintenance manual will be provided</a:t>
            </a:r>
          </a:p>
        </p:txBody>
      </p:sp>
    </p:spTree>
    <p:extLst>
      <p:ext uri="{BB962C8B-B14F-4D97-AF65-F5344CB8AC3E}">
        <p14:creationId xmlns:p14="http://schemas.microsoft.com/office/powerpoint/2010/main" val="19332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1232</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Ideas for Using sEMG signal</vt:lpstr>
      <vt:lpstr>Fatigue Indicator (Virtual Trainer)</vt:lpstr>
      <vt:lpstr>Superficial Muscles Fatigue Detector</vt:lpstr>
      <vt:lpstr>Requirement</vt:lpstr>
      <vt:lpstr>PowerPoint Presentation</vt:lpstr>
      <vt:lpstr>PowerPoint Presentation</vt:lpstr>
      <vt:lpstr>Single Muscle Fatigue detector</vt:lpstr>
      <vt:lpstr>Requirement</vt:lpstr>
      <vt:lpstr>PowerPoint Presentation</vt:lpstr>
      <vt:lpstr>PowerPoint Presentation</vt:lpstr>
      <vt:lpstr>3D Printing Prosthetic Hand</vt:lpstr>
      <vt:lpstr>PowerPoint Presentation</vt:lpstr>
      <vt:lpstr>Requirement</vt:lpstr>
      <vt:lpstr>PowerPoint Presentation</vt:lpstr>
      <vt:lpstr>PowerPoint Presentation</vt:lpstr>
      <vt:lpstr>Computer Interaction</vt:lpstr>
      <vt:lpstr>PowerPoint Presentation</vt:lpstr>
      <vt:lpstr>Requirement</vt:lpstr>
      <vt:lpstr>PowerPoint Presentation</vt:lpstr>
      <vt:lpstr>PowerPoint Presentation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for Using sEMG signal</dc:title>
  <dc:creator>Thanh</dc:creator>
  <cp:lastModifiedBy>Thanh</cp:lastModifiedBy>
  <cp:revision>35</cp:revision>
  <dcterms:created xsi:type="dcterms:W3CDTF">2016-01-24T22:33:39Z</dcterms:created>
  <dcterms:modified xsi:type="dcterms:W3CDTF">2016-01-26T20:55:42Z</dcterms:modified>
</cp:coreProperties>
</file>