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 algn="l" defTabSz="1300480">
              <a:lnSpc>
                <a:spcPct val="90000"/>
              </a:lnSpc>
              <a:defRPr sz="6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 anchor="t"/>
          <a:lstStyle>
            <a:lvl1pPr marL="310242" indent="-310242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2">
                  <a:satOff val="-13916"/>
                  <a:lumOff val="13989"/>
                </a:schemeClr>
              </a:gs>
            </a:gsLst>
            <a:lin ang="5400000"/>
          </a:gradFill>
          <a:ln w="9525">
            <a:round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  <a:r>
              <a:t>Existing Solutions and our Solution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Personal Trainer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5091" indent="-245091" defTabSz="1027379">
              <a:spcBef>
                <a:spcPts val="1100"/>
              </a:spcBef>
              <a:defRPr sz="3002">
                <a:solidFill>
                  <a:schemeClr val="accent5"/>
                </a:solidFill>
              </a:defRPr>
            </a:pPr>
            <a:r>
              <a:t>Advantages</a:t>
            </a:r>
          </a:p>
          <a:p>
            <a:pPr lvl="1" marL="606279" indent="-245091" defTabSz="1027379">
              <a:spcBef>
                <a:spcPts val="1100"/>
              </a:spcBef>
              <a:defRPr sz="3002"/>
            </a:pPr>
            <a:r>
              <a:t>Flexible! Supports all types of exercises</a:t>
            </a:r>
          </a:p>
          <a:p>
            <a:pPr lvl="1" marL="606279" indent="-245091" defTabSz="1027379">
              <a:spcBef>
                <a:spcPts val="1100"/>
              </a:spcBef>
              <a:defRPr sz="3002"/>
            </a:pPr>
            <a:r>
              <a:t>Effective! A good personal trainer should be able to help you reach your fitness goal</a:t>
            </a:r>
          </a:p>
          <a:p>
            <a:pPr lvl="1" marL="606279" indent="-245091" defTabSz="1027379">
              <a:spcBef>
                <a:spcPts val="1100"/>
              </a:spcBef>
              <a:defRPr sz="3002"/>
            </a:pPr>
            <a:r>
              <a:t>Feedback! </a:t>
            </a:r>
          </a:p>
          <a:p>
            <a:pPr marL="245091" indent="-245091" defTabSz="1027379">
              <a:spcBef>
                <a:spcPts val="1100"/>
              </a:spcBef>
              <a:defRPr sz="3002">
                <a:solidFill>
                  <a:schemeClr val="accent5"/>
                </a:solidFill>
              </a:defRPr>
            </a:pPr>
            <a:r>
              <a:t>Disadvantages</a:t>
            </a:r>
          </a:p>
          <a:p>
            <a:pPr lvl="1" marL="606279" indent="-245091" defTabSz="1027379">
              <a:spcBef>
                <a:spcPts val="1100"/>
              </a:spcBef>
              <a:defRPr sz="3002"/>
            </a:pPr>
            <a:r>
              <a:t>Costly! Personal trainers cost about $60/hour on average</a:t>
            </a:r>
          </a:p>
          <a:p>
            <a:pPr lvl="1" marL="606279" indent="-245091" defTabSz="1027379">
              <a:spcBef>
                <a:spcPts val="1100"/>
              </a:spcBef>
              <a:defRPr sz="3002"/>
            </a:pPr>
            <a:r>
              <a:t>Time Flexibility! A personal trainer may not be available on a convenient time for you.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92403">
              <a:defRPr sz="5208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Workout Videos and Video Recording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Advantages</a:t>
            </a:r>
          </a:p>
          <a:p>
            <a:pPr lvl="1" marL="767442" indent="-310242"/>
            <a:r>
              <a:t>Flexible! Supports all types of exercises</a:t>
            </a:r>
          </a:p>
          <a:p>
            <a:pPr lvl="1" marL="767442" indent="-310242"/>
            <a:r>
              <a:t>Free!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Disadvantages</a:t>
            </a:r>
          </a:p>
          <a:p>
            <a:pPr lvl="1" marL="767442" indent="-310242"/>
            <a:r>
              <a:t>No feedback!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Workout Buddy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2321" indent="-282321" defTabSz="1183436">
              <a:spcBef>
                <a:spcPts val="1200"/>
              </a:spcBef>
              <a:defRPr sz="3458">
                <a:solidFill>
                  <a:schemeClr val="accent5"/>
                </a:solidFill>
              </a:defRPr>
            </a:pPr>
            <a:r>
              <a:t>Advantages</a:t>
            </a:r>
          </a:p>
          <a:p>
            <a:pPr lvl="1" marL="698373" indent="-282321" defTabSz="1183436">
              <a:spcBef>
                <a:spcPts val="1200"/>
              </a:spcBef>
              <a:defRPr sz="3458"/>
            </a:pPr>
            <a:r>
              <a:t>Free! (If they’re nice enough about it)</a:t>
            </a:r>
          </a:p>
          <a:p>
            <a:pPr lvl="1" marL="698373" indent="-282321" defTabSz="1183436">
              <a:spcBef>
                <a:spcPts val="1200"/>
              </a:spcBef>
              <a:defRPr sz="3458"/>
            </a:pPr>
            <a:r>
              <a:t>Encouragement!</a:t>
            </a:r>
          </a:p>
          <a:p>
            <a:pPr marL="282321" indent="-282321" defTabSz="1183436">
              <a:spcBef>
                <a:spcPts val="1200"/>
              </a:spcBef>
              <a:defRPr sz="3458">
                <a:solidFill>
                  <a:schemeClr val="accent5"/>
                </a:solidFill>
              </a:defRPr>
            </a:pPr>
            <a:r>
              <a:t>Disadvantages</a:t>
            </a:r>
          </a:p>
          <a:p>
            <a:pPr lvl="1" marL="698373" indent="-282321" defTabSz="1183436">
              <a:spcBef>
                <a:spcPts val="1200"/>
              </a:spcBef>
              <a:defRPr sz="3458"/>
            </a:pPr>
            <a:r>
              <a:t>Accuracy! Why should you believe what your workout buddy think is right?</a:t>
            </a:r>
          </a:p>
          <a:p>
            <a:pPr lvl="1" marL="698373" indent="-282321" defTabSz="1183436">
              <a:spcBef>
                <a:spcPts val="1200"/>
              </a:spcBef>
              <a:defRPr sz="3458"/>
            </a:pPr>
            <a:r>
              <a:t>Injury! You could end up injuring yourself from performing an exercise incorrectly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Flex Belt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5784" indent="-235784" defTabSz="988364">
              <a:spcBef>
                <a:spcPts val="1000"/>
              </a:spcBef>
              <a:defRPr sz="2888">
                <a:solidFill>
                  <a:schemeClr val="accent5"/>
                </a:solidFill>
              </a:defRPr>
            </a:pPr>
            <a:r>
              <a:t>Advantages</a:t>
            </a:r>
          </a:p>
          <a:p>
            <a:pPr lvl="1" marL="583256" indent="-235784" defTabSz="988364">
              <a:spcBef>
                <a:spcPts val="1000"/>
              </a:spcBef>
              <a:defRPr sz="2888"/>
            </a:pPr>
            <a:r>
              <a:t>Safe!</a:t>
            </a:r>
          </a:p>
          <a:p>
            <a:pPr lvl="1" marL="583256" indent="-235784" defTabSz="988364">
              <a:spcBef>
                <a:spcPts val="1000"/>
              </a:spcBef>
              <a:defRPr sz="2888"/>
            </a:pPr>
            <a:r>
              <a:t>Easy to use!</a:t>
            </a:r>
          </a:p>
          <a:p>
            <a:pPr lvl="1" marL="583256" indent="-235784" defTabSz="988364">
              <a:spcBef>
                <a:spcPts val="1000"/>
              </a:spcBef>
              <a:defRPr sz="2888"/>
            </a:pPr>
            <a:r>
              <a:t>No strain on back! (statically stimulates the muscles)</a:t>
            </a:r>
          </a:p>
          <a:p>
            <a:pPr lvl="1" marL="583256" indent="-235784" defTabSz="988364">
              <a:spcBef>
                <a:spcPts val="1000"/>
              </a:spcBef>
              <a:defRPr sz="2888"/>
            </a:pPr>
            <a:r>
              <a:t>Flexible! The belt can be worn anywhere anytime</a:t>
            </a:r>
          </a:p>
          <a:p>
            <a:pPr marL="235784" indent="-235784" defTabSz="988364">
              <a:spcBef>
                <a:spcPts val="1000"/>
              </a:spcBef>
              <a:defRPr sz="2888">
                <a:solidFill>
                  <a:schemeClr val="accent5"/>
                </a:solidFill>
              </a:defRPr>
            </a:pPr>
            <a:r>
              <a:t>Disadvantages</a:t>
            </a:r>
          </a:p>
          <a:p>
            <a:pPr lvl="1" marL="583256" indent="-235784" defTabSz="988364">
              <a:spcBef>
                <a:spcPts val="1000"/>
              </a:spcBef>
              <a:defRPr sz="2888"/>
            </a:pPr>
            <a:r>
              <a:t>Costly! $200</a:t>
            </a:r>
          </a:p>
          <a:p>
            <a:pPr lvl="1" marL="583256" indent="-235784" defTabSz="988364">
              <a:spcBef>
                <a:spcPts val="1000"/>
              </a:spcBef>
              <a:defRPr sz="2888"/>
            </a:pPr>
            <a:r>
              <a:t>Only supports abdominal muscles!</a:t>
            </a:r>
          </a:p>
          <a:p>
            <a:pPr lvl="1" marL="583256" indent="-235784" defTabSz="988364">
              <a:spcBef>
                <a:spcPts val="1000"/>
              </a:spcBef>
              <a:defRPr sz="2888"/>
            </a:pPr>
            <a:r>
              <a:t>Effectiveness! No information on how effective this device 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Beast Sensor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5121" indent="-155121" defTabSz="650240">
              <a:spcBef>
                <a:spcPts val="700"/>
              </a:spcBef>
              <a:defRPr sz="1900">
                <a:solidFill>
                  <a:schemeClr val="accent5"/>
                </a:solidFill>
              </a:defRPr>
            </a:pPr>
            <a:r>
              <a:t>Advantages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Measures training intensity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Measures strength, speed, and power of your reps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Measures “Explosiveness”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Supports a lot of exercises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Connects to your smart device through Bluetooth (iOs, and androids are both supported)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Effective!</a:t>
            </a:r>
          </a:p>
          <a:p>
            <a:pPr marL="155121" indent="-155121" defTabSz="650240">
              <a:spcBef>
                <a:spcPts val="700"/>
              </a:spcBef>
              <a:defRPr sz="1900">
                <a:solidFill>
                  <a:schemeClr val="accent5"/>
                </a:solidFill>
              </a:defRPr>
            </a:pPr>
            <a:r>
              <a:t>Disadvantages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Costly! $200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Need an account to save your results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Not very accurate with exercises that require the sensor to be placed on the machine itself (in this case, explosiveness of the muscle cannot be measured)</a:t>
            </a:r>
          </a:p>
          <a:p>
            <a:pPr lvl="1" marL="383721" indent="-155121" defTabSz="650240">
              <a:spcBef>
                <a:spcPts val="700"/>
              </a:spcBef>
              <a:defRPr sz="1900"/>
            </a:pPr>
            <a:r>
              <a:t>It attaches to the wrist, not the actual muscle you want to work which limits the information you want about the muscle you’re working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Fitbit Flex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7531" indent="-167531" defTabSz="702259">
              <a:spcBef>
                <a:spcPts val="700"/>
              </a:spcBef>
              <a:defRPr sz="2052">
                <a:solidFill>
                  <a:schemeClr val="accent5"/>
                </a:solidFill>
              </a:defRPr>
            </a:pPr>
            <a:r>
              <a:t>Advantages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Monitors steps taken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Monitors miles walked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Counts Calories burned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Tracks sleep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Counts Calories in from food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Tracks water consumed in a specific period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Tracks your weight loss</a:t>
            </a:r>
          </a:p>
          <a:p>
            <a:pPr marL="167531" indent="-167531" defTabSz="702259">
              <a:spcBef>
                <a:spcPts val="700"/>
              </a:spcBef>
              <a:defRPr sz="2052">
                <a:solidFill>
                  <a:schemeClr val="accent5"/>
                </a:solidFill>
              </a:defRPr>
            </a:pPr>
            <a:r>
              <a:t>Disadvantages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Takes a lot of work to establish your “food menu” to track your in/out calories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Display isn’t informative (need to use your smart device)</a:t>
            </a:r>
          </a:p>
          <a:p>
            <a:pPr lvl="1" marL="414419" indent="-167531" defTabSz="702259">
              <a:spcBef>
                <a:spcPts val="700"/>
              </a:spcBef>
              <a:defRPr sz="2052"/>
            </a:pPr>
            <a:r>
              <a:t>Not very accurate with activities where the arms are not moving (stationary, like biking)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Our Solution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3706" indent="-263706" defTabSz="1105408">
              <a:spcBef>
                <a:spcPts val="1200"/>
              </a:spcBef>
              <a:defRPr sz="3230">
                <a:solidFill>
                  <a:schemeClr val="accent5"/>
                </a:solidFill>
              </a:defRPr>
            </a:pPr>
            <a:r>
              <a:t>Advantages</a:t>
            </a:r>
          </a:p>
          <a:p>
            <a:pPr lvl="1" marL="652326" indent="-263706" defTabSz="1105408">
              <a:spcBef>
                <a:spcPts val="1200"/>
              </a:spcBef>
              <a:defRPr sz="3230"/>
            </a:pPr>
            <a:r>
              <a:t>Measures the training’s intensity</a:t>
            </a:r>
          </a:p>
          <a:p>
            <a:pPr lvl="1" marL="652326" indent="-263706" defTabSz="1105408">
              <a:spcBef>
                <a:spcPts val="1200"/>
              </a:spcBef>
              <a:defRPr sz="3230"/>
            </a:pPr>
            <a:r>
              <a:t>Measures muscle’s fatigue</a:t>
            </a:r>
          </a:p>
          <a:p>
            <a:pPr lvl="1" marL="652326" indent="-263706" defTabSz="1105408">
              <a:spcBef>
                <a:spcPts val="1200"/>
              </a:spcBef>
              <a:defRPr sz="3230"/>
            </a:pPr>
            <a:r>
              <a:t>Counts number of reps</a:t>
            </a:r>
          </a:p>
          <a:p>
            <a:pPr lvl="1" marL="652326" indent="-263706" defTabSz="1105408">
              <a:spcBef>
                <a:spcPts val="1200"/>
              </a:spcBef>
              <a:defRPr sz="3230"/>
            </a:pPr>
            <a:r>
              <a:t>Connects to your smart device through Bluetooth</a:t>
            </a:r>
          </a:p>
          <a:p>
            <a:pPr lvl="1" marL="652326" indent="-263706" defTabSz="1105408">
              <a:spcBef>
                <a:spcPts val="1200"/>
              </a:spcBef>
              <a:defRPr sz="3230"/>
            </a:pPr>
            <a:r>
              <a:t>Effective</a:t>
            </a:r>
          </a:p>
          <a:p>
            <a:pPr marL="263706" indent="-263706" defTabSz="1105408">
              <a:spcBef>
                <a:spcPts val="1200"/>
              </a:spcBef>
              <a:defRPr sz="3230">
                <a:solidFill>
                  <a:schemeClr val="accent5"/>
                </a:solidFill>
              </a:defRPr>
            </a:pPr>
            <a:r>
              <a:t>Disadvantages</a:t>
            </a:r>
          </a:p>
          <a:p>
            <a:pPr lvl="1" marL="652326" indent="-263706" defTabSz="1105408">
              <a:spcBef>
                <a:spcPts val="1200"/>
              </a:spcBef>
              <a:defRPr sz="3230"/>
            </a:pPr>
            <a:r>
              <a:t>Does not support all 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142101" y="148944"/>
            <a:ext cx="11216642" cy="14139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142101" y="1279215"/>
            <a:ext cx="11216642" cy="4641428"/>
          </a:xfrm>
          <a:prstGeom prst="rect">
            <a:avLst/>
          </a:prstGeom>
        </p:spPr>
        <p:txBody>
          <a:bodyPr/>
          <a:lstStyle/>
          <a:p>
            <a:pPr/>
            <a:r>
              <a:t>Ratings are out of 5 where 5 is the best and 1 is the worst</a:t>
            </a:r>
          </a:p>
        </p:txBody>
      </p:sp>
      <p:graphicFrame>
        <p:nvGraphicFramePr>
          <p:cNvPr id="154" name="Table 154"/>
          <p:cNvGraphicFramePr/>
          <p:nvPr/>
        </p:nvGraphicFramePr>
        <p:xfrm>
          <a:off x="40547" y="2654040"/>
          <a:ext cx="12936406" cy="678625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{4C3C2611-4C71-4FC5-86AE-919BDF0F9419}</a:tableStyleId>
              </a:tblPr>
              <a:tblGrid>
                <a:gridCol w="1615463"/>
                <a:gridCol w="1615463"/>
                <a:gridCol w="1615463"/>
                <a:gridCol w="1615463"/>
                <a:gridCol w="1615463"/>
                <a:gridCol w="1615463"/>
                <a:gridCol w="1615463"/>
                <a:gridCol w="1615463"/>
              </a:tblGrid>
              <a:tr h="967649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Trainer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Videos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Workout Buddy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Flex Belt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Beast Sensor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Fitbit Flex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Our Solution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6764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Effectiveness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6764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6764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Ease of use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6764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Flexibility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6764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Supports all exercises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6764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