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79" r:id="rId4"/>
    <p:sldId id="258" r:id="rId5"/>
    <p:sldId id="259" r:id="rId6"/>
    <p:sldId id="280" r:id="rId7"/>
    <p:sldId id="260" r:id="rId8"/>
    <p:sldId id="281" r:id="rId9"/>
    <p:sldId id="286" r:id="rId10"/>
    <p:sldId id="287" r:id="rId11"/>
    <p:sldId id="288" r:id="rId12"/>
    <p:sldId id="268" r:id="rId13"/>
    <p:sldId id="277" r:id="rId14"/>
    <p:sldId id="271" r:id="rId15"/>
    <p:sldId id="269" r:id="rId16"/>
    <p:sldId id="282" r:id="rId17"/>
    <p:sldId id="270" r:id="rId18"/>
    <p:sldId id="278" r:id="rId19"/>
    <p:sldId id="272" r:id="rId20"/>
    <p:sldId id="289" r:id="rId21"/>
    <p:sldId id="290" r:id="rId22"/>
    <p:sldId id="294" r:id="rId23"/>
    <p:sldId id="295" r:id="rId24"/>
    <p:sldId id="291" r:id="rId25"/>
    <p:sldId id="292" r:id="rId26"/>
    <p:sldId id="296" r:id="rId27"/>
    <p:sldId id="297" r:id="rId28"/>
    <p:sldId id="293" r:id="rId29"/>
    <p:sldId id="283" r:id="rId30"/>
    <p:sldId id="284" r:id="rId31"/>
    <p:sldId id="267" r:id="rId32"/>
    <p:sldId id="28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5033" autoAdjust="0"/>
  </p:normalViewPr>
  <p:slideViewPr>
    <p:cSldViewPr snapToGrid="0">
      <p:cViewPr varScale="1">
        <p:scale>
          <a:sx n="82" d="100"/>
          <a:sy n="82" d="100"/>
        </p:scale>
        <p:origin x="75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pPr/>
              <a:t>5/15/2024</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4028721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pPr/>
              <a:t>5/15/2024</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184120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pPr/>
              <a:t>5/15/2024</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2306401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pPr/>
              <a:t>5/15/2024</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1054114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pPr/>
              <a:t>5/15/2024</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1008661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pPr/>
              <a:t>5/15/2024</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177451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pPr/>
              <a:t>5/15/2024</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1262196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pPr/>
              <a:t>5/15/2024</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3811747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pPr/>
              <a:t>5/15/2024</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351328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pPr/>
              <a:t>5/15/2024</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3206892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pPr/>
              <a:t>5/15/2024</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3766419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5/15/2024</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196842500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capstone606/project" TargetMode="External"/><Relationship Id="rId2" Type="http://schemas.openxmlformats.org/officeDocument/2006/relationships/hyperlink" Target="https://www.kaggle.com/snehareddy123455"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i.org/10.3390/healthcare11121808" TargetMode="External"/><Relationship Id="rId2" Type="http://schemas.openxmlformats.org/officeDocument/2006/relationships/hyperlink" Target="https://doi.org/10.1002/widm.1249" TargetMode="External"/><Relationship Id="rId1" Type="http://schemas.openxmlformats.org/officeDocument/2006/relationships/slideLayout" Target="../slideLayouts/slideLayout4.xml"/><Relationship Id="rId4" Type="http://schemas.openxmlformats.org/officeDocument/2006/relationships/hyperlink" Target="https://ieeexplore.ieee.org/document/9646220"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doi.org/10.1145/3357777.3357792" TargetMode="External"/><Relationship Id="rId2" Type="http://schemas.openxmlformats.org/officeDocument/2006/relationships/hyperlink" Target="https://doi.org/10.3390/app9153019" TargetMode="External"/><Relationship Id="rId1" Type="http://schemas.openxmlformats.org/officeDocument/2006/relationships/slideLayout" Target="../slideLayouts/slideLayout4.xml"/><Relationship Id="rId5" Type="http://schemas.openxmlformats.org/officeDocument/2006/relationships/hyperlink" Target="https://doi.org/10.1049/iet-gtd.2013.0927" TargetMode="External"/><Relationship Id="rId4" Type="http://schemas.openxmlformats.org/officeDocument/2006/relationships/hyperlink" Target="https://arxiv.org/abs/2403.03898"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nicholasjhana/energy-consumption-generation-prices-and-weather/data"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B442F5-979C-772B-B093-86275A3617DC}"/>
              </a:ext>
            </a:extLst>
          </p:cNvPr>
          <p:cNvSpPr>
            <a:spLocks noGrp="1"/>
          </p:cNvSpPr>
          <p:nvPr>
            <p:ph type="ctrTitle"/>
          </p:nvPr>
        </p:nvSpPr>
        <p:spPr>
          <a:xfrm>
            <a:off x="5388310" y="-497370"/>
            <a:ext cx="5845746" cy="3412020"/>
          </a:xfrm>
        </p:spPr>
        <p:txBody>
          <a:bodyPr anchor="b">
            <a:normAutofit/>
          </a:bodyPr>
          <a:lstStyle/>
          <a:p>
            <a:pPr algn="ctr"/>
            <a:r>
              <a:rPr lang="en-US" sz="4000" dirty="0"/>
              <a:t>Predicting Energy Prices and Load Demand</a:t>
            </a:r>
            <a:endParaRPr lang="en-IN" sz="4000" dirty="0"/>
          </a:p>
        </p:txBody>
      </p:sp>
      <p:sp>
        <p:nvSpPr>
          <p:cNvPr id="3" name="Subtitle 2">
            <a:extLst>
              <a:ext uri="{FF2B5EF4-FFF2-40B4-BE49-F238E27FC236}">
                <a16:creationId xmlns:a16="http://schemas.microsoft.com/office/drawing/2014/main" id="{7A2CC743-10BE-9B0F-43D5-793779228E17}"/>
              </a:ext>
            </a:extLst>
          </p:cNvPr>
          <p:cNvSpPr>
            <a:spLocks noGrp="1"/>
          </p:cNvSpPr>
          <p:nvPr>
            <p:ph type="subTitle" idx="1"/>
          </p:nvPr>
        </p:nvSpPr>
        <p:spPr>
          <a:xfrm>
            <a:off x="5561120" y="3905122"/>
            <a:ext cx="5500125" cy="1962406"/>
          </a:xfrm>
        </p:spPr>
        <p:txBody>
          <a:bodyPr>
            <a:noAutofit/>
          </a:bodyPr>
          <a:lstStyle/>
          <a:p>
            <a:pPr>
              <a:buNone/>
            </a:pPr>
            <a:r>
              <a:rPr lang="en-US" sz="1600" b="1" dirty="0"/>
              <a:t>TEAM G:</a:t>
            </a:r>
          </a:p>
          <a:p>
            <a:pPr>
              <a:buNone/>
            </a:pPr>
            <a:endParaRPr lang="en-US" sz="1600" b="1" dirty="0"/>
          </a:p>
          <a:p>
            <a:pPr>
              <a:spcBef>
                <a:spcPts val="0"/>
              </a:spcBef>
              <a:buNone/>
            </a:pPr>
            <a:r>
              <a:rPr lang="en-US" sz="1600" b="1" dirty="0"/>
              <a:t>Pavan Kumar </a:t>
            </a:r>
            <a:r>
              <a:rPr lang="en-US" sz="1600" b="1" dirty="0" err="1"/>
              <a:t>Boddu</a:t>
            </a:r>
            <a:endParaRPr lang="en-US" sz="1600" b="1" dirty="0"/>
          </a:p>
          <a:p>
            <a:pPr>
              <a:spcBef>
                <a:spcPts val="0"/>
              </a:spcBef>
              <a:buNone/>
            </a:pPr>
            <a:r>
              <a:rPr lang="en-US" sz="1600" b="1" dirty="0"/>
              <a:t>Mohammed Abdul Rasheed Khan </a:t>
            </a:r>
          </a:p>
          <a:p>
            <a:pPr>
              <a:spcBef>
                <a:spcPts val="0"/>
              </a:spcBef>
              <a:buNone/>
            </a:pPr>
            <a:r>
              <a:rPr lang="en-US" sz="1600" b="1" dirty="0"/>
              <a:t>Sneha Reddy </a:t>
            </a:r>
            <a:r>
              <a:rPr lang="en-US" sz="1600" b="1" dirty="0" err="1"/>
              <a:t>Madhireddy</a:t>
            </a:r>
            <a:r>
              <a:rPr lang="en-US" sz="1600" b="1" dirty="0"/>
              <a:t> </a:t>
            </a:r>
          </a:p>
          <a:p>
            <a:pPr>
              <a:spcBef>
                <a:spcPts val="0"/>
              </a:spcBef>
              <a:buNone/>
            </a:pPr>
            <a:r>
              <a:rPr lang="en-US" sz="1600" b="1" dirty="0"/>
              <a:t>Anil Kumar </a:t>
            </a:r>
            <a:r>
              <a:rPr lang="en-US" sz="1600" b="1" dirty="0" err="1"/>
              <a:t>Malyala</a:t>
            </a:r>
            <a:endParaRPr lang="en-US" sz="1600" b="1" dirty="0"/>
          </a:p>
          <a:p>
            <a:pPr>
              <a:buNone/>
            </a:pPr>
            <a:br>
              <a:rPr lang="en-US" sz="1400" b="1" dirty="0"/>
            </a:br>
            <a:endParaRPr lang="en-US" sz="1400" b="1" dirty="0"/>
          </a:p>
          <a:p>
            <a:endParaRPr lang="en-IN" sz="1400" dirty="0"/>
          </a:p>
        </p:txBody>
      </p:sp>
      <p:pic>
        <p:nvPicPr>
          <p:cNvPr id="22" name="Picture 21" descr="A colorful light bulb with business icons">
            <a:extLst>
              <a:ext uri="{FF2B5EF4-FFF2-40B4-BE49-F238E27FC236}">
                <a16:creationId xmlns:a16="http://schemas.microsoft.com/office/drawing/2014/main" id="{079DA9F1-7BF1-5BCD-7735-246A5F6DC203}"/>
              </a:ext>
            </a:extLst>
          </p:cNvPr>
          <p:cNvPicPr>
            <a:picLocks noChangeAspect="1"/>
          </p:cNvPicPr>
          <p:nvPr/>
        </p:nvPicPr>
        <p:blipFill>
          <a:blip r:embed="rId2"/>
          <a:stretch>
            <a:fillRect/>
          </a:stretch>
        </p:blipFill>
        <p:spPr>
          <a:xfrm>
            <a:off x="1096409" y="3613155"/>
            <a:ext cx="3790374" cy="2653262"/>
          </a:xfrm>
          <a:prstGeom prst="rect">
            <a:avLst/>
          </a:prstGeom>
        </p:spPr>
      </p:pic>
      <p:pic>
        <p:nvPicPr>
          <p:cNvPr id="5" name="Picture 4" descr="A colorful light bulb with business icons">
            <a:extLst>
              <a:ext uri="{FF2B5EF4-FFF2-40B4-BE49-F238E27FC236}">
                <a16:creationId xmlns:a16="http://schemas.microsoft.com/office/drawing/2014/main" id="{046ACF37-3A76-B636-22BA-44F78871588E}"/>
              </a:ext>
            </a:extLst>
          </p:cNvPr>
          <p:cNvPicPr>
            <a:picLocks noChangeAspect="1"/>
          </p:cNvPicPr>
          <p:nvPr/>
        </p:nvPicPr>
        <p:blipFill>
          <a:blip r:embed="rId3" cstate="print"/>
          <a:stretch>
            <a:fillRect/>
          </a:stretch>
        </p:blipFill>
        <p:spPr>
          <a:xfrm>
            <a:off x="1096410" y="596644"/>
            <a:ext cx="3790374" cy="2653262"/>
          </a:xfrm>
          <a:prstGeom prst="rect">
            <a:avLst/>
          </a:prstGeom>
        </p:spPr>
      </p:pic>
    </p:spTree>
    <p:extLst>
      <p:ext uri="{BB962C8B-B14F-4D97-AF65-F5344CB8AC3E}">
        <p14:creationId xmlns:p14="http://schemas.microsoft.com/office/powerpoint/2010/main" val="2177844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t>Literature review</a:t>
            </a:r>
            <a:endParaRPr lang="en-US" sz="4000" dirty="0"/>
          </a:p>
        </p:txBody>
      </p:sp>
      <p:sp>
        <p:nvSpPr>
          <p:cNvPr id="3" name="Content Placeholder 2"/>
          <p:cNvSpPr>
            <a:spLocks noGrp="1"/>
          </p:cNvSpPr>
          <p:nvPr>
            <p:ph idx="1"/>
          </p:nvPr>
        </p:nvSpPr>
        <p:spPr>
          <a:xfrm>
            <a:off x="838199" y="1940876"/>
            <a:ext cx="10722429" cy="2771084"/>
          </a:xfrm>
        </p:spPr>
        <p:txBody>
          <a:bodyPr>
            <a:normAutofit fontScale="70000" lnSpcReduction="20000"/>
          </a:bodyPr>
          <a:lstStyle/>
          <a:p>
            <a:pPr algn="l"/>
            <a:r>
              <a:rPr lang="en-US" sz="2700" b="1" dirty="0">
                <a:latin typeface="Avenir Next LT Pro (Body)"/>
              </a:rPr>
              <a:t>Study 3: </a:t>
            </a:r>
            <a:r>
              <a:rPr lang="en-IN" sz="2700" b="1" i="0" dirty="0">
                <a:solidFill>
                  <a:srgbClr val="000000"/>
                </a:solidFill>
                <a:effectLst/>
                <a:latin typeface="Avenir Next LT Pro (Body)"/>
              </a:rPr>
              <a:t>Electrical Load Forecasting Model Using Hybrid LSTM Neural Networks with Online Correction</a:t>
            </a:r>
          </a:p>
          <a:p>
            <a:pPr marL="0" indent="0" algn="l">
              <a:buNone/>
            </a:pPr>
            <a:r>
              <a:rPr lang="en-IN" b="0" i="0" u="none" strike="noStrike" dirty="0">
                <a:solidFill>
                  <a:srgbClr val="000000"/>
                </a:solidFill>
                <a:effectLst/>
                <a:latin typeface="Lucida Grande"/>
              </a:rPr>
              <a:t>	 Nan Lu</a:t>
            </a:r>
            <a:r>
              <a:rPr lang="en-IN" b="0" i="0" dirty="0">
                <a:solidFill>
                  <a:srgbClr val="000000"/>
                </a:solidFill>
                <a:effectLst/>
                <a:latin typeface="Lucida Grande"/>
              </a:rPr>
              <a:t>, </a:t>
            </a:r>
            <a:r>
              <a:rPr lang="en-IN" b="0" i="0" u="none" strike="noStrike" dirty="0">
                <a:solidFill>
                  <a:srgbClr val="000000"/>
                </a:solidFill>
                <a:effectLst/>
                <a:latin typeface="Lucida Grande"/>
              </a:rPr>
              <a:t>Quan Ouyang</a:t>
            </a:r>
            <a:r>
              <a:rPr lang="en-IN" b="0" i="0" dirty="0">
                <a:solidFill>
                  <a:srgbClr val="000000"/>
                </a:solidFill>
                <a:effectLst/>
                <a:latin typeface="Lucida Grande"/>
              </a:rPr>
              <a:t>, </a:t>
            </a:r>
            <a:r>
              <a:rPr lang="en-IN" b="0" i="0" u="none" strike="noStrike" dirty="0">
                <a:solidFill>
                  <a:srgbClr val="000000"/>
                </a:solidFill>
                <a:effectLst/>
                <a:latin typeface="Lucida Grande"/>
              </a:rPr>
              <a:t>Yang Li</a:t>
            </a:r>
            <a:r>
              <a:rPr lang="en-IN" b="0" i="0" dirty="0">
                <a:solidFill>
                  <a:srgbClr val="000000"/>
                </a:solidFill>
                <a:effectLst/>
                <a:latin typeface="Lucida Grande"/>
              </a:rPr>
              <a:t>, </a:t>
            </a:r>
            <a:r>
              <a:rPr lang="en-IN" b="0" i="0" u="none" strike="noStrike" dirty="0" err="1">
                <a:solidFill>
                  <a:srgbClr val="000000"/>
                </a:solidFill>
                <a:effectLst/>
                <a:latin typeface="Lucida Grande"/>
              </a:rPr>
              <a:t>Changfu</a:t>
            </a:r>
            <a:r>
              <a:rPr lang="en-IN" b="0" i="0" u="none" strike="noStrike" dirty="0">
                <a:solidFill>
                  <a:srgbClr val="000000"/>
                </a:solidFill>
                <a:effectLst/>
                <a:latin typeface="Lucida Grande"/>
              </a:rPr>
              <a:t> Zou</a:t>
            </a:r>
            <a:endParaRPr lang="en-IN" b="0" i="0" dirty="0">
              <a:solidFill>
                <a:srgbClr val="000000"/>
              </a:solidFill>
              <a:effectLst/>
              <a:latin typeface="Lucida Grande"/>
            </a:endParaRPr>
          </a:p>
          <a:p>
            <a:pPr marL="0" indent="0" algn="just">
              <a:buNone/>
            </a:pPr>
            <a:endParaRPr lang="en-US" sz="2500" b="1" dirty="0"/>
          </a:p>
          <a:p>
            <a:pPr marL="0" indent="0" algn="just">
              <a:buNone/>
            </a:pPr>
            <a:r>
              <a:rPr lang="en-US" sz="2500" dirty="0"/>
              <a:t>This work introduces a hybrid LSTM-based model for day-ahead electrical load forecasting, integrating various feature types from the dataset. The model includes a gradient regularization-based offline training method and an online correction mechanism to enhance accuracy by adapting to data distribution changes. Experimental results demonstrate superior forecasting accuracy compared to conventional models, emphasizing the importance of accurate load forecasting for efficient power system operations.</a:t>
            </a:r>
          </a:p>
        </p:txBody>
      </p:sp>
      <p:sp>
        <p:nvSpPr>
          <p:cNvPr id="4" name="TextBox 3">
            <a:extLst>
              <a:ext uri="{FF2B5EF4-FFF2-40B4-BE49-F238E27FC236}">
                <a16:creationId xmlns:a16="http://schemas.microsoft.com/office/drawing/2014/main" id="{6B258A67-4183-16D7-34C6-19B06734E1B5}"/>
              </a:ext>
            </a:extLst>
          </p:cNvPr>
          <p:cNvSpPr txBox="1"/>
          <p:nvPr/>
        </p:nvSpPr>
        <p:spPr>
          <a:xfrm>
            <a:off x="1001485" y="5887617"/>
            <a:ext cx="9265298" cy="369332"/>
          </a:xfrm>
          <a:prstGeom prst="rect">
            <a:avLst/>
          </a:prstGeom>
          <a:noFill/>
        </p:spPr>
        <p:txBody>
          <a:bodyPr wrap="square" rtlCol="0">
            <a:spAutoFit/>
          </a:bodyPr>
          <a:lstStyle/>
          <a:p>
            <a:r>
              <a:rPr lang="en-IN" b="0" i="0" dirty="0">
                <a:solidFill>
                  <a:srgbClr val="05103E"/>
                </a:solidFill>
                <a:effectLst/>
                <a:latin typeface="Inter"/>
              </a:rPr>
              <a:t>Lu et al. (2024)</a:t>
            </a:r>
            <a:endParaRPr lang="en-IN" dirty="0"/>
          </a:p>
        </p:txBody>
      </p:sp>
      <p:cxnSp>
        <p:nvCxnSpPr>
          <p:cNvPr id="9" name="Straight Connector 8">
            <a:extLst>
              <a:ext uri="{FF2B5EF4-FFF2-40B4-BE49-F238E27FC236}">
                <a16:creationId xmlns:a16="http://schemas.microsoft.com/office/drawing/2014/main" id="{6D8B163E-F991-A844-EBF7-E96601159566}"/>
              </a:ext>
            </a:extLst>
          </p:cNvPr>
          <p:cNvCxnSpPr>
            <a:cxnSpLocks/>
          </p:cNvCxnSpPr>
          <p:nvPr/>
        </p:nvCxnSpPr>
        <p:spPr>
          <a:xfrm>
            <a:off x="1001485" y="5598367"/>
            <a:ext cx="10148597" cy="839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485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t>Literature review</a:t>
            </a:r>
            <a:endParaRPr lang="en-US" sz="4000" dirty="0"/>
          </a:p>
        </p:txBody>
      </p:sp>
      <p:sp>
        <p:nvSpPr>
          <p:cNvPr id="3" name="Content Placeholder 2"/>
          <p:cNvSpPr>
            <a:spLocks noGrp="1"/>
          </p:cNvSpPr>
          <p:nvPr>
            <p:ph idx="1"/>
          </p:nvPr>
        </p:nvSpPr>
        <p:spPr>
          <a:xfrm>
            <a:off x="838199" y="1940876"/>
            <a:ext cx="10722429" cy="2771084"/>
          </a:xfrm>
        </p:spPr>
        <p:txBody>
          <a:bodyPr>
            <a:normAutofit fontScale="85000" lnSpcReduction="10000"/>
          </a:bodyPr>
          <a:lstStyle/>
          <a:p>
            <a:pPr algn="just"/>
            <a:r>
              <a:rPr lang="en-US" sz="2200" b="1" dirty="0">
                <a:latin typeface="Avenir Next LT Pro (Body)"/>
              </a:rPr>
              <a:t>Study 4: </a:t>
            </a:r>
            <a:r>
              <a:rPr lang="en-US" sz="2200" b="1" i="0" dirty="0">
                <a:solidFill>
                  <a:srgbClr val="1C1D1E"/>
                </a:solidFill>
                <a:effectLst/>
                <a:latin typeface="Avenir Next LT Pro (Body)"/>
              </a:rPr>
              <a:t>A hybrid model for integrated day-ahead electricity price and load forecasting in smart grid</a:t>
            </a:r>
          </a:p>
          <a:p>
            <a:pPr marL="0" indent="0" algn="just">
              <a:buNone/>
            </a:pPr>
            <a:r>
              <a:rPr lang="en-US" sz="2200" b="0" i="0" u="none" strike="noStrike" dirty="0">
                <a:solidFill>
                  <a:srgbClr val="1C1D1E"/>
                </a:solidFill>
                <a:effectLst/>
                <a:latin typeface="Avenir Next LT Pro (Body)"/>
              </a:rPr>
              <a:t>	   Lei Wu</a:t>
            </a:r>
            <a:r>
              <a:rPr lang="en-US" sz="2200" b="0" i="0" dirty="0">
                <a:solidFill>
                  <a:srgbClr val="1C1D1E"/>
                </a:solidFill>
                <a:effectLst/>
                <a:latin typeface="Avenir Next LT Pro (Body)"/>
              </a:rPr>
              <a:t>, </a:t>
            </a:r>
            <a:r>
              <a:rPr lang="en-US" sz="2200" b="0" i="0" u="none" strike="noStrike" dirty="0">
                <a:solidFill>
                  <a:srgbClr val="1C1D1E"/>
                </a:solidFill>
                <a:effectLst/>
                <a:latin typeface="Avenir Next LT Pro (Body)"/>
              </a:rPr>
              <a:t>Mohammad </a:t>
            </a:r>
            <a:r>
              <a:rPr lang="en-US" sz="2200" b="0" i="0" u="none" strike="noStrike" dirty="0" err="1">
                <a:solidFill>
                  <a:srgbClr val="1C1D1E"/>
                </a:solidFill>
                <a:effectLst/>
                <a:latin typeface="Avenir Next LT Pro (Body)"/>
              </a:rPr>
              <a:t>Shahidehpour</a:t>
            </a:r>
            <a:endParaRPr lang="en-US" sz="2200" b="0" i="0" dirty="0">
              <a:solidFill>
                <a:srgbClr val="1C1D1E"/>
              </a:solidFill>
              <a:effectLst/>
              <a:latin typeface="Avenir Next LT Pro (Body)"/>
            </a:endParaRPr>
          </a:p>
          <a:p>
            <a:pPr marL="0" indent="0" algn="just">
              <a:buNone/>
            </a:pPr>
            <a:endParaRPr lang="en-US" sz="1900" b="1" i="0" dirty="0">
              <a:solidFill>
                <a:srgbClr val="000000"/>
              </a:solidFill>
              <a:effectLst/>
              <a:latin typeface="Avenir Next LT Pro (Body)"/>
            </a:endParaRPr>
          </a:p>
          <a:p>
            <a:pPr marL="0" indent="0" algn="just">
              <a:buNone/>
            </a:pPr>
            <a:r>
              <a:rPr lang="en-US" sz="2100" b="0" i="0" dirty="0">
                <a:solidFill>
                  <a:srgbClr val="000000"/>
                </a:solidFill>
                <a:effectLst/>
                <a:latin typeface="Avenir Next LT Pro (Body)"/>
              </a:rPr>
              <a:t>This study introduces a two-stage framework for integrated load and price forecasting. Initial forecasts are generated separately for load and price using hybrid time-series models. The second stage incorporates load-price interaction using multivariate autoregressive integrated moving average models and adaptive wavelet neural networks. The approach is evaluated with metrics like average mean absolute percentage error and error variance.</a:t>
            </a:r>
            <a:endParaRPr lang="en-IN" sz="2100" b="0" i="0" dirty="0">
              <a:solidFill>
                <a:srgbClr val="000000"/>
              </a:solidFill>
              <a:effectLst/>
              <a:latin typeface="Avenir Next LT Pro (Body)"/>
            </a:endParaRPr>
          </a:p>
          <a:p>
            <a:pPr marL="0" indent="0" algn="just">
              <a:buNone/>
            </a:pPr>
            <a:endParaRPr lang="en-US" sz="2500" b="1" dirty="0"/>
          </a:p>
        </p:txBody>
      </p:sp>
      <p:sp>
        <p:nvSpPr>
          <p:cNvPr id="4" name="TextBox 3">
            <a:extLst>
              <a:ext uri="{FF2B5EF4-FFF2-40B4-BE49-F238E27FC236}">
                <a16:creationId xmlns:a16="http://schemas.microsoft.com/office/drawing/2014/main" id="{6B258A67-4183-16D7-34C6-19B06734E1B5}"/>
              </a:ext>
            </a:extLst>
          </p:cNvPr>
          <p:cNvSpPr txBox="1"/>
          <p:nvPr/>
        </p:nvSpPr>
        <p:spPr>
          <a:xfrm>
            <a:off x="1001485" y="5887617"/>
            <a:ext cx="9265298" cy="369332"/>
          </a:xfrm>
          <a:prstGeom prst="rect">
            <a:avLst/>
          </a:prstGeom>
          <a:noFill/>
        </p:spPr>
        <p:txBody>
          <a:bodyPr wrap="square" rtlCol="0">
            <a:spAutoFit/>
          </a:bodyPr>
          <a:lstStyle/>
          <a:p>
            <a:r>
              <a:rPr lang="en-IN" b="0" i="0" dirty="0">
                <a:solidFill>
                  <a:srgbClr val="05103E"/>
                </a:solidFill>
                <a:effectLst/>
                <a:latin typeface="Inter"/>
              </a:rPr>
              <a:t>Wu and </a:t>
            </a:r>
            <a:r>
              <a:rPr lang="en-IN" b="0" i="0" dirty="0" err="1">
                <a:solidFill>
                  <a:srgbClr val="05103E"/>
                </a:solidFill>
                <a:effectLst/>
                <a:latin typeface="Inter"/>
              </a:rPr>
              <a:t>Shahidehpour</a:t>
            </a:r>
            <a:r>
              <a:rPr lang="en-IN" b="0" i="0" dirty="0">
                <a:solidFill>
                  <a:srgbClr val="05103E"/>
                </a:solidFill>
                <a:effectLst/>
                <a:latin typeface="Inter"/>
              </a:rPr>
              <a:t> (2014)</a:t>
            </a:r>
            <a:endParaRPr lang="en-IN" dirty="0"/>
          </a:p>
        </p:txBody>
      </p:sp>
      <p:cxnSp>
        <p:nvCxnSpPr>
          <p:cNvPr id="9" name="Straight Connector 8">
            <a:extLst>
              <a:ext uri="{FF2B5EF4-FFF2-40B4-BE49-F238E27FC236}">
                <a16:creationId xmlns:a16="http://schemas.microsoft.com/office/drawing/2014/main" id="{6D8B163E-F991-A844-EBF7-E96601159566}"/>
              </a:ext>
            </a:extLst>
          </p:cNvPr>
          <p:cNvCxnSpPr>
            <a:cxnSpLocks/>
          </p:cNvCxnSpPr>
          <p:nvPr/>
        </p:nvCxnSpPr>
        <p:spPr>
          <a:xfrm>
            <a:off x="1001485" y="5598367"/>
            <a:ext cx="10148597" cy="839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559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0515600" cy="931830"/>
          </a:xfrm>
        </p:spPr>
        <p:txBody>
          <a:bodyPr>
            <a:normAutofit/>
          </a:bodyPr>
          <a:lstStyle/>
          <a:p>
            <a:r>
              <a:rPr sz="4000" dirty="0"/>
              <a:t>Preprocessing</a:t>
            </a:r>
            <a:endParaRPr lang="en-US" sz="4000" dirty="0"/>
          </a:p>
        </p:txBody>
      </p:sp>
      <p:sp>
        <p:nvSpPr>
          <p:cNvPr id="6" name="Content Placeholder 5"/>
          <p:cNvSpPr>
            <a:spLocks noGrp="1"/>
          </p:cNvSpPr>
          <p:nvPr>
            <p:ph idx="1"/>
          </p:nvPr>
        </p:nvSpPr>
        <p:spPr>
          <a:xfrm>
            <a:off x="297376" y="1824641"/>
            <a:ext cx="6262044" cy="4046457"/>
          </a:xfrm>
        </p:spPr>
        <p:txBody>
          <a:bodyPr>
            <a:normAutofit/>
          </a:bodyPr>
          <a:lstStyle/>
          <a:p>
            <a:pPr>
              <a:lnSpc>
                <a:spcPct val="150000"/>
              </a:lnSpc>
            </a:pPr>
            <a:r>
              <a:rPr lang="en-US" b="1" dirty="0"/>
              <a:t>Data Cleaning</a:t>
            </a:r>
            <a:endParaRPr lang="en-US" dirty="0"/>
          </a:p>
          <a:p>
            <a:pPr lvl="1">
              <a:lnSpc>
                <a:spcPct val="150000"/>
              </a:lnSpc>
            </a:pPr>
            <a:r>
              <a:rPr lang="en-US" b="1" dirty="0"/>
              <a:t>Missing Values</a:t>
            </a:r>
            <a:r>
              <a:rPr lang="en-US" dirty="0"/>
              <a:t>: filled missing values with Interpolation method</a:t>
            </a:r>
          </a:p>
          <a:p>
            <a:pPr lvl="1">
              <a:lnSpc>
                <a:spcPct val="150000"/>
              </a:lnSpc>
            </a:pPr>
            <a:r>
              <a:rPr lang="en-US" b="1" dirty="0"/>
              <a:t>Outliers</a:t>
            </a:r>
            <a:r>
              <a:rPr lang="en-US" dirty="0"/>
              <a:t>: used box plots to detect and mitigate outliers</a:t>
            </a:r>
          </a:p>
          <a:p>
            <a:pPr lvl="1">
              <a:lnSpc>
                <a:spcPct val="150000"/>
              </a:lnSpc>
            </a:pPr>
            <a:r>
              <a:rPr lang="en-US" b="1" dirty="0"/>
              <a:t>Empty Columns:</a:t>
            </a:r>
            <a:r>
              <a:rPr lang="en-US" dirty="0"/>
              <a:t> Removed columns with too many NANs and zeros</a:t>
            </a:r>
          </a:p>
          <a:p>
            <a:pPr lvl="1">
              <a:lnSpc>
                <a:spcPct val="150000"/>
              </a:lnSpc>
            </a:pPr>
            <a:r>
              <a:rPr lang="en-US" dirty="0"/>
              <a:t>Removed columns that has zero correlation with “price actual” and “total load actual”</a:t>
            </a:r>
          </a:p>
          <a:p>
            <a:endParaRPr lang="en-US" dirty="0"/>
          </a:p>
        </p:txBody>
      </p:sp>
      <p:pic>
        <p:nvPicPr>
          <p:cNvPr id="9" name="Picture 8" descr="box plot.png"/>
          <p:cNvPicPr>
            <a:picLocks noChangeAspect="1"/>
          </p:cNvPicPr>
          <p:nvPr/>
        </p:nvPicPr>
        <p:blipFill>
          <a:blip r:embed="rId2"/>
          <a:stretch>
            <a:fillRect/>
          </a:stretch>
        </p:blipFill>
        <p:spPr>
          <a:xfrm>
            <a:off x="6901668" y="1404002"/>
            <a:ext cx="4992956" cy="54539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319"/>
            <a:ext cx="10515600" cy="1078384"/>
          </a:xfrm>
        </p:spPr>
        <p:txBody>
          <a:bodyPr>
            <a:noAutofit/>
          </a:bodyPr>
          <a:lstStyle/>
          <a:p>
            <a:br>
              <a:rPr sz="4000" dirty="0"/>
            </a:br>
            <a:br>
              <a:rPr sz="4000" dirty="0"/>
            </a:br>
            <a:br>
              <a:rPr sz="4000" dirty="0"/>
            </a:br>
            <a:br>
              <a:rPr sz="4000" dirty="0"/>
            </a:br>
            <a:r>
              <a:rPr sz="4000" dirty="0"/>
              <a:t> Feature Engineering</a:t>
            </a:r>
            <a:endParaRPr lang="en-US" sz="4000" dirty="0"/>
          </a:p>
        </p:txBody>
      </p:sp>
      <p:sp>
        <p:nvSpPr>
          <p:cNvPr id="3" name="Content Placeholder 2"/>
          <p:cNvSpPr>
            <a:spLocks noGrp="1"/>
          </p:cNvSpPr>
          <p:nvPr>
            <p:ph idx="1"/>
          </p:nvPr>
        </p:nvSpPr>
        <p:spPr>
          <a:xfrm>
            <a:off x="690716" y="1540737"/>
            <a:ext cx="10515600" cy="1525894"/>
          </a:xfrm>
        </p:spPr>
        <p:txBody>
          <a:bodyPr/>
          <a:lstStyle/>
          <a:p>
            <a:pPr lvl="1"/>
            <a:r>
              <a:rPr lang="en-US" dirty="0"/>
              <a:t>Extracted features from dataset like Hour, Month, Weekday, Business Hours.</a:t>
            </a:r>
          </a:p>
          <a:p>
            <a:pPr lvl="1"/>
            <a:r>
              <a:rPr lang="en-US" b="1" dirty="0"/>
              <a:t>Feature Selection</a:t>
            </a:r>
            <a:r>
              <a:rPr lang="en-US" dirty="0"/>
              <a:t>: Removed low important columns and selected which has correlation with the target variables.</a:t>
            </a:r>
          </a:p>
          <a:p>
            <a:pPr lvl="1"/>
            <a:r>
              <a:rPr lang="en-US" dirty="0"/>
              <a:t>Total columns in merged dataset after feature engineering is 74 columns.</a:t>
            </a:r>
          </a:p>
          <a:p>
            <a:pPr lvl="1"/>
            <a:endParaRPr lang="en-US" dirty="0"/>
          </a:p>
          <a:p>
            <a:pPr lvl="1">
              <a:buNone/>
            </a:pPr>
            <a:endParaRPr lang="en-US" dirty="0"/>
          </a:p>
        </p:txBody>
      </p:sp>
      <p:pic>
        <p:nvPicPr>
          <p:cNvPr id="29699" name="Picture 3"/>
          <p:cNvPicPr>
            <a:picLocks noChangeAspect="1" noChangeArrowheads="1"/>
          </p:cNvPicPr>
          <p:nvPr/>
        </p:nvPicPr>
        <p:blipFill>
          <a:blip r:embed="rId2"/>
          <a:srcRect/>
          <a:stretch>
            <a:fillRect/>
          </a:stretch>
        </p:blipFill>
        <p:spPr bwMode="auto">
          <a:xfrm>
            <a:off x="602840" y="3268376"/>
            <a:ext cx="11306754" cy="2887717"/>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t>EDA</a:t>
            </a:r>
            <a:endParaRPr lang="en-US" sz="4000" dirty="0"/>
          </a:p>
        </p:txBody>
      </p:sp>
      <p:sp>
        <p:nvSpPr>
          <p:cNvPr id="3" name="Content Placeholder 2"/>
          <p:cNvSpPr>
            <a:spLocks noGrp="1"/>
          </p:cNvSpPr>
          <p:nvPr>
            <p:ph idx="1"/>
          </p:nvPr>
        </p:nvSpPr>
        <p:spPr/>
        <p:txBody>
          <a:bodyPr/>
          <a:lstStyle/>
          <a:p>
            <a:r>
              <a:rPr lang="en-US" dirty="0"/>
              <a:t>Correlation Analysis</a:t>
            </a:r>
          </a:p>
        </p:txBody>
      </p:sp>
      <p:pic>
        <p:nvPicPr>
          <p:cNvPr id="4" name="Picture 3" descr="A white background with black text&#10;&#10;Description automatically generated">
            <a:extLst>
              <a:ext uri="{FF2B5EF4-FFF2-40B4-BE49-F238E27FC236}">
                <a16:creationId xmlns:a16="http://schemas.microsoft.com/office/drawing/2014/main" id="{31068CA7-A3E0-4533-D19D-F20754EBB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68" y="3429000"/>
            <a:ext cx="5550031" cy="1141839"/>
          </a:xfrm>
          <a:prstGeom prst="rect">
            <a:avLst/>
          </a:prstGeom>
        </p:spPr>
      </p:pic>
      <p:pic>
        <p:nvPicPr>
          <p:cNvPr id="5" name="Picture 4" descr="cor.png"/>
          <p:cNvPicPr>
            <a:picLocks noChangeAspect="1"/>
          </p:cNvPicPr>
          <p:nvPr/>
        </p:nvPicPr>
        <p:blipFill>
          <a:blip r:embed="rId3"/>
          <a:stretch>
            <a:fillRect/>
          </a:stretch>
        </p:blipFill>
        <p:spPr>
          <a:xfrm>
            <a:off x="5265686" y="768288"/>
            <a:ext cx="6731616" cy="587735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t>EDA</a:t>
            </a:r>
            <a:endParaRPr lang="en-US" sz="4000" dirty="0"/>
          </a:p>
        </p:txBody>
      </p:sp>
      <p:sp>
        <p:nvSpPr>
          <p:cNvPr id="5" name="Content Placeholder 4"/>
          <p:cNvSpPr>
            <a:spLocks noGrp="1"/>
          </p:cNvSpPr>
          <p:nvPr>
            <p:ph idx="1"/>
          </p:nvPr>
        </p:nvSpPr>
        <p:spPr>
          <a:xfrm>
            <a:off x="838200" y="1940875"/>
            <a:ext cx="3129501" cy="4236087"/>
          </a:xfrm>
        </p:spPr>
        <p:txBody>
          <a:bodyPr/>
          <a:lstStyle/>
          <a:p>
            <a:r>
              <a:rPr lang="en-US" dirty="0"/>
              <a:t>Target variables:</a:t>
            </a:r>
          </a:p>
          <a:p>
            <a:pPr lvl="1"/>
            <a:r>
              <a:rPr lang="en-US" dirty="0"/>
              <a:t>Price actual </a:t>
            </a:r>
          </a:p>
          <a:p>
            <a:pPr lvl="1"/>
            <a:r>
              <a:rPr lang="en-US" dirty="0"/>
              <a:t>Total load actual</a:t>
            </a:r>
          </a:p>
          <a:p>
            <a:pPr marL="800100" lvl="1" indent="-342900">
              <a:buNone/>
            </a:pPr>
            <a:endParaRPr lang="en-US" dirty="0"/>
          </a:p>
        </p:txBody>
      </p:sp>
      <p:pic>
        <p:nvPicPr>
          <p:cNvPr id="6" name="Content Placeholder 3" descr="priceandload.png"/>
          <p:cNvPicPr>
            <a:picLocks noChangeAspect="1"/>
          </p:cNvPicPr>
          <p:nvPr/>
        </p:nvPicPr>
        <p:blipFill>
          <a:blip r:embed="rId2"/>
          <a:stretch>
            <a:fillRect/>
          </a:stretch>
        </p:blipFill>
        <p:spPr>
          <a:xfrm>
            <a:off x="3470787" y="1027110"/>
            <a:ext cx="8396748" cy="535346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t>EDA</a:t>
            </a:r>
            <a:endParaRPr lang="en-US" sz="4000" dirty="0"/>
          </a:p>
        </p:txBody>
      </p:sp>
      <p:pic>
        <p:nvPicPr>
          <p:cNvPr id="8" name="Content Placeholder 7" descr="A graph of a load&#10;&#10;Description automatically generated">
            <a:extLst>
              <a:ext uri="{FF2B5EF4-FFF2-40B4-BE49-F238E27FC236}">
                <a16:creationId xmlns:a16="http://schemas.microsoft.com/office/drawing/2014/main" id="{4774CD7E-6742-C842-2B4D-E6AF92D856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8906" y="1960174"/>
            <a:ext cx="7434188" cy="4235450"/>
          </a:xfrm>
        </p:spPr>
      </p:pic>
    </p:spTree>
    <p:extLst>
      <p:ext uri="{BB962C8B-B14F-4D97-AF65-F5344CB8AC3E}">
        <p14:creationId xmlns:p14="http://schemas.microsoft.com/office/powerpoint/2010/main" val="2137216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t>EDA</a:t>
            </a:r>
            <a:endParaRPr lang="en-US" sz="4000" dirty="0"/>
          </a:p>
        </p:txBody>
      </p:sp>
      <p:pic>
        <p:nvPicPr>
          <p:cNvPr id="4" name="Content Placeholder 3" descr="energy overtime.png"/>
          <p:cNvPicPr>
            <a:picLocks noGrp="1" noChangeAspect="1"/>
          </p:cNvPicPr>
          <p:nvPr>
            <p:ph idx="1"/>
          </p:nvPr>
        </p:nvPicPr>
        <p:blipFill>
          <a:blip r:embed="rId2"/>
          <a:stretch>
            <a:fillRect/>
          </a:stretch>
        </p:blipFill>
        <p:spPr>
          <a:xfrm>
            <a:off x="5542178" y="2143432"/>
            <a:ext cx="6319690" cy="3398627"/>
          </a:xfrm>
        </p:spPr>
      </p:pic>
      <p:pic>
        <p:nvPicPr>
          <p:cNvPr id="5" name="Picture 4" descr="temp by city.png"/>
          <p:cNvPicPr>
            <a:picLocks noChangeAspect="1"/>
          </p:cNvPicPr>
          <p:nvPr/>
        </p:nvPicPr>
        <p:blipFill>
          <a:blip r:embed="rId3"/>
          <a:stretch>
            <a:fillRect/>
          </a:stretch>
        </p:blipFill>
        <p:spPr>
          <a:xfrm>
            <a:off x="408029" y="1962179"/>
            <a:ext cx="4616255" cy="361793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EDA</a:t>
            </a:r>
            <a:endParaRPr lang="en-US" sz="4000" dirty="0"/>
          </a:p>
        </p:txBody>
      </p:sp>
      <p:pic>
        <p:nvPicPr>
          <p:cNvPr id="5" name="Picture 4" descr="lag.png"/>
          <p:cNvPicPr>
            <a:picLocks noChangeAspect="1"/>
          </p:cNvPicPr>
          <p:nvPr/>
        </p:nvPicPr>
        <p:blipFill>
          <a:blip r:embed="rId2"/>
          <a:stretch>
            <a:fillRect/>
          </a:stretch>
        </p:blipFill>
        <p:spPr>
          <a:xfrm>
            <a:off x="5447071" y="227220"/>
            <a:ext cx="6517546" cy="3247590"/>
          </a:xfrm>
          <a:prstGeom prst="rect">
            <a:avLst/>
          </a:prstGeom>
        </p:spPr>
      </p:pic>
      <p:pic>
        <p:nvPicPr>
          <p:cNvPr id="6" name="Picture 5" descr="load.png"/>
          <p:cNvPicPr>
            <a:picLocks noChangeAspect="1"/>
          </p:cNvPicPr>
          <p:nvPr/>
        </p:nvPicPr>
        <p:blipFill>
          <a:blip r:embed="rId3"/>
          <a:stretch>
            <a:fillRect/>
          </a:stretch>
        </p:blipFill>
        <p:spPr>
          <a:xfrm>
            <a:off x="5289755" y="3692014"/>
            <a:ext cx="6674861" cy="2887691"/>
          </a:xfrm>
          <a:prstGeom prst="rect">
            <a:avLst/>
          </a:prstGeom>
        </p:spPr>
      </p:pic>
      <p:pic>
        <p:nvPicPr>
          <p:cNvPr id="30722" name="Picture 2"/>
          <p:cNvPicPr>
            <a:picLocks noChangeAspect="1" noChangeArrowheads="1"/>
          </p:cNvPicPr>
          <p:nvPr/>
        </p:nvPicPr>
        <p:blipFill>
          <a:blip r:embed="rId4"/>
          <a:srcRect/>
          <a:stretch>
            <a:fillRect/>
          </a:stretch>
        </p:blipFill>
        <p:spPr bwMode="auto">
          <a:xfrm>
            <a:off x="227383" y="1917976"/>
            <a:ext cx="4667250" cy="376891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7174"/>
            <a:ext cx="10515600" cy="922499"/>
          </a:xfrm>
        </p:spPr>
        <p:txBody>
          <a:bodyPr>
            <a:normAutofit/>
          </a:bodyPr>
          <a:lstStyle/>
          <a:p>
            <a:r>
              <a:rPr sz="4000" dirty="0"/>
              <a:t>Model Building</a:t>
            </a:r>
            <a:endParaRPr lang="en-US" sz="4000" dirty="0"/>
          </a:p>
        </p:txBody>
      </p:sp>
      <p:sp>
        <p:nvSpPr>
          <p:cNvPr id="3" name="Content Placeholder 2"/>
          <p:cNvSpPr>
            <a:spLocks noGrp="1"/>
          </p:cNvSpPr>
          <p:nvPr>
            <p:ph idx="1"/>
          </p:nvPr>
        </p:nvSpPr>
        <p:spPr>
          <a:xfrm>
            <a:off x="838199" y="1195036"/>
            <a:ext cx="9686731" cy="1902727"/>
          </a:xfrm>
        </p:spPr>
        <p:txBody>
          <a:bodyPr/>
          <a:lstStyle/>
          <a:p>
            <a:pPr marL="457200" indent="-457200">
              <a:buFont typeface="+mj-lt"/>
              <a:buAutoNum type="arabicPeriod"/>
            </a:pPr>
            <a:r>
              <a:rPr lang="en-US" b="1" dirty="0"/>
              <a:t>Linear regression</a:t>
            </a:r>
            <a:endParaRPr lang="en-US" dirty="0"/>
          </a:p>
          <a:p>
            <a:pPr marL="457200" indent="-457200">
              <a:buFont typeface="+mj-lt"/>
              <a:buAutoNum type="arabicPeriod"/>
            </a:pPr>
            <a:r>
              <a:rPr lang="en-US" b="1" dirty="0"/>
              <a:t>Random forest regression</a:t>
            </a:r>
          </a:p>
          <a:p>
            <a:pPr marL="457200" indent="-457200">
              <a:buFont typeface="+mj-lt"/>
              <a:buAutoNum type="arabicPeriod"/>
            </a:pPr>
            <a:r>
              <a:rPr lang="en-US" b="1" dirty="0"/>
              <a:t>XG Boost (</a:t>
            </a:r>
            <a:r>
              <a:rPr lang="en-IN" b="1" dirty="0"/>
              <a:t> Extreme Gradient Boosting</a:t>
            </a:r>
            <a:r>
              <a:rPr lang="en-US" b="1" dirty="0"/>
              <a:t>)</a:t>
            </a:r>
          </a:p>
          <a:p>
            <a:pPr marL="457200" indent="-457200">
              <a:buFont typeface="+mj-lt"/>
              <a:buAutoNum type="arabicPeriod"/>
            </a:pPr>
            <a:r>
              <a:rPr lang="en-US" b="1" dirty="0"/>
              <a:t>LSTM (</a:t>
            </a:r>
            <a:r>
              <a:rPr lang="en-IN" b="1" dirty="0"/>
              <a:t>Long Short-Term Memory.</a:t>
            </a:r>
            <a:r>
              <a:rPr lang="en-US" b="1" dirty="0"/>
              <a:t>).</a:t>
            </a:r>
          </a:p>
          <a:p>
            <a:pPr marL="457200" indent="-457200">
              <a:buFont typeface="+mj-lt"/>
              <a:buAutoNum type="arabicPeriod"/>
            </a:pPr>
            <a:endParaRPr lang="en-US" b="1" dirty="0"/>
          </a:p>
        </p:txBody>
      </p:sp>
      <p:sp>
        <p:nvSpPr>
          <p:cNvPr id="4" name="TextBox 3">
            <a:extLst>
              <a:ext uri="{FF2B5EF4-FFF2-40B4-BE49-F238E27FC236}">
                <a16:creationId xmlns:a16="http://schemas.microsoft.com/office/drawing/2014/main" id="{D9F63F29-5D5E-4E3C-A249-1773500ECCBA}"/>
              </a:ext>
            </a:extLst>
          </p:cNvPr>
          <p:cNvSpPr txBox="1"/>
          <p:nvPr/>
        </p:nvSpPr>
        <p:spPr>
          <a:xfrm>
            <a:off x="838199" y="3173126"/>
            <a:ext cx="6738258" cy="861774"/>
          </a:xfrm>
          <a:prstGeom prst="rect">
            <a:avLst/>
          </a:prstGeom>
          <a:noFill/>
        </p:spPr>
        <p:txBody>
          <a:bodyPr wrap="square" rtlCol="0">
            <a:spAutoFit/>
          </a:bodyPr>
          <a:lstStyle/>
          <a:p>
            <a:r>
              <a:rPr lang="en-US" sz="3200" dirty="0">
                <a:gradFill>
                  <a:gsLst>
                    <a:gs pos="100000">
                      <a:schemeClr val="tx2"/>
                    </a:gs>
                    <a:gs pos="0">
                      <a:schemeClr val="accent1"/>
                    </a:gs>
                  </a:gsLst>
                  <a:lin ang="0" scaled="1"/>
                </a:gradFill>
                <a:cs typeface="Angsana New" panose="02020603050405020304" pitchFamily="18" charset="-34"/>
              </a:rPr>
              <a:t>Train-Test Split Size</a:t>
            </a:r>
          </a:p>
          <a:p>
            <a:endParaRPr lang="en-IN" dirty="0"/>
          </a:p>
        </p:txBody>
      </p:sp>
      <p:sp>
        <p:nvSpPr>
          <p:cNvPr id="5" name="TextBox 4">
            <a:extLst>
              <a:ext uri="{FF2B5EF4-FFF2-40B4-BE49-F238E27FC236}">
                <a16:creationId xmlns:a16="http://schemas.microsoft.com/office/drawing/2014/main" id="{080E0910-7E13-9678-2639-A9A09CD3AFFD}"/>
              </a:ext>
            </a:extLst>
          </p:cNvPr>
          <p:cNvSpPr txBox="1"/>
          <p:nvPr/>
        </p:nvSpPr>
        <p:spPr>
          <a:xfrm>
            <a:off x="838199" y="3760238"/>
            <a:ext cx="7567127" cy="3000821"/>
          </a:xfrm>
          <a:prstGeom prst="rect">
            <a:avLst/>
          </a:prstGeom>
          <a:noFill/>
        </p:spPr>
        <p:txBody>
          <a:bodyPr wrap="square" rtlCol="0">
            <a:spAutoFit/>
          </a:bodyPr>
          <a:lstStyle/>
          <a:p>
            <a:r>
              <a:rPr lang="en-US" b="1" dirty="0"/>
              <a:t>Training Set Size: </a:t>
            </a:r>
            <a:r>
              <a:rPr lang="en-US" dirty="0"/>
              <a:t>3 Years of Hourly data (From year 2015 to 2017)</a:t>
            </a:r>
          </a:p>
          <a:p>
            <a:endParaRPr lang="en-US" dirty="0"/>
          </a:p>
          <a:p>
            <a:pPr>
              <a:lnSpc>
                <a:spcPct val="150000"/>
              </a:lnSpc>
            </a:pPr>
            <a:r>
              <a:rPr lang="en-US" b="1" dirty="0"/>
              <a:t>Test Set Size:  </a:t>
            </a:r>
            <a:r>
              <a:rPr lang="en-US" dirty="0"/>
              <a:t>a) 1</a:t>
            </a:r>
            <a:r>
              <a:rPr lang="en-US" baseline="30000" dirty="0"/>
              <a:t>st</a:t>
            </a:r>
            <a:r>
              <a:rPr lang="en-US" dirty="0"/>
              <a:t> -Day (01-01-2018) to 6</a:t>
            </a:r>
            <a:r>
              <a:rPr lang="en-US" baseline="30000" dirty="0"/>
              <a:t>th</a:t>
            </a:r>
            <a:r>
              <a:rPr lang="en-US" dirty="0"/>
              <a:t> Day (01-06-2018) Individually</a:t>
            </a:r>
          </a:p>
          <a:p>
            <a:pPr>
              <a:lnSpc>
                <a:spcPct val="150000"/>
              </a:lnSpc>
            </a:pPr>
            <a:r>
              <a:rPr lang="en-US" dirty="0"/>
              <a:t>		        b) 1-Week (01-01-2018 to 01-07-2018)</a:t>
            </a:r>
          </a:p>
          <a:p>
            <a:pPr>
              <a:lnSpc>
                <a:spcPct val="150000"/>
              </a:lnSpc>
            </a:pPr>
            <a:r>
              <a:rPr lang="en-US" dirty="0"/>
              <a:t>		        c) 1-Month (01-01-2018 to 01-31-2018)</a:t>
            </a:r>
          </a:p>
          <a:p>
            <a:pPr>
              <a:lnSpc>
                <a:spcPct val="150000"/>
              </a:lnSpc>
            </a:pPr>
            <a:r>
              <a:rPr lang="en-US" dirty="0"/>
              <a:t>		        d) 6-Months (01-01-2018 to 06-30-2018)</a:t>
            </a:r>
          </a:p>
          <a:p>
            <a:pPr>
              <a:lnSpc>
                <a:spcPct val="150000"/>
              </a:lnSpc>
            </a:pPr>
            <a:r>
              <a:rPr lang="en-US" dirty="0"/>
              <a:t>                         e) 1-Year (01-01-2018 to 12-31-2018)</a:t>
            </a:r>
          </a:p>
          <a:p>
            <a:endParaRPr lang="en-IN" dirty="0"/>
          </a:p>
        </p:txBody>
      </p:sp>
      <p:pic>
        <p:nvPicPr>
          <p:cNvPr id="1028" name="Picture 4" descr="Graph, investment, predict, forecast, price, technical analysis, forex  trader icon - Download on Iconfinder">
            <a:extLst>
              <a:ext uri="{FF2B5EF4-FFF2-40B4-BE49-F238E27FC236}">
                <a16:creationId xmlns:a16="http://schemas.microsoft.com/office/drawing/2014/main" id="{AF2C41B9-4322-8904-61F0-1DCD0C677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2979" y="1034079"/>
            <a:ext cx="3000821" cy="30008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BEC7D0-338F-899C-B8D2-01F11F68B62A}"/>
              </a:ext>
            </a:extLst>
          </p:cNvPr>
          <p:cNvSpPr>
            <a:spLocks noGrp="1"/>
          </p:cNvSpPr>
          <p:nvPr>
            <p:ph idx="1"/>
          </p:nvPr>
        </p:nvSpPr>
        <p:spPr>
          <a:xfrm>
            <a:off x="680883" y="308720"/>
            <a:ext cx="10515600" cy="4236087"/>
          </a:xfrm>
        </p:spPr>
        <p:txBody>
          <a:bodyPr/>
          <a:lstStyle/>
          <a:p>
            <a:r>
              <a:rPr lang="en-IN" dirty="0"/>
              <a:t>Kaggle ID:  </a:t>
            </a:r>
            <a:r>
              <a:rPr lang="en-US" dirty="0">
                <a:hlinkClick r:id="rId2">
                  <a:extLst>
                    <a:ext uri="{A12FA001-AC4F-418D-AE19-62706E023703}">
                      <ahyp:hlinkClr xmlns:ahyp="http://schemas.microsoft.com/office/drawing/2018/hyperlinkcolor" val="tx"/>
                    </a:ext>
                  </a:extLst>
                </a:hlinkClick>
              </a:rPr>
              <a:t>https://www.kaggle.com/snehareddy123455</a:t>
            </a:r>
            <a:endParaRPr lang="en-IN" dirty="0"/>
          </a:p>
          <a:p>
            <a:r>
              <a:rPr lang="en-IN" dirty="0"/>
              <a:t>GitHub Link:</a:t>
            </a:r>
            <a:r>
              <a:rPr lang="en-US" dirty="0">
                <a:hlinkClick r:id="rId3">
                  <a:extLst>
                    <a:ext uri="{A12FA001-AC4F-418D-AE19-62706E023703}">
                      <ahyp:hlinkClr xmlns:ahyp="http://schemas.microsoft.com/office/drawing/2018/hyperlinkcolor" val="tx"/>
                    </a:ext>
                  </a:extLst>
                </a:hlinkClick>
              </a:rPr>
              <a:t> https://github.com/capstone606/project</a:t>
            </a:r>
            <a:endParaRPr lang="en-US" dirty="0"/>
          </a:p>
          <a:p>
            <a:endParaRPr lang="en-IN" dirty="0"/>
          </a:p>
        </p:txBody>
      </p:sp>
      <p:pic>
        <p:nvPicPr>
          <p:cNvPr id="5" name="Picture 4">
            <a:extLst>
              <a:ext uri="{FF2B5EF4-FFF2-40B4-BE49-F238E27FC236}">
                <a16:creationId xmlns:a16="http://schemas.microsoft.com/office/drawing/2014/main" id="{D95B2067-FDE5-B92F-A7EB-3A66B6AEFACC}"/>
              </a:ext>
            </a:extLst>
          </p:cNvPr>
          <p:cNvPicPr>
            <a:picLocks noChangeAspect="1"/>
          </p:cNvPicPr>
          <p:nvPr/>
        </p:nvPicPr>
        <p:blipFill>
          <a:blip r:embed="rId4"/>
          <a:stretch>
            <a:fillRect/>
          </a:stretch>
        </p:blipFill>
        <p:spPr>
          <a:xfrm>
            <a:off x="880645" y="1443025"/>
            <a:ext cx="8068682" cy="5021685"/>
          </a:xfrm>
          <a:prstGeom prst="rect">
            <a:avLst/>
          </a:prstGeom>
        </p:spPr>
      </p:pic>
    </p:spTree>
    <p:extLst>
      <p:ext uri="{BB962C8B-B14F-4D97-AF65-F5344CB8AC3E}">
        <p14:creationId xmlns:p14="http://schemas.microsoft.com/office/powerpoint/2010/main" val="1824267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55F20-DD37-3BF0-6C1A-691F2049D797}"/>
              </a:ext>
            </a:extLst>
          </p:cNvPr>
          <p:cNvSpPr>
            <a:spLocks noGrp="1"/>
          </p:cNvSpPr>
          <p:nvPr>
            <p:ph type="title"/>
          </p:nvPr>
        </p:nvSpPr>
        <p:spPr/>
        <p:txBody>
          <a:bodyPr>
            <a:normAutofit/>
          </a:bodyPr>
          <a:lstStyle/>
          <a:p>
            <a:r>
              <a:rPr lang="en-US" sz="2000" dirty="0"/>
              <a:t>Best Hyperparameters for XG Boost using </a:t>
            </a:r>
            <a:r>
              <a:rPr lang="en-US" sz="2000" dirty="0" err="1"/>
              <a:t>Gridsearch</a:t>
            </a:r>
            <a:r>
              <a:rPr lang="en-US" sz="2000" dirty="0"/>
              <a:t> CV</a:t>
            </a:r>
            <a:endParaRPr lang="en-IN" sz="2000" dirty="0"/>
          </a:p>
        </p:txBody>
      </p:sp>
      <p:pic>
        <p:nvPicPr>
          <p:cNvPr id="5" name="Content Placeholder 4">
            <a:extLst>
              <a:ext uri="{FF2B5EF4-FFF2-40B4-BE49-F238E27FC236}">
                <a16:creationId xmlns:a16="http://schemas.microsoft.com/office/drawing/2014/main" id="{9118823B-1639-A4AF-BB0D-8F2B00FCAC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41408"/>
            <a:ext cx="10191750" cy="495300"/>
          </a:xfrm>
        </p:spPr>
      </p:pic>
    </p:spTree>
    <p:extLst>
      <p:ext uri="{BB962C8B-B14F-4D97-AF65-F5344CB8AC3E}">
        <p14:creationId xmlns:p14="http://schemas.microsoft.com/office/powerpoint/2010/main" val="3312929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C90E-50F5-82FA-A909-F4318AE050BA}"/>
              </a:ext>
            </a:extLst>
          </p:cNvPr>
          <p:cNvSpPr>
            <a:spLocks noGrp="1"/>
          </p:cNvSpPr>
          <p:nvPr>
            <p:ph type="title"/>
          </p:nvPr>
        </p:nvSpPr>
        <p:spPr>
          <a:xfrm>
            <a:off x="838200" y="365126"/>
            <a:ext cx="10515600" cy="726556"/>
          </a:xfrm>
        </p:spPr>
        <p:txBody>
          <a:bodyPr>
            <a:normAutofit/>
          </a:bodyPr>
          <a:lstStyle/>
          <a:p>
            <a:r>
              <a:rPr lang="en-US" sz="4000" dirty="0"/>
              <a:t>Electricity Load Prediction Results</a:t>
            </a:r>
            <a:endParaRPr lang="en-IN" sz="4000" dirty="0"/>
          </a:p>
        </p:txBody>
      </p:sp>
      <p:pic>
        <p:nvPicPr>
          <p:cNvPr id="5" name="Content Placeholder 4">
            <a:extLst>
              <a:ext uri="{FF2B5EF4-FFF2-40B4-BE49-F238E27FC236}">
                <a16:creationId xmlns:a16="http://schemas.microsoft.com/office/drawing/2014/main" id="{327C1163-1610-82A1-50DD-03C4D1155268}"/>
              </a:ext>
            </a:extLst>
          </p:cNvPr>
          <p:cNvPicPr>
            <a:picLocks noGrp="1" noChangeAspect="1"/>
          </p:cNvPicPr>
          <p:nvPr>
            <p:ph idx="1"/>
          </p:nvPr>
        </p:nvPicPr>
        <p:blipFill>
          <a:blip r:embed="rId2"/>
          <a:stretch>
            <a:fillRect/>
          </a:stretch>
        </p:blipFill>
        <p:spPr>
          <a:xfrm>
            <a:off x="838200" y="1335022"/>
            <a:ext cx="9854682" cy="4904459"/>
          </a:xfrm>
        </p:spPr>
      </p:pic>
    </p:spTree>
    <p:extLst>
      <p:ext uri="{BB962C8B-B14F-4D97-AF65-F5344CB8AC3E}">
        <p14:creationId xmlns:p14="http://schemas.microsoft.com/office/powerpoint/2010/main" val="2075364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C90E-50F5-82FA-A909-F4318AE050BA}"/>
              </a:ext>
            </a:extLst>
          </p:cNvPr>
          <p:cNvSpPr>
            <a:spLocks noGrp="1"/>
          </p:cNvSpPr>
          <p:nvPr>
            <p:ph type="title"/>
          </p:nvPr>
        </p:nvSpPr>
        <p:spPr>
          <a:xfrm>
            <a:off x="838200" y="365126"/>
            <a:ext cx="10515600" cy="726556"/>
          </a:xfrm>
        </p:spPr>
        <p:txBody>
          <a:bodyPr>
            <a:normAutofit/>
          </a:bodyPr>
          <a:lstStyle/>
          <a:p>
            <a:r>
              <a:rPr lang="en-US" sz="4000" dirty="0"/>
              <a:t>Electricity Load Prediction Results</a:t>
            </a:r>
            <a:endParaRPr lang="en-IN" sz="4000" dirty="0"/>
          </a:p>
        </p:txBody>
      </p:sp>
      <p:pic>
        <p:nvPicPr>
          <p:cNvPr id="7" name="Content Placeholder 6">
            <a:extLst>
              <a:ext uri="{FF2B5EF4-FFF2-40B4-BE49-F238E27FC236}">
                <a16:creationId xmlns:a16="http://schemas.microsoft.com/office/drawing/2014/main" id="{94D07389-FAC8-A6E0-AB77-3DC13ED17699}"/>
              </a:ext>
            </a:extLst>
          </p:cNvPr>
          <p:cNvPicPr>
            <a:picLocks noGrp="1" noChangeAspect="1"/>
          </p:cNvPicPr>
          <p:nvPr>
            <p:ph idx="1"/>
          </p:nvPr>
        </p:nvPicPr>
        <p:blipFill>
          <a:blip r:embed="rId2"/>
          <a:stretch>
            <a:fillRect/>
          </a:stretch>
        </p:blipFill>
        <p:spPr>
          <a:xfrm>
            <a:off x="670249" y="1194319"/>
            <a:ext cx="10199914" cy="5080144"/>
          </a:xfrm>
        </p:spPr>
      </p:pic>
    </p:spTree>
    <p:extLst>
      <p:ext uri="{BB962C8B-B14F-4D97-AF65-F5344CB8AC3E}">
        <p14:creationId xmlns:p14="http://schemas.microsoft.com/office/powerpoint/2010/main" val="1184977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C90E-50F5-82FA-A909-F4318AE050BA}"/>
              </a:ext>
            </a:extLst>
          </p:cNvPr>
          <p:cNvSpPr>
            <a:spLocks noGrp="1"/>
          </p:cNvSpPr>
          <p:nvPr>
            <p:ph type="title"/>
          </p:nvPr>
        </p:nvSpPr>
        <p:spPr>
          <a:xfrm>
            <a:off x="838200" y="365126"/>
            <a:ext cx="10515600" cy="726556"/>
          </a:xfrm>
        </p:spPr>
        <p:txBody>
          <a:bodyPr>
            <a:normAutofit/>
          </a:bodyPr>
          <a:lstStyle/>
          <a:p>
            <a:r>
              <a:rPr lang="en-US" sz="4000" dirty="0"/>
              <a:t>Electricity Load Prediction Results</a:t>
            </a:r>
            <a:endParaRPr lang="en-IN" sz="4000" dirty="0"/>
          </a:p>
        </p:txBody>
      </p:sp>
      <p:pic>
        <p:nvPicPr>
          <p:cNvPr id="7" name="Picture 6">
            <a:extLst>
              <a:ext uri="{FF2B5EF4-FFF2-40B4-BE49-F238E27FC236}">
                <a16:creationId xmlns:a16="http://schemas.microsoft.com/office/drawing/2014/main" id="{43220F73-7370-9F37-E33E-FA41FFCBEAC8}"/>
              </a:ext>
            </a:extLst>
          </p:cNvPr>
          <p:cNvPicPr>
            <a:picLocks noChangeAspect="1"/>
          </p:cNvPicPr>
          <p:nvPr/>
        </p:nvPicPr>
        <p:blipFill>
          <a:blip r:embed="rId2"/>
          <a:stretch>
            <a:fillRect/>
          </a:stretch>
        </p:blipFill>
        <p:spPr>
          <a:xfrm>
            <a:off x="650929" y="1301557"/>
            <a:ext cx="10515599" cy="5237373"/>
          </a:xfrm>
          <a:prstGeom prst="rect">
            <a:avLst/>
          </a:prstGeom>
        </p:spPr>
      </p:pic>
    </p:spTree>
    <p:extLst>
      <p:ext uri="{BB962C8B-B14F-4D97-AF65-F5344CB8AC3E}">
        <p14:creationId xmlns:p14="http://schemas.microsoft.com/office/powerpoint/2010/main" val="2670418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C90E-50F5-82FA-A909-F4318AE050BA}"/>
              </a:ext>
            </a:extLst>
          </p:cNvPr>
          <p:cNvSpPr>
            <a:spLocks noGrp="1"/>
          </p:cNvSpPr>
          <p:nvPr>
            <p:ph type="title"/>
          </p:nvPr>
        </p:nvSpPr>
        <p:spPr>
          <a:xfrm>
            <a:off x="838200" y="365126"/>
            <a:ext cx="10515600" cy="726556"/>
          </a:xfrm>
        </p:spPr>
        <p:txBody>
          <a:bodyPr>
            <a:normAutofit/>
          </a:bodyPr>
          <a:lstStyle/>
          <a:p>
            <a:r>
              <a:rPr lang="en-US" sz="4000" dirty="0"/>
              <a:t>Load Prediction Comparison with TSO</a:t>
            </a:r>
            <a:endParaRPr lang="en-IN" sz="4000" dirty="0"/>
          </a:p>
        </p:txBody>
      </p:sp>
      <p:pic>
        <p:nvPicPr>
          <p:cNvPr id="4098" name="Picture 2">
            <a:extLst>
              <a:ext uri="{FF2B5EF4-FFF2-40B4-BE49-F238E27FC236}">
                <a16:creationId xmlns:a16="http://schemas.microsoft.com/office/drawing/2014/main" id="{AEC26246-0020-812F-898B-622E31250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511" y="1328640"/>
            <a:ext cx="10689463" cy="5296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81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C90E-50F5-82FA-A909-F4318AE050BA}"/>
              </a:ext>
            </a:extLst>
          </p:cNvPr>
          <p:cNvSpPr>
            <a:spLocks noGrp="1"/>
          </p:cNvSpPr>
          <p:nvPr>
            <p:ph type="title"/>
          </p:nvPr>
        </p:nvSpPr>
        <p:spPr>
          <a:xfrm>
            <a:off x="838200" y="365126"/>
            <a:ext cx="10515600" cy="726556"/>
          </a:xfrm>
        </p:spPr>
        <p:txBody>
          <a:bodyPr>
            <a:normAutofit/>
          </a:bodyPr>
          <a:lstStyle/>
          <a:p>
            <a:r>
              <a:rPr lang="en-US" sz="4000" dirty="0"/>
              <a:t>Electricity Price Prediction Results</a:t>
            </a:r>
            <a:endParaRPr lang="en-IN" sz="4000" dirty="0"/>
          </a:p>
        </p:txBody>
      </p:sp>
      <p:pic>
        <p:nvPicPr>
          <p:cNvPr id="11" name="Content Placeholder 10">
            <a:extLst>
              <a:ext uri="{FF2B5EF4-FFF2-40B4-BE49-F238E27FC236}">
                <a16:creationId xmlns:a16="http://schemas.microsoft.com/office/drawing/2014/main" id="{C16E5E32-D869-FF37-4A73-8F1DDE267D5B}"/>
              </a:ext>
            </a:extLst>
          </p:cNvPr>
          <p:cNvPicPr>
            <a:picLocks noGrp="1" noChangeAspect="1"/>
          </p:cNvPicPr>
          <p:nvPr>
            <p:ph idx="1"/>
          </p:nvPr>
        </p:nvPicPr>
        <p:blipFill>
          <a:blip r:embed="rId2"/>
          <a:stretch>
            <a:fillRect/>
          </a:stretch>
        </p:blipFill>
        <p:spPr>
          <a:xfrm>
            <a:off x="905069" y="1540296"/>
            <a:ext cx="9568610" cy="4802893"/>
          </a:xfrm>
        </p:spPr>
      </p:pic>
    </p:spTree>
    <p:extLst>
      <p:ext uri="{BB962C8B-B14F-4D97-AF65-F5344CB8AC3E}">
        <p14:creationId xmlns:p14="http://schemas.microsoft.com/office/powerpoint/2010/main" val="3789158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C90E-50F5-82FA-A909-F4318AE050BA}"/>
              </a:ext>
            </a:extLst>
          </p:cNvPr>
          <p:cNvSpPr>
            <a:spLocks noGrp="1"/>
          </p:cNvSpPr>
          <p:nvPr>
            <p:ph type="title"/>
          </p:nvPr>
        </p:nvSpPr>
        <p:spPr>
          <a:xfrm>
            <a:off x="838200" y="365126"/>
            <a:ext cx="10515600" cy="726556"/>
          </a:xfrm>
        </p:spPr>
        <p:txBody>
          <a:bodyPr>
            <a:normAutofit/>
          </a:bodyPr>
          <a:lstStyle/>
          <a:p>
            <a:r>
              <a:rPr lang="en-US" sz="4000" dirty="0"/>
              <a:t>Electricity Price Prediction Results</a:t>
            </a:r>
            <a:endParaRPr lang="en-IN" sz="4000" dirty="0"/>
          </a:p>
        </p:txBody>
      </p:sp>
      <p:pic>
        <p:nvPicPr>
          <p:cNvPr id="9" name="Picture 8">
            <a:extLst>
              <a:ext uri="{FF2B5EF4-FFF2-40B4-BE49-F238E27FC236}">
                <a16:creationId xmlns:a16="http://schemas.microsoft.com/office/drawing/2014/main" id="{CEDD617B-D6BA-2156-C327-6968359DA8EE}"/>
              </a:ext>
            </a:extLst>
          </p:cNvPr>
          <p:cNvPicPr>
            <a:picLocks noChangeAspect="1"/>
          </p:cNvPicPr>
          <p:nvPr/>
        </p:nvPicPr>
        <p:blipFill>
          <a:blip r:embed="rId2"/>
          <a:stretch>
            <a:fillRect/>
          </a:stretch>
        </p:blipFill>
        <p:spPr>
          <a:xfrm>
            <a:off x="586396" y="1387187"/>
            <a:ext cx="10022510" cy="5125058"/>
          </a:xfrm>
          <a:prstGeom prst="rect">
            <a:avLst/>
          </a:prstGeom>
        </p:spPr>
      </p:pic>
    </p:spTree>
    <p:extLst>
      <p:ext uri="{BB962C8B-B14F-4D97-AF65-F5344CB8AC3E}">
        <p14:creationId xmlns:p14="http://schemas.microsoft.com/office/powerpoint/2010/main" val="3105253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C90E-50F5-82FA-A909-F4318AE050BA}"/>
              </a:ext>
            </a:extLst>
          </p:cNvPr>
          <p:cNvSpPr>
            <a:spLocks noGrp="1"/>
          </p:cNvSpPr>
          <p:nvPr>
            <p:ph type="title"/>
          </p:nvPr>
        </p:nvSpPr>
        <p:spPr>
          <a:xfrm>
            <a:off x="838200" y="365126"/>
            <a:ext cx="10515600" cy="726556"/>
          </a:xfrm>
        </p:spPr>
        <p:txBody>
          <a:bodyPr>
            <a:normAutofit/>
          </a:bodyPr>
          <a:lstStyle/>
          <a:p>
            <a:r>
              <a:rPr lang="en-US" sz="4000" dirty="0"/>
              <a:t>Electricity Price Prediction Results</a:t>
            </a:r>
            <a:endParaRPr lang="en-IN" sz="4000" dirty="0"/>
          </a:p>
        </p:txBody>
      </p:sp>
      <p:pic>
        <p:nvPicPr>
          <p:cNvPr id="5" name="Content Placeholder 4">
            <a:extLst>
              <a:ext uri="{FF2B5EF4-FFF2-40B4-BE49-F238E27FC236}">
                <a16:creationId xmlns:a16="http://schemas.microsoft.com/office/drawing/2014/main" id="{D5BE8CAD-A4B4-0AB5-59FE-C13665A3EE91}"/>
              </a:ext>
            </a:extLst>
          </p:cNvPr>
          <p:cNvPicPr>
            <a:picLocks noGrp="1" noChangeAspect="1"/>
          </p:cNvPicPr>
          <p:nvPr>
            <p:ph idx="1"/>
          </p:nvPr>
        </p:nvPicPr>
        <p:blipFill>
          <a:blip r:embed="rId2"/>
          <a:stretch>
            <a:fillRect/>
          </a:stretch>
        </p:blipFill>
        <p:spPr>
          <a:xfrm>
            <a:off x="674997" y="1418998"/>
            <a:ext cx="9924579" cy="4950723"/>
          </a:xfrm>
        </p:spPr>
      </p:pic>
    </p:spTree>
    <p:extLst>
      <p:ext uri="{BB962C8B-B14F-4D97-AF65-F5344CB8AC3E}">
        <p14:creationId xmlns:p14="http://schemas.microsoft.com/office/powerpoint/2010/main" val="599700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C90E-50F5-82FA-A909-F4318AE050BA}"/>
              </a:ext>
            </a:extLst>
          </p:cNvPr>
          <p:cNvSpPr>
            <a:spLocks noGrp="1"/>
          </p:cNvSpPr>
          <p:nvPr>
            <p:ph type="title"/>
          </p:nvPr>
        </p:nvSpPr>
        <p:spPr>
          <a:xfrm>
            <a:off x="838200" y="365126"/>
            <a:ext cx="10515600" cy="726556"/>
          </a:xfrm>
        </p:spPr>
        <p:txBody>
          <a:bodyPr>
            <a:normAutofit fontScale="90000"/>
          </a:bodyPr>
          <a:lstStyle/>
          <a:p>
            <a:r>
              <a:rPr lang="en-US" sz="4000" dirty="0"/>
              <a:t>Electricity Price Prediction Comparison with TSO</a:t>
            </a:r>
            <a:endParaRPr lang="en-IN" sz="4000" dirty="0"/>
          </a:p>
        </p:txBody>
      </p:sp>
      <p:pic>
        <p:nvPicPr>
          <p:cNvPr id="9218" name="Picture 2">
            <a:extLst>
              <a:ext uri="{FF2B5EF4-FFF2-40B4-BE49-F238E27FC236}">
                <a16:creationId xmlns:a16="http://schemas.microsoft.com/office/drawing/2014/main" id="{11D81013-9905-8633-B8AD-8BF78A050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092" y="1421946"/>
            <a:ext cx="10667708" cy="5285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758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4A002-8D8E-5F10-5769-20F1E4761293}"/>
              </a:ext>
            </a:extLst>
          </p:cNvPr>
          <p:cNvSpPr>
            <a:spLocks noGrp="1"/>
          </p:cNvSpPr>
          <p:nvPr>
            <p:ph type="title"/>
          </p:nvPr>
        </p:nvSpPr>
        <p:spPr/>
        <p:txBody>
          <a:bodyPr>
            <a:normAutofit/>
          </a:bodyPr>
          <a:lstStyle/>
          <a:p>
            <a:r>
              <a:rPr lang="en-US" sz="4000" dirty="0"/>
              <a:t>Price and Load Prediction compared to TSO</a:t>
            </a:r>
            <a:endParaRPr lang="en-IN" sz="4000" dirty="0"/>
          </a:p>
        </p:txBody>
      </p:sp>
      <p:pic>
        <p:nvPicPr>
          <p:cNvPr id="5" name="Content Placeholder 4" descr="A graph of a graph&#10;&#10;Description automatically generated with medium confidence">
            <a:extLst>
              <a:ext uri="{FF2B5EF4-FFF2-40B4-BE49-F238E27FC236}">
                <a16:creationId xmlns:a16="http://schemas.microsoft.com/office/drawing/2014/main" id="{BCF5FBA7-42A7-E475-923F-B84B06BDE6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781" y="2281918"/>
            <a:ext cx="11792437" cy="4090890"/>
          </a:xfrm>
        </p:spPr>
      </p:pic>
    </p:spTree>
    <p:extLst>
      <p:ext uri="{BB962C8B-B14F-4D97-AF65-F5344CB8AC3E}">
        <p14:creationId xmlns:p14="http://schemas.microsoft.com/office/powerpoint/2010/main" val="1138231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47ABB3-BE82-1D8B-1E01-88049AFDA326}"/>
              </a:ext>
            </a:extLst>
          </p:cNvPr>
          <p:cNvSpPr>
            <a:spLocks noGrp="1"/>
          </p:cNvSpPr>
          <p:nvPr>
            <p:ph sz="half" idx="1"/>
          </p:nvPr>
        </p:nvSpPr>
        <p:spPr>
          <a:xfrm>
            <a:off x="838200" y="481781"/>
            <a:ext cx="10586884" cy="5695181"/>
          </a:xfrm>
        </p:spPr>
        <p:txBody>
          <a:bodyPr>
            <a:normAutofit/>
          </a:bodyPr>
          <a:lstStyle/>
          <a:p>
            <a:pPr>
              <a:defRPr sz="1800">
                <a:latin typeface="Calibri"/>
              </a:defRPr>
            </a:pPr>
            <a:endParaRPr lang="en-US" sz="2100" b="1" dirty="0"/>
          </a:p>
          <a:p>
            <a:pPr marL="0" indent="0">
              <a:buNone/>
              <a:defRPr sz="1800">
                <a:latin typeface="Calibri"/>
              </a:defRPr>
            </a:pPr>
            <a:endParaRPr lang="en-US" sz="2100" b="1" dirty="0"/>
          </a:p>
          <a:p>
            <a:pPr>
              <a:defRPr sz="1800">
                <a:latin typeface="Calibri"/>
              </a:defRPr>
            </a:pPr>
            <a:r>
              <a:rPr lang="en-US" sz="2100" b="1" dirty="0"/>
              <a:t>Objective of Project:</a:t>
            </a:r>
          </a:p>
          <a:p>
            <a:pPr lvl="1">
              <a:defRPr sz="1800">
                <a:latin typeface="Calibri"/>
              </a:defRPr>
            </a:pPr>
            <a:r>
              <a:rPr lang="en-US" sz="2100" dirty="0"/>
              <a:t>Develop predictive models to forecast energy prices and load demands of Spain by integrating energy and weather datasets, enhancing decision-making for energy market participants.</a:t>
            </a:r>
          </a:p>
          <a:p>
            <a:pPr>
              <a:defRPr sz="1800">
                <a:latin typeface="Calibri"/>
              </a:defRPr>
            </a:pPr>
            <a:endParaRPr lang="en-US" sz="2100" b="1" dirty="0"/>
          </a:p>
          <a:p>
            <a:pPr>
              <a:defRPr sz="1800">
                <a:latin typeface="Calibri"/>
              </a:defRPr>
            </a:pPr>
            <a:r>
              <a:rPr lang="en-US" sz="2100" b="1" dirty="0"/>
              <a:t>Research questions:</a:t>
            </a:r>
          </a:p>
          <a:p>
            <a:pPr lvl="1">
              <a:defRPr sz="1800">
                <a:latin typeface="Calibri"/>
              </a:defRPr>
            </a:pPr>
            <a:r>
              <a:rPr lang="en-US" sz="2100" dirty="0"/>
              <a:t>Can the integration of weather data with energy generation and consumption metrics significantly enhance the accuracy of energy prices and load demand forecasts?</a:t>
            </a:r>
          </a:p>
          <a:p>
            <a:pPr lvl="1">
              <a:defRPr sz="1800">
                <a:latin typeface="Calibri"/>
              </a:defRPr>
            </a:pPr>
            <a:r>
              <a:rPr lang="en-US" sz="2100" dirty="0"/>
              <a:t>Can we </a:t>
            </a:r>
            <a:r>
              <a:rPr lang="en-US" sz="2100" dirty="0">
                <a:latin typeface="Calibri"/>
              </a:rPr>
              <a:t>predict electrical price by time of day better than TSO(Transmission Service Operator)?</a:t>
            </a:r>
          </a:p>
          <a:p>
            <a:pPr lvl="1">
              <a:defRPr sz="1800">
                <a:latin typeface="Calibri"/>
              </a:defRPr>
            </a:pPr>
            <a:endParaRPr lang="en-US" sz="1300" dirty="0"/>
          </a:p>
          <a:p>
            <a:endParaRPr lang="en-IN" dirty="0"/>
          </a:p>
        </p:txBody>
      </p:sp>
    </p:spTree>
    <p:extLst>
      <p:ext uri="{BB962C8B-B14F-4D97-AF65-F5344CB8AC3E}">
        <p14:creationId xmlns:p14="http://schemas.microsoft.com/office/powerpoint/2010/main" val="696127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2825-34BA-42E4-6E72-54447F1333BB}"/>
              </a:ext>
            </a:extLst>
          </p:cNvPr>
          <p:cNvSpPr>
            <a:spLocks noGrp="1"/>
          </p:cNvSpPr>
          <p:nvPr>
            <p:ph type="title"/>
          </p:nvPr>
        </p:nvSpPr>
        <p:spPr/>
        <p:txBody>
          <a:bodyPr>
            <a:normAutofit/>
          </a:bodyPr>
          <a:lstStyle/>
          <a:p>
            <a:r>
              <a:rPr lang="en-US" sz="4000" dirty="0"/>
              <a:t>TSO Prediction Method vs Our Method</a:t>
            </a:r>
            <a:endParaRPr lang="en-IN" sz="4000" dirty="0"/>
          </a:p>
        </p:txBody>
      </p:sp>
      <p:sp>
        <p:nvSpPr>
          <p:cNvPr id="3" name="Content Placeholder 2">
            <a:extLst>
              <a:ext uri="{FF2B5EF4-FFF2-40B4-BE49-F238E27FC236}">
                <a16:creationId xmlns:a16="http://schemas.microsoft.com/office/drawing/2014/main" id="{43929F62-FBEA-BA0D-C7E0-B796B8AA5D97}"/>
              </a:ext>
            </a:extLst>
          </p:cNvPr>
          <p:cNvSpPr>
            <a:spLocks noGrp="1"/>
          </p:cNvSpPr>
          <p:nvPr>
            <p:ph idx="1"/>
          </p:nvPr>
        </p:nvSpPr>
        <p:spPr>
          <a:xfrm>
            <a:off x="838200" y="1940875"/>
            <a:ext cx="10515600" cy="2687109"/>
          </a:xfrm>
        </p:spPr>
        <p:txBody>
          <a:bodyPr/>
          <a:lstStyle/>
          <a:p>
            <a:pPr>
              <a:lnSpc>
                <a:spcPct val="150000"/>
              </a:lnSpc>
            </a:pPr>
            <a:r>
              <a:rPr lang="en-US" dirty="0"/>
              <a:t>TSO </a:t>
            </a:r>
            <a:r>
              <a:rPr lang="en-US" sz="2000" dirty="0">
                <a:latin typeface="Calibri"/>
              </a:rPr>
              <a:t>(Transmission Service Operator) uses the data till last available day to train the model and predict the load and price for next 24 hours.</a:t>
            </a:r>
          </a:p>
          <a:p>
            <a:pPr>
              <a:lnSpc>
                <a:spcPct val="150000"/>
              </a:lnSpc>
            </a:pPr>
            <a:r>
              <a:rPr lang="en-US" dirty="0">
                <a:latin typeface="Calibri"/>
              </a:rPr>
              <a:t>We used 3 years of data(from the year 2015 to 2017) to train our models and predict the next 24 hours, 1-week, 1-month, 6-months and 1-year data. This might be one of the reasons why our models are under performing compared to TSO.</a:t>
            </a:r>
            <a:endParaRPr lang="en-US" sz="2000" dirty="0">
              <a:latin typeface="Calibri"/>
            </a:endParaRPr>
          </a:p>
          <a:p>
            <a:endParaRPr lang="en-IN" dirty="0"/>
          </a:p>
        </p:txBody>
      </p:sp>
    </p:spTree>
    <p:extLst>
      <p:ext uri="{BB962C8B-B14F-4D97-AF65-F5344CB8AC3E}">
        <p14:creationId xmlns:p14="http://schemas.microsoft.com/office/powerpoint/2010/main" val="2301293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2D663-62E9-66B7-384F-BF870C0770BA}"/>
              </a:ext>
            </a:extLst>
          </p:cNvPr>
          <p:cNvSpPr>
            <a:spLocks noGrp="1"/>
          </p:cNvSpPr>
          <p:nvPr>
            <p:ph type="title"/>
          </p:nvPr>
        </p:nvSpPr>
        <p:spPr>
          <a:xfrm>
            <a:off x="838200" y="365125"/>
            <a:ext cx="10515600" cy="922901"/>
          </a:xfrm>
        </p:spPr>
        <p:txBody>
          <a:bodyPr>
            <a:normAutofit/>
          </a:bodyPr>
          <a:lstStyle/>
          <a:p>
            <a:r>
              <a:rPr lang="en-IN" sz="4000" dirty="0"/>
              <a:t>References</a:t>
            </a:r>
          </a:p>
        </p:txBody>
      </p:sp>
      <p:sp>
        <p:nvSpPr>
          <p:cNvPr id="3" name="Content Placeholder 2">
            <a:extLst>
              <a:ext uri="{FF2B5EF4-FFF2-40B4-BE49-F238E27FC236}">
                <a16:creationId xmlns:a16="http://schemas.microsoft.com/office/drawing/2014/main" id="{9CC37763-3DE3-D980-9012-6CEB0A02D9A5}"/>
              </a:ext>
            </a:extLst>
          </p:cNvPr>
          <p:cNvSpPr>
            <a:spLocks noGrp="1"/>
          </p:cNvSpPr>
          <p:nvPr>
            <p:ph sz="half" idx="1"/>
          </p:nvPr>
        </p:nvSpPr>
        <p:spPr>
          <a:xfrm>
            <a:off x="838200" y="1582994"/>
            <a:ext cx="10301748" cy="4593968"/>
          </a:xfrm>
        </p:spPr>
        <p:txBody>
          <a:bodyPr/>
          <a:lstStyle/>
          <a:p>
            <a:r>
              <a:rPr lang="en-US" sz="1800" dirty="0" err="1">
                <a:effectLst/>
                <a:latin typeface="Times New Roman" panose="02020603050405020304" pitchFamily="18" charset="0"/>
              </a:rPr>
              <a:t>Sagi</a:t>
            </a:r>
            <a:r>
              <a:rPr lang="en-US" sz="1800" dirty="0">
                <a:effectLst/>
                <a:latin typeface="Times New Roman" panose="02020603050405020304" pitchFamily="18" charset="0"/>
              </a:rPr>
              <a:t>, O., &amp; </a:t>
            </a:r>
            <a:r>
              <a:rPr lang="en-US" sz="1800" dirty="0" err="1">
                <a:effectLst/>
                <a:latin typeface="Times New Roman" panose="02020603050405020304" pitchFamily="18" charset="0"/>
              </a:rPr>
              <a:t>Rokach</a:t>
            </a:r>
            <a:r>
              <a:rPr lang="en-US" sz="1800" dirty="0">
                <a:effectLst/>
                <a:latin typeface="Times New Roman" panose="02020603050405020304" pitchFamily="18" charset="0"/>
              </a:rPr>
              <a:t>, L. (2018). Ensemble learning: A survey. </a:t>
            </a:r>
            <a:r>
              <a:rPr lang="en-US" sz="1800" i="1" dirty="0">
                <a:effectLst/>
                <a:latin typeface="Times New Roman" panose="02020603050405020304" pitchFamily="18" charset="0"/>
              </a:rPr>
              <a:t>WIREs Data Mining and Knowledge Discovery</a:t>
            </a:r>
            <a:r>
              <a:rPr lang="en-US" sz="1800" dirty="0">
                <a:effectLst/>
                <a:latin typeface="Times New Roman" panose="02020603050405020304" pitchFamily="18" charset="0"/>
              </a:rPr>
              <a:t>, </a:t>
            </a:r>
            <a:r>
              <a:rPr lang="en-US" sz="1800" i="1" dirty="0">
                <a:effectLst/>
                <a:latin typeface="Times New Roman" panose="02020603050405020304" pitchFamily="18" charset="0"/>
              </a:rPr>
              <a:t>8</a:t>
            </a:r>
            <a:r>
              <a:rPr lang="en-US" sz="1800" dirty="0">
                <a:effectLst/>
                <a:latin typeface="Times New Roman" panose="02020603050405020304" pitchFamily="18" charset="0"/>
              </a:rPr>
              <a:t>(4). </a:t>
            </a:r>
            <a:r>
              <a:rPr lang="en-US" sz="1800" dirty="0">
                <a:effectLst/>
                <a:latin typeface="Times New Roman" panose="02020603050405020304" pitchFamily="18" charset="0"/>
                <a:hlinkClick r:id="rId2"/>
              </a:rPr>
              <a:t>https://doi.org/10.1002/widm.1249</a:t>
            </a:r>
            <a:endParaRPr lang="en-US" sz="1800" dirty="0">
              <a:effectLst/>
              <a:latin typeface="Times New Roman" panose="02020603050405020304" pitchFamily="18" charset="0"/>
            </a:endParaRPr>
          </a:p>
          <a:p>
            <a:r>
              <a:rPr lang="en-US" sz="1800" dirty="0">
                <a:effectLst/>
                <a:latin typeface="Times New Roman" panose="02020603050405020304" pitchFamily="18" charset="0"/>
              </a:rPr>
              <a:t>Mahajan, P., Uddin, S., </a:t>
            </a:r>
            <a:r>
              <a:rPr lang="en-US" sz="1800" dirty="0" err="1">
                <a:effectLst/>
                <a:latin typeface="Times New Roman" panose="02020603050405020304" pitchFamily="18" charset="0"/>
              </a:rPr>
              <a:t>Hajati</a:t>
            </a:r>
            <a:r>
              <a:rPr lang="en-US" sz="1800" dirty="0">
                <a:effectLst/>
                <a:latin typeface="Times New Roman" panose="02020603050405020304" pitchFamily="18" charset="0"/>
              </a:rPr>
              <a:t>, F., &amp; Moni, M. A. (2023). Ensemble Learning for Disease Prediction: A review. </a:t>
            </a:r>
            <a:r>
              <a:rPr lang="en-US" sz="1800" i="1" dirty="0">
                <a:effectLst/>
                <a:latin typeface="Times New Roman" panose="02020603050405020304" pitchFamily="18" charset="0"/>
              </a:rPr>
              <a:t>Healthcare</a:t>
            </a:r>
            <a:r>
              <a:rPr lang="en-US" sz="1800" dirty="0">
                <a:effectLst/>
                <a:latin typeface="Times New Roman" panose="02020603050405020304" pitchFamily="18" charset="0"/>
              </a:rPr>
              <a:t>, </a:t>
            </a:r>
            <a:r>
              <a:rPr lang="en-US" sz="1800" i="1" dirty="0">
                <a:effectLst/>
                <a:latin typeface="Times New Roman" panose="02020603050405020304" pitchFamily="18" charset="0"/>
              </a:rPr>
              <a:t>11</a:t>
            </a:r>
            <a:r>
              <a:rPr lang="en-US" sz="1800" dirty="0">
                <a:effectLst/>
                <a:latin typeface="Times New Roman" panose="02020603050405020304" pitchFamily="18" charset="0"/>
              </a:rPr>
              <a:t>(12), 1808. </a:t>
            </a:r>
            <a:r>
              <a:rPr lang="en-US" sz="1800" dirty="0">
                <a:effectLst/>
                <a:latin typeface="Times New Roman" panose="02020603050405020304" pitchFamily="18" charset="0"/>
                <a:hlinkClick r:id="rId3"/>
              </a:rPr>
              <a:t>https://doi.org/10.3390/healthcare11121808</a:t>
            </a:r>
            <a:endParaRPr lang="en-US" sz="1800" dirty="0">
              <a:effectLst/>
              <a:latin typeface="Times New Roman" panose="02020603050405020304" pitchFamily="18" charset="0"/>
            </a:endParaRPr>
          </a:p>
          <a:p>
            <a:r>
              <a:rPr lang="en-US" sz="1600" b="0" i="0" dirty="0" err="1">
                <a:solidFill>
                  <a:srgbClr val="05103E"/>
                </a:solidFill>
                <a:effectLst/>
                <a:latin typeface="Times New Roman" panose="02020603050405020304" pitchFamily="18" charset="0"/>
              </a:rPr>
              <a:t>Kerenhalevy</a:t>
            </a:r>
            <a:r>
              <a:rPr lang="en-US" sz="1600" b="0" i="0" dirty="0">
                <a:solidFill>
                  <a:srgbClr val="05103E"/>
                </a:solidFill>
                <a:effectLst/>
                <a:latin typeface="Times New Roman" panose="02020603050405020304" pitchFamily="18" charset="0"/>
              </a:rPr>
              <a:t>. (n.d.). </a:t>
            </a:r>
            <a:r>
              <a:rPr lang="en-US" sz="1600" b="0" i="1" dirty="0">
                <a:solidFill>
                  <a:srgbClr val="05103E"/>
                </a:solidFill>
                <a:effectLst/>
                <a:latin typeface="Times New Roman" panose="02020603050405020304" pitchFamily="18" charset="0"/>
              </a:rPr>
              <a:t>GitHub - </a:t>
            </a:r>
            <a:r>
              <a:rPr lang="en-US" sz="1600" b="0" i="1" dirty="0" err="1">
                <a:solidFill>
                  <a:srgbClr val="05103E"/>
                </a:solidFill>
                <a:effectLst/>
                <a:latin typeface="Times New Roman" panose="02020603050405020304" pitchFamily="18" charset="0"/>
              </a:rPr>
              <a:t>kerenhalevy</a:t>
            </a:r>
            <a:r>
              <a:rPr lang="en-US" sz="1600" b="0" i="1" dirty="0">
                <a:solidFill>
                  <a:srgbClr val="05103E"/>
                </a:solidFill>
                <a:effectLst/>
                <a:latin typeface="Times New Roman" panose="02020603050405020304" pitchFamily="18" charset="0"/>
              </a:rPr>
              <a:t>/</a:t>
            </a:r>
            <a:r>
              <a:rPr lang="en-US" sz="1600" b="0" i="1" dirty="0" err="1">
                <a:solidFill>
                  <a:srgbClr val="05103E"/>
                </a:solidFill>
                <a:effectLst/>
                <a:latin typeface="Times New Roman" panose="02020603050405020304" pitchFamily="18" charset="0"/>
              </a:rPr>
              <a:t>EDA_Energy_Demand_Generation_and_Weather</a:t>
            </a:r>
            <a:r>
              <a:rPr lang="en-US" sz="1600" b="0" i="1" dirty="0">
                <a:solidFill>
                  <a:srgbClr val="05103E"/>
                </a:solidFill>
                <a:effectLst/>
                <a:latin typeface="Times New Roman" panose="02020603050405020304" pitchFamily="18" charset="0"/>
              </a:rPr>
              <a:t>: The dataset contains hourly intervals of electrical consumption, generation, pricing and weather data in Spain. The project focused on Exploratory Data Analysis (EDA): data cleaning and updating, trends and relationship between variables.</a:t>
            </a:r>
            <a:r>
              <a:rPr lang="en-US" sz="1600" b="0" i="0" dirty="0">
                <a:solidFill>
                  <a:srgbClr val="05103E"/>
                </a:solidFill>
                <a:effectLst/>
                <a:latin typeface="Times New Roman" panose="02020603050405020304" pitchFamily="18" charset="0"/>
              </a:rPr>
              <a:t> GitHub. https://github.com/kerenhalevy/EDA_Energy_Demand_Generation_and_Weather</a:t>
            </a:r>
          </a:p>
          <a:p>
            <a:r>
              <a:rPr lang="en-US" sz="1800" dirty="0">
                <a:effectLst/>
                <a:latin typeface="Times New Roman" panose="02020603050405020304" pitchFamily="18" charset="0"/>
              </a:rPr>
              <a:t>Electricity Consumption Prediction using Energy Data, Socio-economic and Weather Indicators. A Case Study of Spain. (2021, November 11). IEEE Conference Publication | IEEE Xplore. </a:t>
            </a:r>
            <a:r>
              <a:rPr lang="en-US" sz="1800" dirty="0">
                <a:effectLst/>
                <a:latin typeface="Times New Roman" panose="02020603050405020304" pitchFamily="18" charset="0"/>
                <a:hlinkClick r:id="rId4"/>
              </a:rPr>
              <a:t>https://ieeexplore.ieee.org/document/9646220</a:t>
            </a:r>
            <a:endParaRPr lang="en-US" sz="1800" dirty="0">
              <a:effectLst/>
              <a:latin typeface="Times New Roman" panose="02020603050405020304" pitchFamily="18" charset="0"/>
            </a:endParaRPr>
          </a:p>
          <a:p>
            <a:endParaRPr lang="en-US" sz="1800" dirty="0">
              <a:effectLst/>
              <a:latin typeface="Times New Roman" panose="02020603050405020304" pitchFamily="18" charset="0"/>
            </a:endParaRPr>
          </a:p>
          <a:p>
            <a:endParaRPr lang="en-US" sz="1800" dirty="0">
              <a:effectLst/>
              <a:latin typeface="Times New Roman" panose="02020603050405020304" pitchFamily="18" charset="0"/>
            </a:endParaRPr>
          </a:p>
          <a:p>
            <a:endParaRPr lang="en-IN" dirty="0"/>
          </a:p>
        </p:txBody>
      </p:sp>
    </p:spTree>
    <p:extLst>
      <p:ext uri="{BB962C8B-B14F-4D97-AF65-F5344CB8AC3E}">
        <p14:creationId xmlns:p14="http://schemas.microsoft.com/office/powerpoint/2010/main" val="289543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2D663-62E9-66B7-384F-BF870C0770BA}"/>
              </a:ext>
            </a:extLst>
          </p:cNvPr>
          <p:cNvSpPr>
            <a:spLocks noGrp="1"/>
          </p:cNvSpPr>
          <p:nvPr>
            <p:ph type="title"/>
          </p:nvPr>
        </p:nvSpPr>
        <p:spPr>
          <a:xfrm>
            <a:off x="838200" y="365125"/>
            <a:ext cx="10515600" cy="922901"/>
          </a:xfrm>
        </p:spPr>
        <p:txBody>
          <a:bodyPr>
            <a:normAutofit/>
          </a:bodyPr>
          <a:lstStyle/>
          <a:p>
            <a:r>
              <a:rPr lang="en-IN" sz="4000" dirty="0"/>
              <a:t>References</a:t>
            </a:r>
          </a:p>
        </p:txBody>
      </p:sp>
      <p:sp>
        <p:nvSpPr>
          <p:cNvPr id="3" name="Content Placeholder 2">
            <a:extLst>
              <a:ext uri="{FF2B5EF4-FFF2-40B4-BE49-F238E27FC236}">
                <a16:creationId xmlns:a16="http://schemas.microsoft.com/office/drawing/2014/main" id="{9CC37763-3DE3-D980-9012-6CEB0A02D9A5}"/>
              </a:ext>
            </a:extLst>
          </p:cNvPr>
          <p:cNvSpPr>
            <a:spLocks noGrp="1"/>
          </p:cNvSpPr>
          <p:nvPr>
            <p:ph sz="half" idx="1"/>
          </p:nvPr>
        </p:nvSpPr>
        <p:spPr>
          <a:xfrm>
            <a:off x="838200" y="1582994"/>
            <a:ext cx="10301748" cy="4593968"/>
          </a:xfrm>
        </p:spPr>
        <p:txBody>
          <a:bodyPr/>
          <a:lstStyle/>
          <a:p>
            <a:r>
              <a:rPr lang="en-US" sz="1800" b="0" i="0" u="none" strike="noStrike" dirty="0">
                <a:solidFill>
                  <a:srgbClr val="000000"/>
                </a:solidFill>
                <a:effectLst/>
                <a:latin typeface="Times New Roman" panose="02020603050405020304" pitchFamily="18" charset="0"/>
              </a:rPr>
              <a:t>Zheng, H., &amp; Wu, Y. (2019). A </a:t>
            </a:r>
            <a:r>
              <a:rPr lang="en-US" sz="1800" b="0" i="0" u="none" strike="noStrike" dirty="0" err="1">
                <a:solidFill>
                  <a:srgbClr val="000000"/>
                </a:solidFill>
                <a:effectLst/>
                <a:latin typeface="Times New Roman" panose="02020603050405020304" pitchFamily="18" charset="0"/>
              </a:rPr>
              <a:t>XGBoost</a:t>
            </a:r>
            <a:r>
              <a:rPr lang="en-US" sz="1800" b="0" i="0" u="none" strike="noStrike" dirty="0">
                <a:solidFill>
                  <a:srgbClr val="000000"/>
                </a:solidFill>
                <a:effectLst/>
                <a:latin typeface="Times New Roman" panose="02020603050405020304" pitchFamily="18" charset="0"/>
              </a:rPr>
              <a:t> Model with Weather Similarity Analysis and Feature Engineering 	for Short-Term Wind Power Forecasting. </a:t>
            </a:r>
            <a:r>
              <a:rPr lang="en-US" sz="1800" b="0" i="1" u="none" strike="noStrike" dirty="0">
                <a:solidFill>
                  <a:srgbClr val="000000"/>
                </a:solidFill>
                <a:effectLst/>
                <a:latin typeface="Times New Roman" panose="02020603050405020304" pitchFamily="18" charset="0"/>
              </a:rPr>
              <a:t>Applied Sciences</a:t>
            </a:r>
            <a:r>
              <a:rPr lang="en-US" sz="1800" b="0" i="0" u="none" strike="noStrike" dirty="0">
                <a:solidFill>
                  <a:srgbClr val="000000"/>
                </a:solidFill>
                <a:effectLst/>
                <a:latin typeface="Times New Roman" panose="02020603050405020304" pitchFamily="18" charset="0"/>
              </a:rPr>
              <a:t>, </a:t>
            </a:r>
            <a:r>
              <a:rPr lang="en-US" sz="1800" b="0" i="1" u="none" strike="noStrike" dirty="0">
                <a:solidFill>
                  <a:srgbClr val="000000"/>
                </a:solidFill>
                <a:effectLst/>
                <a:latin typeface="Times New Roman" panose="02020603050405020304" pitchFamily="18" charset="0"/>
              </a:rPr>
              <a:t>9</a:t>
            </a:r>
            <a:r>
              <a:rPr lang="en-US" sz="1800" b="0" i="0" u="none" strike="noStrike" dirty="0">
                <a:solidFill>
                  <a:srgbClr val="000000"/>
                </a:solidFill>
                <a:effectLst/>
                <a:latin typeface="Times New Roman" panose="02020603050405020304" pitchFamily="18" charset="0"/>
              </a:rPr>
              <a:t>(15), 3019. 	</a:t>
            </a:r>
            <a:r>
              <a:rPr lang="en-US" sz="1800" b="0" i="0" u="sng" strike="noStrike" dirty="0">
                <a:solidFill>
                  <a:srgbClr val="1155CC"/>
                </a:solidFill>
                <a:effectLst/>
                <a:latin typeface="Times New Roman" panose="02020603050405020304" pitchFamily="18" charset="0"/>
                <a:hlinkClick r:id="rId2"/>
              </a:rPr>
              <a:t>https://doi.org/10.3390/app9153019</a:t>
            </a:r>
            <a:endParaRPr lang="en-US" sz="1800" b="0" i="0" u="sng" strike="noStrike" dirty="0">
              <a:solidFill>
                <a:srgbClr val="1155CC"/>
              </a:solidFill>
              <a:effectLst/>
              <a:latin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Li, C., Chen, Z., Liu, J., Li, D., Gao, X., Di, F., Li, L., &amp; Ji, X. (2019). Power Load Forecasting Based on 	the Combined Model of LSTM and </a:t>
            </a:r>
            <a:r>
              <a:rPr lang="en-US" sz="1800" b="0" i="0" u="none" strike="noStrike" dirty="0" err="1">
                <a:solidFill>
                  <a:srgbClr val="000000"/>
                </a:solidFill>
                <a:effectLst/>
                <a:latin typeface="Times New Roman" panose="02020603050405020304" pitchFamily="18" charset="0"/>
              </a:rPr>
              <a:t>XGBoost</a:t>
            </a:r>
            <a:r>
              <a:rPr lang="en-US" sz="1800" b="0" i="0" u="none" strike="noStrike" dirty="0">
                <a:solidFill>
                  <a:srgbClr val="000000"/>
                </a:solidFill>
                <a:effectLst/>
                <a:latin typeface="Times New Roman" panose="02020603050405020304" pitchFamily="18" charset="0"/>
              </a:rPr>
              <a:t>. </a:t>
            </a:r>
            <a:r>
              <a:rPr lang="en-US" sz="1800" b="0" i="1" u="none" strike="noStrike" dirty="0">
                <a:solidFill>
                  <a:srgbClr val="000000"/>
                </a:solidFill>
                <a:effectLst/>
                <a:latin typeface="Times New Roman" panose="02020603050405020304" pitchFamily="18" charset="0"/>
              </a:rPr>
              <a:t>Doi</a:t>
            </a:r>
            <a:r>
              <a:rPr lang="en-US" sz="1800" b="0" i="0" u="none" strike="noStrike" dirty="0">
                <a:solidFill>
                  <a:srgbClr val="000000"/>
                </a:solidFill>
                <a:effectLst/>
                <a:latin typeface="Times New Roman" panose="02020603050405020304" pitchFamily="18" charset="0"/>
              </a:rPr>
              <a:t>. </a:t>
            </a:r>
            <a:r>
              <a:rPr lang="en-US" sz="1800" b="0" i="0" u="sng" strike="noStrike" dirty="0">
                <a:solidFill>
                  <a:srgbClr val="1155CC"/>
                </a:solidFill>
                <a:effectLst/>
                <a:latin typeface="Times New Roman" panose="02020603050405020304" pitchFamily="18" charset="0"/>
                <a:hlinkClick r:id="rId3"/>
              </a:rPr>
              <a:t>https://doi.org/10.1145/3357777.3357792</a:t>
            </a:r>
            <a:endParaRPr lang="en-US" sz="1800" b="0" i="0" u="sng" strike="noStrike" dirty="0">
              <a:solidFill>
                <a:srgbClr val="1155CC"/>
              </a:solidFill>
              <a:effectLst/>
              <a:latin typeface="Times New Roman" panose="02020603050405020304" pitchFamily="18" charset="0"/>
            </a:endParaRPr>
          </a:p>
          <a:p>
            <a:r>
              <a:rPr lang="en-IN" sz="1800" b="0" i="0" u="none" strike="noStrike" dirty="0">
                <a:solidFill>
                  <a:srgbClr val="000000"/>
                </a:solidFill>
                <a:effectLst/>
                <a:latin typeface="Times New Roman" panose="02020603050405020304" pitchFamily="18" charset="0"/>
              </a:rPr>
              <a:t>Lu, N., Ouyang, Q., Li, Y., &amp; Zou, C. (2024, March 6). </a:t>
            </a:r>
            <a:r>
              <a:rPr lang="en-IN" sz="1800" b="0" i="1" u="none" strike="noStrike" dirty="0">
                <a:solidFill>
                  <a:srgbClr val="000000"/>
                </a:solidFill>
                <a:effectLst/>
                <a:latin typeface="Times New Roman" panose="02020603050405020304" pitchFamily="18" charset="0"/>
              </a:rPr>
              <a:t>Electrical Load Forecasting Model Using Hybrid 	LSTM Neural Networks with Online Correction</a:t>
            </a:r>
            <a:r>
              <a:rPr lang="en-IN" sz="1800" b="0" i="0" u="none" strike="noStrike" dirty="0">
                <a:solidFill>
                  <a:srgbClr val="000000"/>
                </a:solidFill>
                <a:effectLst/>
                <a:latin typeface="Times New Roman" panose="02020603050405020304" pitchFamily="18" charset="0"/>
              </a:rPr>
              <a:t>. arXiv.org. </a:t>
            </a:r>
            <a:r>
              <a:rPr lang="en-IN" sz="1800" b="0" i="0" u="sng" strike="noStrike" dirty="0">
                <a:solidFill>
                  <a:srgbClr val="1155CC"/>
                </a:solidFill>
                <a:effectLst/>
                <a:latin typeface="Times New Roman" panose="02020603050405020304" pitchFamily="18" charset="0"/>
                <a:hlinkClick r:id="rId4"/>
              </a:rPr>
              <a:t>https://arxiv.org/abs/2403.03898</a:t>
            </a:r>
            <a:endParaRPr lang="en-IN" sz="1800" b="0" i="0" u="sng" strike="noStrike" dirty="0">
              <a:solidFill>
                <a:srgbClr val="1155CC"/>
              </a:solidFill>
              <a:effectLst/>
              <a:latin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Wu, L., &amp; </a:t>
            </a:r>
            <a:r>
              <a:rPr lang="en-US" sz="1800" b="0" i="0" u="none" strike="noStrike" dirty="0" err="1">
                <a:solidFill>
                  <a:srgbClr val="000000"/>
                </a:solidFill>
                <a:effectLst/>
                <a:latin typeface="Times New Roman" panose="02020603050405020304" pitchFamily="18" charset="0"/>
              </a:rPr>
              <a:t>Shahidehpour</a:t>
            </a:r>
            <a:r>
              <a:rPr lang="en-US" sz="1800" b="0" i="0" u="none" strike="noStrike" dirty="0">
                <a:solidFill>
                  <a:srgbClr val="000000"/>
                </a:solidFill>
                <a:effectLst/>
                <a:latin typeface="Times New Roman" panose="02020603050405020304" pitchFamily="18" charset="0"/>
              </a:rPr>
              <a:t>, M. (2014). A hybrid model for integrated day‐ahead electricity price and load 	forecasting in smart grid. </a:t>
            </a:r>
            <a:r>
              <a:rPr lang="en-US" sz="1800" b="0" i="1" u="none" strike="noStrike" dirty="0">
                <a:solidFill>
                  <a:srgbClr val="000000"/>
                </a:solidFill>
                <a:effectLst/>
                <a:latin typeface="Times New Roman" panose="02020603050405020304" pitchFamily="18" charset="0"/>
              </a:rPr>
              <a:t>IET Generation, Transmission &amp; Distribution</a:t>
            </a:r>
            <a:r>
              <a:rPr lang="en-US" sz="1800" b="0" i="0" u="none" strike="noStrike" dirty="0">
                <a:solidFill>
                  <a:srgbClr val="000000"/>
                </a:solidFill>
                <a:effectLst/>
                <a:latin typeface="Times New Roman" panose="02020603050405020304" pitchFamily="18" charset="0"/>
              </a:rPr>
              <a:t>, </a:t>
            </a:r>
            <a:r>
              <a:rPr lang="en-US" sz="1800" b="0" i="1" u="none" strike="noStrike" dirty="0">
                <a:solidFill>
                  <a:srgbClr val="000000"/>
                </a:solidFill>
                <a:effectLst/>
                <a:latin typeface="Times New Roman" panose="02020603050405020304" pitchFamily="18" charset="0"/>
              </a:rPr>
              <a:t>8</a:t>
            </a:r>
            <a:r>
              <a:rPr lang="en-US" sz="1800" b="0" i="0" u="none" strike="noStrike" dirty="0">
                <a:solidFill>
                  <a:srgbClr val="000000"/>
                </a:solidFill>
                <a:effectLst/>
                <a:latin typeface="Times New Roman" panose="02020603050405020304" pitchFamily="18" charset="0"/>
              </a:rPr>
              <a:t>(12), 1937–1950. 	</a:t>
            </a:r>
            <a:r>
              <a:rPr lang="en-US" sz="1800" b="0" i="0" u="sng" strike="noStrike" dirty="0">
                <a:solidFill>
                  <a:srgbClr val="1155CC"/>
                </a:solidFill>
                <a:effectLst/>
                <a:latin typeface="Times New Roman" panose="02020603050405020304" pitchFamily="18" charset="0"/>
                <a:hlinkClick r:id="rId5"/>
              </a:rPr>
              <a:t>https://doi.org/10.1049/iet-gtd.2013.0927</a:t>
            </a:r>
            <a:endParaRPr lang="en-IN" dirty="0"/>
          </a:p>
        </p:txBody>
      </p:sp>
    </p:spTree>
    <p:extLst>
      <p:ext uri="{BB962C8B-B14F-4D97-AF65-F5344CB8AC3E}">
        <p14:creationId xmlns:p14="http://schemas.microsoft.com/office/powerpoint/2010/main" val="2741919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47ABB3-BE82-1D8B-1E01-88049AFDA326}"/>
              </a:ext>
            </a:extLst>
          </p:cNvPr>
          <p:cNvSpPr>
            <a:spLocks noGrp="1"/>
          </p:cNvSpPr>
          <p:nvPr>
            <p:ph sz="half" idx="1"/>
          </p:nvPr>
        </p:nvSpPr>
        <p:spPr>
          <a:xfrm>
            <a:off x="838200" y="643812"/>
            <a:ext cx="10586884" cy="5533150"/>
          </a:xfrm>
        </p:spPr>
        <p:txBody>
          <a:bodyPr>
            <a:normAutofit/>
          </a:bodyPr>
          <a:lstStyle/>
          <a:p>
            <a:pPr>
              <a:defRPr sz="1800">
                <a:latin typeface="Calibri"/>
              </a:defRPr>
            </a:pPr>
            <a:endParaRPr lang="en-US" sz="2100" b="1" dirty="0"/>
          </a:p>
          <a:p>
            <a:pPr>
              <a:defRPr sz="1800">
                <a:latin typeface="Calibri"/>
              </a:defRPr>
            </a:pPr>
            <a:endParaRPr lang="en-US" sz="2100" b="1" dirty="0"/>
          </a:p>
          <a:p>
            <a:pPr>
              <a:defRPr sz="1800">
                <a:latin typeface="Calibri"/>
              </a:defRPr>
            </a:pPr>
            <a:r>
              <a:rPr lang="en-US" sz="2100" b="1" dirty="0"/>
              <a:t>Dataset Info: </a:t>
            </a:r>
            <a:r>
              <a:rPr lang="en-US" sz="2100" dirty="0"/>
              <a:t>Combined energy and weather features data. This dataset contains hourly energy generation and weather data of Spain from the year 2015 to 2018.</a:t>
            </a:r>
          </a:p>
          <a:p>
            <a:pPr>
              <a:defRPr sz="1800">
                <a:latin typeface="Calibri"/>
              </a:defRPr>
            </a:pPr>
            <a:endParaRPr lang="en-US" sz="2100" dirty="0"/>
          </a:p>
          <a:p>
            <a:pPr>
              <a:defRPr sz="1800">
                <a:latin typeface="Calibri"/>
              </a:defRPr>
            </a:pPr>
            <a:r>
              <a:rPr lang="en-US" sz="2100" b="1" dirty="0"/>
              <a:t>Dataset Size:  a) </a:t>
            </a:r>
            <a:r>
              <a:rPr lang="en-US" sz="2100" dirty="0"/>
              <a:t>Energy Dataset: 6.27MB, 35046 records and 29 columns				              </a:t>
            </a:r>
            <a:r>
              <a:rPr lang="en-US" sz="2100" b="1" dirty="0"/>
              <a:t>     </a:t>
            </a:r>
            <a:r>
              <a:rPr lang="en-US" sz="2100" dirty="0">
                <a:latin typeface="Calibri"/>
              </a:rPr>
              <a:t>Weather Dataset: 19.92 MB, 178396 records and 17 columns</a:t>
            </a:r>
          </a:p>
          <a:p>
            <a:pPr marL="0" indent="0">
              <a:buNone/>
              <a:defRPr sz="1800">
                <a:latin typeface="Calibri"/>
              </a:defRPr>
            </a:pPr>
            <a:r>
              <a:rPr lang="en-US" sz="2100" b="1" dirty="0">
                <a:latin typeface="Calibri"/>
              </a:rPr>
              <a:t>	              b) </a:t>
            </a:r>
            <a:r>
              <a:rPr lang="en-US" sz="2100" dirty="0">
                <a:latin typeface="Calibri"/>
              </a:rPr>
              <a:t>After Preprocessing and Feature Engineering: 35046 records and 74 columns</a:t>
            </a:r>
            <a:endParaRPr lang="en-US" sz="2100" b="1" dirty="0">
              <a:latin typeface="Calibri"/>
            </a:endParaRPr>
          </a:p>
          <a:p>
            <a:pPr marL="1828800" lvl="4" indent="0">
              <a:buNone/>
              <a:defRPr sz="1800">
                <a:latin typeface="Calibri"/>
              </a:defRPr>
            </a:pPr>
            <a:endParaRPr lang="en-US" sz="1500" dirty="0">
              <a:latin typeface="Calibri"/>
            </a:endParaRPr>
          </a:p>
          <a:p>
            <a:pPr marL="1828800" lvl="4" indent="0">
              <a:buNone/>
              <a:defRPr sz="1800">
                <a:latin typeface="Calibri"/>
              </a:defRPr>
            </a:pPr>
            <a:endParaRPr lang="en-US" sz="1500" dirty="0">
              <a:latin typeface="Calibri"/>
            </a:endParaRPr>
          </a:p>
          <a:p>
            <a:pPr>
              <a:defRPr sz="1800">
                <a:latin typeface="Calibri"/>
              </a:defRPr>
            </a:pPr>
            <a:r>
              <a:rPr lang="en-US" sz="2100" b="1" dirty="0"/>
              <a:t>Link to the Dataset :  </a:t>
            </a:r>
            <a:r>
              <a:rPr lang="en-US" sz="2100" dirty="0">
                <a:hlinkClick r:id="rId2"/>
              </a:rPr>
              <a:t>https://www.kaggle.com/datasets/nicholasjhana/energy-consumption-generation-prices-and-weather/data</a:t>
            </a:r>
            <a:r>
              <a:rPr lang="en-US" sz="2100" dirty="0"/>
              <a:t> </a:t>
            </a:r>
          </a:p>
          <a:p>
            <a:pPr lvl="1">
              <a:defRPr sz="1800">
                <a:latin typeface="Calibri"/>
              </a:defRPr>
            </a:pPr>
            <a:endParaRPr lang="en-US" sz="1300" dirty="0"/>
          </a:p>
          <a:p>
            <a:endParaRPr lang="en-IN" dirty="0"/>
          </a:p>
        </p:txBody>
      </p:sp>
      <p:sp>
        <p:nvSpPr>
          <p:cNvPr id="5" name="Title 1">
            <a:extLst>
              <a:ext uri="{FF2B5EF4-FFF2-40B4-BE49-F238E27FC236}">
                <a16:creationId xmlns:a16="http://schemas.microsoft.com/office/drawing/2014/main" id="{3B89C2DB-11DC-E962-F36A-540F60B6A698}"/>
              </a:ext>
            </a:extLst>
          </p:cNvPr>
          <p:cNvSpPr>
            <a:spLocks noGrp="1"/>
          </p:cNvSpPr>
          <p:nvPr>
            <p:ph type="title"/>
          </p:nvPr>
        </p:nvSpPr>
        <p:spPr>
          <a:xfrm>
            <a:off x="909484" y="522041"/>
            <a:ext cx="10515600" cy="765583"/>
          </a:xfrm>
        </p:spPr>
        <p:txBody>
          <a:bodyPr>
            <a:normAutofit/>
          </a:bodyPr>
          <a:lstStyle/>
          <a:p>
            <a:r>
              <a:rPr lang="en-IN" sz="4000" dirty="0"/>
              <a:t>Dataset</a:t>
            </a:r>
          </a:p>
        </p:txBody>
      </p:sp>
    </p:spTree>
    <p:extLst>
      <p:ext uri="{BB962C8B-B14F-4D97-AF65-F5344CB8AC3E}">
        <p14:creationId xmlns:p14="http://schemas.microsoft.com/office/powerpoint/2010/main" val="206671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BF032-1896-4B74-344E-2D860224B03E}"/>
              </a:ext>
            </a:extLst>
          </p:cNvPr>
          <p:cNvSpPr>
            <a:spLocks noGrp="1"/>
          </p:cNvSpPr>
          <p:nvPr>
            <p:ph type="title"/>
          </p:nvPr>
        </p:nvSpPr>
        <p:spPr>
          <a:xfrm>
            <a:off x="959497" y="680662"/>
            <a:ext cx="10515600" cy="765583"/>
          </a:xfrm>
        </p:spPr>
        <p:txBody>
          <a:bodyPr>
            <a:normAutofit/>
          </a:bodyPr>
          <a:lstStyle/>
          <a:p>
            <a:r>
              <a:rPr lang="en-IN" sz="4000" dirty="0"/>
              <a:t>Analysis Approach</a:t>
            </a:r>
          </a:p>
        </p:txBody>
      </p:sp>
      <p:sp>
        <p:nvSpPr>
          <p:cNvPr id="3" name="Content Placeholder 2">
            <a:extLst>
              <a:ext uri="{FF2B5EF4-FFF2-40B4-BE49-F238E27FC236}">
                <a16:creationId xmlns:a16="http://schemas.microsoft.com/office/drawing/2014/main" id="{3A6C8F24-FD75-D3F9-4565-7020C1F9ED53}"/>
              </a:ext>
            </a:extLst>
          </p:cNvPr>
          <p:cNvSpPr>
            <a:spLocks noGrp="1"/>
          </p:cNvSpPr>
          <p:nvPr>
            <p:ph sz="half" idx="1"/>
          </p:nvPr>
        </p:nvSpPr>
        <p:spPr>
          <a:xfrm>
            <a:off x="856860" y="1838603"/>
            <a:ext cx="10262419" cy="3974841"/>
          </a:xfrm>
        </p:spPr>
        <p:txBody>
          <a:bodyPr>
            <a:normAutofit/>
          </a:bodyPr>
          <a:lstStyle/>
          <a:p>
            <a:r>
              <a:rPr lang="en-US" b="1" dirty="0"/>
              <a:t>Type of Analysis:</a:t>
            </a:r>
            <a:r>
              <a:rPr lang="en-US" dirty="0"/>
              <a:t> Prediction and forecasting of continuous variables (energy prices and load demands).</a:t>
            </a:r>
          </a:p>
          <a:p>
            <a:r>
              <a:rPr lang="en-US" b="1" dirty="0"/>
              <a:t>Data Preparation:</a:t>
            </a:r>
            <a:r>
              <a:rPr lang="en-US" dirty="0"/>
              <a:t> Cleaning, normalization, and feature engineering to integrate weather and energy data for analysis.</a:t>
            </a:r>
          </a:p>
          <a:p>
            <a:r>
              <a:rPr lang="en-US" b="1" dirty="0"/>
              <a:t>Machine Learning Techniques:</a:t>
            </a:r>
            <a:r>
              <a:rPr lang="en-US" dirty="0"/>
              <a:t> </a:t>
            </a:r>
            <a:r>
              <a:rPr lang="en-US" sz="2100" dirty="0"/>
              <a:t>Liner Regression, Random Forest, XG Boost, LSTM(</a:t>
            </a:r>
            <a:r>
              <a:rPr lang="en-IN" sz="2100" dirty="0"/>
              <a:t>Long Short-Term Memory</a:t>
            </a:r>
            <a:r>
              <a:rPr lang="en-US" sz="2100" dirty="0"/>
              <a:t>).</a:t>
            </a:r>
          </a:p>
          <a:p>
            <a:r>
              <a:rPr lang="en-US" sz="2100" b="1" dirty="0"/>
              <a:t>What are we predicting?</a:t>
            </a:r>
          </a:p>
          <a:p>
            <a:pPr marL="0" indent="0">
              <a:buNone/>
            </a:pPr>
            <a:r>
              <a:rPr lang="en-US" sz="2100" dirty="0"/>
              <a:t>    We are predicting Energy Demand and Energy Price in the country of Spain.</a:t>
            </a:r>
          </a:p>
          <a:p>
            <a:endParaRPr lang="en-IN" dirty="0"/>
          </a:p>
        </p:txBody>
      </p:sp>
    </p:spTree>
    <p:extLst>
      <p:ext uri="{BB962C8B-B14F-4D97-AF65-F5344CB8AC3E}">
        <p14:creationId xmlns:p14="http://schemas.microsoft.com/office/powerpoint/2010/main" val="3766946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BF032-1896-4B74-344E-2D860224B03E}"/>
              </a:ext>
            </a:extLst>
          </p:cNvPr>
          <p:cNvSpPr>
            <a:spLocks noGrp="1"/>
          </p:cNvSpPr>
          <p:nvPr>
            <p:ph type="title"/>
          </p:nvPr>
        </p:nvSpPr>
        <p:spPr>
          <a:xfrm>
            <a:off x="752498" y="764638"/>
            <a:ext cx="10515600" cy="765583"/>
          </a:xfrm>
        </p:spPr>
        <p:txBody>
          <a:bodyPr>
            <a:normAutofit/>
          </a:bodyPr>
          <a:lstStyle/>
          <a:p>
            <a:r>
              <a:rPr lang="en-IN" sz="4000" dirty="0"/>
              <a:t>Combined Energy and Weather Dataset</a:t>
            </a:r>
          </a:p>
        </p:txBody>
      </p:sp>
      <p:pic>
        <p:nvPicPr>
          <p:cNvPr id="9" name="Picture 8">
            <a:extLst>
              <a:ext uri="{FF2B5EF4-FFF2-40B4-BE49-F238E27FC236}">
                <a16:creationId xmlns:a16="http://schemas.microsoft.com/office/drawing/2014/main" id="{3EFB0E3D-8157-4307-CD7E-0E2D88B10966}"/>
              </a:ext>
            </a:extLst>
          </p:cNvPr>
          <p:cNvPicPr>
            <a:picLocks noChangeAspect="1"/>
          </p:cNvPicPr>
          <p:nvPr/>
        </p:nvPicPr>
        <p:blipFill>
          <a:blip r:embed="rId2"/>
          <a:stretch>
            <a:fillRect/>
          </a:stretch>
        </p:blipFill>
        <p:spPr>
          <a:xfrm>
            <a:off x="752498" y="1973220"/>
            <a:ext cx="11086908" cy="3419873"/>
          </a:xfrm>
          <a:prstGeom prst="rect">
            <a:avLst/>
          </a:prstGeom>
        </p:spPr>
      </p:pic>
    </p:spTree>
    <p:extLst>
      <p:ext uri="{BB962C8B-B14F-4D97-AF65-F5344CB8AC3E}">
        <p14:creationId xmlns:p14="http://schemas.microsoft.com/office/powerpoint/2010/main" val="3304966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8D01-8CE6-786F-D008-0C060BACCAE4}"/>
              </a:ext>
            </a:extLst>
          </p:cNvPr>
          <p:cNvSpPr>
            <a:spLocks noGrp="1"/>
          </p:cNvSpPr>
          <p:nvPr>
            <p:ph type="title"/>
          </p:nvPr>
        </p:nvSpPr>
        <p:spPr/>
        <p:txBody>
          <a:bodyPr>
            <a:normAutofit/>
          </a:bodyPr>
          <a:lstStyle/>
          <a:p>
            <a:r>
              <a:rPr lang="en-US" sz="4000" dirty="0"/>
              <a:t>Methodology Differentiation and Innovation</a:t>
            </a:r>
            <a:endParaRPr lang="en-IN" sz="4000" dirty="0"/>
          </a:p>
        </p:txBody>
      </p:sp>
      <p:sp>
        <p:nvSpPr>
          <p:cNvPr id="3" name="Content Placeholder 2">
            <a:extLst>
              <a:ext uri="{FF2B5EF4-FFF2-40B4-BE49-F238E27FC236}">
                <a16:creationId xmlns:a16="http://schemas.microsoft.com/office/drawing/2014/main" id="{F914A022-93F9-CD26-F5A9-3441AB4D619B}"/>
              </a:ext>
            </a:extLst>
          </p:cNvPr>
          <p:cNvSpPr>
            <a:spLocks noGrp="1"/>
          </p:cNvSpPr>
          <p:nvPr>
            <p:ph sz="half" idx="1"/>
          </p:nvPr>
        </p:nvSpPr>
        <p:spPr>
          <a:xfrm>
            <a:off x="838199" y="1940876"/>
            <a:ext cx="9780639" cy="4236086"/>
          </a:xfrm>
        </p:spPr>
        <p:txBody>
          <a:bodyPr>
            <a:normAutofit fontScale="92500" lnSpcReduction="10000"/>
          </a:bodyPr>
          <a:lstStyle/>
          <a:p>
            <a:pPr algn="just"/>
            <a:r>
              <a:rPr lang="en-US" sz="2200" b="1" dirty="0">
                <a:latin typeface="Calibri" panose="020F0502020204030204" pitchFamily="34" charset="0"/>
                <a:ea typeface="Calibri" panose="020F0502020204030204" pitchFamily="34" charset="0"/>
                <a:cs typeface="Calibri" panose="020F0502020204030204" pitchFamily="34" charset="0"/>
              </a:rPr>
              <a:t>Introduction to Our Approach:</a:t>
            </a:r>
          </a:p>
          <a:p>
            <a:pPr lvl="1" algn="just"/>
            <a:r>
              <a:rPr lang="en-US" sz="2200" dirty="0">
                <a:latin typeface="Calibri" panose="020F0502020204030204" pitchFamily="34" charset="0"/>
                <a:ea typeface="Calibri" panose="020F0502020204030204" pitchFamily="34" charset="0"/>
                <a:cs typeface="Calibri" panose="020F0502020204030204" pitchFamily="34" charset="0"/>
              </a:rPr>
              <a:t>While existing studies have laid a strong foundation in predicting energy prices and load demands, our project aims to bridge the gap between conventional modeling techniques and the nuanced complexities of the energy market influenced by weather conditions.</a:t>
            </a:r>
            <a:endParaRPr lang="en-US" sz="2200" b="1" dirty="0">
              <a:latin typeface="Calibri" panose="020F0502020204030204" pitchFamily="34" charset="0"/>
              <a:ea typeface="Calibri" panose="020F0502020204030204" pitchFamily="34" charset="0"/>
              <a:cs typeface="Calibri" panose="020F0502020204030204" pitchFamily="34" charset="0"/>
            </a:endParaRPr>
          </a:p>
          <a:p>
            <a:pPr algn="just"/>
            <a:r>
              <a:rPr lang="en-US" sz="2200" b="1" dirty="0">
                <a:latin typeface="Calibri" panose="020F0502020204030204" pitchFamily="34" charset="0"/>
                <a:ea typeface="Calibri" panose="020F0502020204030204" pitchFamily="34" charset="0"/>
                <a:cs typeface="Calibri" panose="020F0502020204030204" pitchFamily="34" charset="0"/>
              </a:rPr>
              <a:t>Incorporation of Weather Data:</a:t>
            </a:r>
            <a:endParaRPr lang="en-US" sz="2200" dirty="0">
              <a:latin typeface="Calibri" panose="020F0502020204030204" pitchFamily="34" charset="0"/>
              <a:ea typeface="Calibri" panose="020F0502020204030204" pitchFamily="34" charset="0"/>
              <a:cs typeface="Calibri" panose="020F0502020204030204" pitchFamily="34" charset="0"/>
            </a:endParaRPr>
          </a:p>
          <a:p>
            <a:pPr lvl="1" algn="just"/>
            <a:r>
              <a:rPr lang="en-US" sz="2200" b="1" dirty="0">
                <a:latin typeface="Calibri" panose="020F0502020204030204" pitchFamily="34" charset="0"/>
                <a:ea typeface="Calibri" panose="020F0502020204030204" pitchFamily="34" charset="0"/>
                <a:cs typeface="Calibri" panose="020F0502020204030204" pitchFamily="34" charset="0"/>
              </a:rPr>
              <a:t>Data Integration:</a:t>
            </a:r>
            <a:r>
              <a:rPr lang="en-US" sz="2200" dirty="0">
                <a:latin typeface="Calibri" panose="020F0502020204030204" pitchFamily="34" charset="0"/>
                <a:ea typeface="Calibri" panose="020F0502020204030204" pitchFamily="34" charset="0"/>
                <a:cs typeface="Calibri" panose="020F0502020204030204" pitchFamily="34" charset="0"/>
              </a:rPr>
              <a:t> A key differentiator in our methodology is the extensive incorporation of weather variables, acknowledging their significant impact on energy generation and consumption patterns.</a:t>
            </a:r>
          </a:p>
          <a:p>
            <a:pPr lvl="1" algn="just"/>
            <a:r>
              <a:rPr lang="en-US" sz="2200" b="1" dirty="0">
                <a:latin typeface="Calibri" panose="020F0502020204030204" pitchFamily="34" charset="0"/>
                <a:ea typeface="Calibri" panose="020F0502020204030204" pitchFamily="34" charset="0"/>
                <a:cs typeface="Calibri" panose="020F0502020204030204" pitchFamily="34" charset="0"/>
              </a:rPr>
              <a:t>Predictive Power:</a:t>
            </a:r>
            <a:r>
              <a:rPr lang="en-US" sz="2200" dirty="0">
                <a:latin typeface="Calibri" panose="020F0502020204030204" pitchFamily="34" charset="0"/>
                <a:ea typeface="Calibri" panose="020F0502020204030204" pitchFamily="34" charset="0"/>
                <a:cs typeface="Calibri" panose="020F0502020204030204" pitchFamily="34" charset="0"/>
              </a:rPr>
              <a:t> This integration is expected to enhance the predictive power of our models, particularly for renewable energy sources like wind and solar, which are directly affected by weather conditions</a:t>
            </a:r>
          </a:p>
          <a:p>
            <a:pPr algn="just"/>
            <a:endParaRPr lang="en-US" sz="3200" dirty="0"/>
          </a:p>
          <a:p>
            <a:pPr algn="just"/>
            <a:endParaRPr lang="en-IN" dirty="0"/>
          </a:p>
        </p:txBody>
      </p:sp>
    </p:spTree>
    <p:extLst>
      <p:ext uri="{BB962C8B-B14F-4D97-AF65-F5344CB8AC3E}">
        <p14:creationId xmlns:p14="http://schemas.microsoft.com/office/powerpoint/2010/main" val="998854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t>Literature review</a:t>
            </a:r>
            <a:endParaRPr lang="en-US" sz="4000" dirty="0"/>
          </a:p>
        </p:txBody>
      </p:sp>
      <p:sp>
        <p:nvSpPr>
          <p:cNvPr id="3" name="Content Placeholder 2"/>
          <p:cNvSpPr>
            <a:spLocks noGrp="1"/>
          </p:cNvSpPr>
          <p:nvPr>
            <p:ph idx="1"/>
          </p:nvPr>
        </p:nvSpPr>
        <p:spPr>
          <a:xfrm>
            <a:off x="838200" y="1940876"/>
            <a:ext cx="10515600" cy="2771084"/>
          </a:xfrm>
        </p:spPr>
        <p:txBody>
          <a:bodyPr>
            <a:normAutofit fontScale="92500" lnSpcReduction="10000"/>
          </a:bodyPr>
          <a:lstStyle/>
          <a:p>
            <a:pPr algn="l"/>
            <a:r>
              <a:rPr lang="en-US" b="1" dirty="0"/>
              <a:t>Study 1: A </a:t>
            </a:r>
            <a:r>
              <a:rPr lang="en-US" b="1" dirty="0" err="1"/>
              <a:t>XGBoost</a:t>
            </a:r>
            <a:r>
              <a:rPr lang="en-US" b="1" dirty="0"/>
              <a:t> Model with Weather Similarity Analysis and Feature Engineering for Short-	    	   Term Wind Power Forecasting -</a:t>
            </a:r>
            <a:r>
              <a:rPr lang="en-US" dirty="0"/>
              <a:t>Huan Zheng  and </a:t>
            </a:r>
            <a:r>
              <a:rPr lang="en-US" dirty="0" err="1"/>
              <a:t>Yanghui</a:t>
            </a:r>
            <a:r>
              <a:rPr lang="en-US" dirty="0"/>
              <a:t> Wu </a:t>
            </a:r>
          </a:p>
          <a:p>
            <a:pPr marL="0" indent="0" algn="l">
              <a:buNone/>
            </a:pPr>
            <a:endParaRPr lang="en-US" dirty="0"/>
          </a:p>
          <a:p>
            <a:pPr marL="0" indent="0" algn="l">
              <a:buNone/>
            </a:pPr>
            <a:r>
              <a:rPr lang="en-US" dirty="0"/>
              <a:t>This study introduces a new method for short-term wind power forecasting using an </a:t>
            </a:r>
            <a:r>
              <a:rPr lang="en-US" dirty="0" err="1"/>
              <a:t>XGBoost</a:t>
            </a:r>
            <a:r>
              <a:rPr lang="en-US" dirty="0"/>
              <a:t> model with weather similarity analysis and feature engineering. By categorizing historical weather patterns and optimizing feature selection, this approach achieves superior accuracy compared to other forecasting methods like BPNN, CART, RF, and SVR. This </a:t>
            </a:r>
            <a:r>
              <a:rPr lang="en-US" dirty="0" err="1"/>
              <a:t>XGBoost</a:t>
            </a:r>
            <a:r>
              <a:rPr lang="en-US" dirty="0"/>
              <a:t>-based model enhances short-term wind power predictions efficiently and effectively.</a:t>
            </a:r>
          </a:p>
          <a:p>
            <a:pPr marL="0" indent="0">
              <a:buNone/>
            </a:pPr>
            <a:endParaRPr lang="en-US" dirty="0"/>
          </a:p>
          <a:p>
            <a:endParaRPr lang="en-US" dirty="0"/>
          </a:p>
        </p:txBody>
      </p:sp>
      <p:sp>
        <p:nvSpPr>
          <p:cNvPr id="4" name="TextBox 3">
            <a:extLst>
              <a:ext uri="{FF2B5EF4-FFF2-40B4-BE49-F238E27FC236}">
                <a16:creationId xmlns:a16="http://schemas.microsoft.com/office/drawing/2014/main" id="{6B258A67-4183-16D7-34C6-19B06734E1B5}"/>
              </a:ext>
            </a:extLst>
          </p:cNvPr>
          <p:cNvSpPr txBox="1"/>
          <p:nvPr/>
        </p:nvSpPr>
        <p:spPr>
          <a:xfrm>
            <a:off x="1143000" y="5906278"/>
            <a:ext cx="9265298" cy="369332"/>
          </a:xfrm>
          <a:prstGeom prst="rect">
            <a:avLst/>
          </a:prstGeom>
          <a:noFill/>
        </p:spPr>
        <p:txBody>
          <a:bodyPr wrap="square" rtlCol="0">
            <a:spAutoFit/>
          </a:bodyPr>
          <a:lstStyle/>
          <a:p>
            <a:r>
              <a:rPr lang="en-IN" b="0" i="0" dirty="0">
                <a:solidFill>
                  <a:srgbClr val="05103E"/>
                </a:solidFill>
                <a:effectLst/>
                <a:latin typeface="Inter"/>
              </a:rPr>
              <a:t>Zheng and Wu (2019)</a:t>
            </a:r>
            <a:endParaRPr lang="en-IN" dirty="0"/>
          </a:p>
        </p:txBody>
      </p:sp>
      <p:cxnSp>
        <p:nvCxnSpPr>
          <p:cNvPr id="9" name="Straight Connector 8">
            <a:extLst>
              <a:ext uri="{FF2B5EF4-FFF2-40B4-BE49-F238E27FC236}">
                <a16:creationId xmlns:a16="http://schemas.microsoft.com/office/drawing/2014/main" id="{6D8B163E-F991-A844-EBF7-E96601159566}"/>
              </a:ext>
            </a:extLst>
          </p:cNvPr>
          <p:cNvCxnSpPr>
            <a:cxnSpLocks/>
          </p:cNvCxnSpPr>
          <p:nvPr/>
        </p:nvCxnSpPr>
        <p:spPr>
          <a:xfrm>
            <a:off x="1001485" y="5598367"/>
            <a:ext cx="10148597" cy="839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331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t>Literature review</a:t>
            </a:r>
            <a:endParaRPr lang="en-US" sz="4000" dirty="0"/>
          </a:p>
        </p:txBody>
      </p:sp>
      <p:sp>
        <p:nvSpPr>
          <p:cNvPr id="3" name="Content Placeholder 2"/>
          <p:cNvSpPr>
            <a:spLocks noGrp="1"/>
          </p:cNvSpPr>
          <p:nvPr>
            <p:ph idx="1"/>
          </p:nvPr>
        </p:nvSpPr>
        <p:spPr>
          <a:xfrm>
            <a:off x="838200" y="1940876"/>
            <a:ext cx="10515600" cy="2771084"/>
          </a:xfrm>
        </p:spPr>
        <p:txBody>
          <a:bodyPr>
            <a:normAutofit fontScale="92500" lnSpcReduction="10000"/>
          </a:bodyPr>
          <a:lstStyle/>
          <a:p>
            <a:pPr algn="just"/>
            <a:r>
              <a:rPr lang="en-US" b="1" dirty="0">
                <a:latin typeface="Avenir Next LT Pro (Body)"/>
              </a:rPr>
              <a:t>Study 2: </a:t>
            </a:r>
            <a:r>
              <a:rPr lang="en-US" b="1" i="0" dirty="0">
                <a:solidFill>
                  <a:srgbClr val="333333"/>
                </a:solidFill>
                <a:effectLst/>
                <a:latin typeface="Avenir Next LT Pro (Body)"/>
              </a:rPr>
              <a:t>Power Load Forecasting Based on the Combined Model of LSTM and </a:t>
            </a:r>
            <a:r>
              <a:rPr lang="en-US" b="1" i="0" dirty="0" err="1">
                <a:solidFill>
                  <a:srgbClr val="333333"/>
                </a:solidFill>
                <a:effectLst/>
                <a:latin typeface="Avenir Next LT Pro (Body)"/>
              </a:rPr>
              <a:t>XGBoost</a:t>
            </a:r>
            <a:r>
              <a:rPr lang="en-US" b="1" dirty="0">
                <a:solidFill>
                  <a:srgbClr val="333333"/>
                </a:solidFill>
                <a:latin typeface="Avenir Next LT Pro (Body)"/>
              </a:rPr>
              <a:t> </a:t>
            </a:r>
            <a:r>
              <a:rPr lang="en-US" b="1" dirty="0">
                <a:solidFill>
                  <a:srgbClr val="333333"/>
                </a:solidFill>
                <a:latin typeface="Open Sans"/>
              </a:rPr>
              <a:t>	 	   	   </a:t>
            </a:r>
            <a:r>
              <a:rPr lang="en-IN" dirty="0"/>
              <a:t>Chen Li1,2, </a:t>
            </a:r>
            <a:r>
              <a:rPr lang="en-IN" dirty="0" err="1"/>
              <a:t>Zhenyu</a:t>
            </a:r>
            <a:r>
              <a:rPr lang="en-IN" dirty="0"/>
              <a:t> Chen2,3, </a:t>
            </a:r>
            <a:r>
              <a:rPr lang="en-IN" dirty="0" err="1"/>
              <a:t>Jinbo</a:t>
            </a:r>
            <a:r>
              <a:rPr lang="en-IN" dirty="0"/>
              <a:t> Liu4 , </a:t>
            </a:r>
            <a:r>
              <a:rPr lang="en-IN" dirty="0" err="1"/>
              <a:t>Dapeng</a:t>
            </a:r>
            <a:r>
              <a:rPr lang="en-IN" dirty="0"/>
              <a:t> Li2 , </a:t>
            </a:r>
            <a:r>
              <a:rPr lang="en-IN" dirty="0" err="1"/>
              <a:t>Xingyu</a:t>
            </a:r>
            <a:r>
              <a:rPr lang="en-IN" dirty="0"/>
              <a:t> Gao5 , </a:t>
            </a:r>
            <a:r>
              <a:rPr lang="en-IN" dirty="0" err="1"/>
              <a:t>Fangchun</a:t>
            </a:r>
            <a:r>
              <a:rPr lang="en-IN" dirty="0"/>
              <a:t> Di2 , </a:t>
            </a:r>
            <a:r>
              <a:rPr lang="en-IN" dirty="0" err="1"/>
              <a:t>Lixin</a:t>
            </a:r>
            <a:r>
              <a:rPr lang="en-IN" dirty="0"/>
              <a:t> Li2 , 	    </a:t>
            </a:r>
            <a:r>
              <a:rPr lang="en-IN" dirty="0" err="1"/>
              <a:t>Xiaohui</a:t>
            </a:r>
            <a:r>
              <a:rPr lang="en-IN" dirty="0"/>
              <a:t> Ji1</a:t>
            </a:r>
            <a:endParaRPr lang="en-US" b="1" i="0" dirty="0">
              <a:solidFill>
                <a:srgbClr val="333333"/>
              </a:solidFill>
              <a:effectLst/>
              <a:latin typeface="Open Sans"/>
            </a:endParaRPr>
          </a:p>
          <a:p>
            <a:pPr algn="just"/>
            <a:endParaRPr lang="en-US" b="1" dirty="0"/>
          </a:p>
          <a:p>
            <a:pPr marL="0" indent="0" algn="just">
              <a:buNone/>
            </a:pPr>
            <a:r>
              <a:rPr lang="en-US" dirty="0"/>
              <a:t>This paper proposes a combined LSTM-</a:t>
            </a:r>
            <a:r>
              <a:rPr lang="en-US" dirty="0" err="1"/>
              <a:t>XGBoost</a:t>
            </a:r>
            <a:r>
              <a:rPr lang="en-US" dirty="0"/>
              <a:t> model for accurate power load forecasting. It establishes individual LSTM and </a:t>
            </a:r>
            <a:r>
              <a:rPr lang="en-US" dirty="0" err="1"/>
              <a:t>XGBoost</a:t>
            </a:r>
            <a:r>
              <a:rPr lang="en-US" dirty="0"/>
              <a:t> forecast models to predict load separately and then integrates their predictions using an error reciprocal method. Experimental results show that the combined model reduces forecast error to 0.57%, surpassing individual model performance.</a:t>
            </a:r>
          </a:p>
        </p:txBody>
      </p:sp>
      <p:sp>
        <p:nvSpPr>
          <p:cNvPr id="4" name="TextBox 3">
            <a:extLst>
              <a:ext uri="{FF2B5EF4-FFF2-40B4-BE49-F238E27FC236}">
                <a16:creationId xmlns:a16="http://schemas.microsoft.com/office/drawing/2014/main" id="{6B258A67-4183-16D7-34C6-19B06734E1B5}"/>
              </a:ext>
            </a:extLst>
          </p:cNvPr>
          <p:cNvSpPr txBox="1"/>
          <p:nvPr/>
        </p:nvSpPr>
        <p:spPr>
          <a:xfrm>
            <a:off x="1001485" y="5887617"/>
            <a:ext cx="9265298" cy="369332"/>
          </a:xfrm>
          <a:prstGeom prst="rect">
            <a:avLst/>
          </a:prstGeom>
          <a:noFill/>
        </p:spPr>
        <p:txBody>
          <a:bodyPr wrap="square" rtlCol="0">
            <a:spAutoFit/>
          </a:bodyPr>
          <a:lstStyle/>
          <a:p>
            <a:r>
              <a:rPr lang="en-IN" b="0" i="0" dirty="0">
                <a:solidFill>
                  <a:srgbClr val="05103E"/>
                </a:solidFill>
                <a:effectLst/>
                <a:latin typeface="Times New Roman" panose="02020603050405020304" pitchFamily="18" charset="0"/>
              </a:rPr>
              <a:t>Li et al. (2019)</a:t>
            </a:r>
            <a:endParaRPr lang="en-IN" dirty="0"/>
          </a:p>
        </p:txBody>
      </p:sp>
      <p:cxnSp>
        <p:nvCxnSpPr>
          <p:cNvPr id="9" name="Straight Connector 8">
            <a:extLst>
              <a:ext uri="{FF2B5EF4-FFF2-40B4-BE49-F238E27FC236}">
                <a16:creationId xmlns:a16="http://schemas.microsoft.com/office/drawing/2014/main" id="{6D8B163E-F991-A844-EBF7-E96601159566}"/>
              </a:ext>
            </a:extLst>
          </p:cNvPr>
          <p:cNvCxnSpPr>
            <a:cxnSpLocks/>
          </p:cNvCxnSpPr>
          <p:nvPr/>
        </p:nvCxnSpPr>
        <p:spPr>
          <a:xfrm>
            <a:off x="1001485" y="5598367"/>
            <a:ext cx="10148597" cy="839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087839"/>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docProps/app.xml><?xml version="1.0" encoding="utf-8"?>
<Properties xmlns="http://schemas.openxmlformats.org/officeDocument/2006/extended-properties" xmlns:vt="http://schemas.openxmlformats.org/officeDocument/2006/docPropsVTypes">
  <Template>Retrospect</Template>
  <TotalTime>1113</TotalTime>
  <Words>1594</Words>
  <Application>Microsoft Office PowerPoint</Application>
  <PresentationFormat>Widescreen</PresentationFormat>
  <Paragraphs>119</Paragraphs>
  <Slides>32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Aharoni</vt:lpstr>
      <vt:lpstr>Angsana New</vt:lpstr>
      <vt:lpstr>Arial</vt:lpstr>
      <vt:lpstr>Avenir Next LT Pro</vt:lpstr>
      <vt:lpstr>Avenir Next LT Pro (Body)</vt:lpstr>
      <vt:lpstr>Calibri</vt:lpstr>
      <vt:lpstr>Inter</vt:lpstr>
      <vt:lpstr>Lucida Grande</vt:lpstr>
      <vt:lpstr>Open Sans</vt:lpstr>
      <vt:lpstr>Times New Roman</vt:lpstr>
      <vt:lpstr>FadeVTI</vt:lpstr>
      <vt:lpstr>Predicting Energy Prices and Load Demand</vt:lpstr>
      <vt:lpstr>PowerPoint Presentation</vt:lpstr>
      <vt:lpstr>PowerPoint Presentation</vt:lpstr>
      <vt:lpstr>Dataset</vt:lpstr>
      <vt:lpstr>Analysis Approach</vt:lpstr>
      <vt:lpstr>Combined Energy and Weather Dataset</vt:lpstr>
      <vt:lpstr>Methodology Differentiation and Innovation</vt:lpstr>
      <vt:lpstr>Literature review</vt:lpstr>
      <vt:lpstr>Literature review</vt:lpstr>
      <vt:lpstr>Literature review</vt:lpstr>
      <vt:lpstr>Literature review</vt:lpstr>
      <vt:lpstr>Preprocessing</vt:lpstr>
      <vt:lpstr>     Feature Engineering</vt:lpstr>
      <vt:lpstr>EDA</vt:lpstr>
      <vt:lpstr>EDA</vt:lpstr>
      <vt:lpstr>EDA</vt:lpstr>
      <vt:lpstr>EDA</vt:lpstr>
      <vt:lpstr>EDA</vt:lpstr>
      <vt:lpstr>Model Building</vt:lpstr>
      <vt:lpstr>Best Hyperparameters for XG Boost using Gridsearch CV</vt:lpstr>
      <vt:lpstr>Electricity Load Prediction Results</vt:lpstr>
      <vt:lpstr>Electricity Load Prediction Results</vt:lpstr>
      <vt:lpstr>Electricity Load Prediction Results</vt:lpstr>
      <vt:lpstr>Load Prediction Comparison with TSO</vt:lpstr>
      <vt:lpstr>Electricity Price Prediction Results</vt:lpstr>
      <vt:lpstr>Electricity Price Prediction Results</vt:lpstr>
      <vt:lpstr>Electricity Price Prediction Results</vt:lpstr>
      <vt:lpstr>Electricity Price Prediction Comparison with TSO</vt:lpstr>
      <vt:lpstr>Price and Load Prediction compared to TSO</vt:lpstr>
      <vt:lpstr>TSO Prediction Method vs Our Method</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Energy Prices and Load Demand</dc:title>
  <dc:creator>Ravali Gonuru</dc:creator>
  <cp:lastModifiedBy>Ravali Gonuru</cp:lastModifiedBy>
  <cp:revision>201</cp:revision>
  <dcterms:created xsi:type="dcterms:W3CDTF">2024-02-22T19:46:06Z</dcterms:created>
  <dcterms:modified xsi:type="dcterms:W3CDTF">2024-05-15T22:10:51Z</dcterms:modified>
</cp:coreProperties>
</file>