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LCDCwd6an1+jRwrBlludcq/D0n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8" d="100"/>
          <a:sy n="48" d="100"/>
        </p:scale>
        <p:origin x="-41" y="-60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dd8ce5cd38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dd8ce5cd38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2dd8ce5cd38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5"/>
          <p:cNvSpPr txBox="1">
            <a:spLocks noGrp="1"/>
          </p:cNvSpPr>
          <p:nvPr>
            <p:ph type="ctrTitle"/>
          </p:nvPr>
        </p:nvSpPr>
        <p:spPr>
          <a:xfrm>
            <a:off x="838200" y="365760"/>
            <a:ext cx="10515600" cy="289020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6600"/>
              <a:buFont typeface="Aharoni"/>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5"/>
          <p:cNvSpPr txBox="1">
            <a:spLocks noGrp="1"/>
          </p:cNvSpPr>
          <p:nvPr>
            <p:ph type="subTitle" idx="1"/>
          </p:nvPr>
        </p:nvSpPr>
        <p:spPr>
          <a:xfrm>
            <a:off x="838200" y="3506150"/>
            <a:ext cx="10515600" cy="2483488"/>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SzPts val="2400"/>
              <a:buNone/>
              <a:defRPr sz="2400"/>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4"/>
          <p:cNvSpPr txBox="1">
            <a:spLocks noGrp="1"/>
          </p:cNvSpPr>
          <p:nvPr>
            <p:ph type="body" idx="1"/>
          </p:nvPr>
        </p:nvSpPr>
        <p:spPr>
          <a:xfrm rot="5400000">
            <a:off x="3977957" y="-1198882"/>
            <a:ext cx="4236087"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5"/>
          <p:cNvSpPr txBox="1">
            <a:spLocks noGrp="1"/>
          </p:cNvSpPr>
          <p:nvPr>
            <p:ph type="title"/>
          </p:nvPr>
        </p:nvSpPr>
        <p:spPr>
          <a:xfrm rot="5400000">
            <a:off x="6447905" y="1271068"/>
            <a:ext cx="5811838" cy="399995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5"/>
          <p:cNvSpPr txBox="1">
            <a:spLocks noGrp="1"/>
          </p:cNvSpPr>
          <p:nvPr>
            <p:ph type="body" idx="1"/>
          </p:nvPr>
        </p:nvSpPr>
        <p:spPr>
          <a:xfrm rot="5400000">
            <a:off x="1065011" y="138314"/>
            <a:ext cx="5811838" cy="626546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6"/>
          <p:cNvSpPr txBox="1">
            <a:spLocks noGrp="1"/>
          </p:cNvSpPr>
          <p:nvPr>
            <p:ph type="body" idx="1"/>
          </p:nvPr>
        </p:nvSpPr>
        <p:spPr>
          <a:xfrm>
            <a:off x="838200" y="1940875"/>
            <a:ext cx="10515600" cy="4236087"/>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7"/>
          <p:cNvSpPr txBox="1">
            <a:spLocks noGrp="1"/>
          </p:cNvSpPr>
          <p:nvPr>
            <p:ph type="body" idx="1"/>
          </p:nvPr>
        </p:nvSpPr>
        <p:spPr>
          <a:xfrm>
            <a:off x="838200" y="1940876"/>
            <a:ext cx="5181600" cy="423608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7"/>
          <p:cNvSpPr txBox="1">
            <a:spLocks noGrp="1"/>
          </p:cNvSpPr>
          <p:nvPr>
            <p:ph type="body" idx="2"/>
          </p:nvPr>
        </p:nvSpPr>
        <p:spPr>
          <a:xfrm>
            <a:off x="6172200" y="1940876"/>
            <a:ext cx="5181600" cy="423608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831850" y="365760"/>
            <a:ext cx="10515600" cy="382786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8"/>
          <p:cNvSpPr txBox="1">
            <a:spLocks noGrp="1"/>
          </p:cNvSpPr>
          <p:nvPr>
            <p:ph type="body" idx="1"/>
          </p:nvPr>
        </p:nvSpPr>
        <p:spPr>
          <a:xfrm>
            <a:off x="831850" y="4443817"/>
            <a:ext cx="10515600" cy="164583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2400"/>
              <a:buNone/>
              <a:defRPr sz="2400">
                <a:solidFill>
                  <a:schemeClr val="dk2"/>
                </a:solidFill>
              </a:defRPr>
            </a:lvl1pPr>
            <a:lvl2pPr marL="914400" lvl="1" indent="-228600" algn="l">
              <a:lnSpc>
                <a:spcPct val="110000"/>
              </a:lnSpc>
              <a:spcBef>
                <a:spcPts val="500"/>
              </a:spcBef>
              <a:spcAft>
                <a:spcPts val="0"/>
              </a:spcAft>
              <a:buSzPts val="2000"/>
              <a:buNone/>
              <a:defRPr sz="2000">
                <a:solidFill>
                  <a:srgbClr val="888888"/>
                </a:solidFill>
              </a:defRPr>
            </a:lvl2pPr>
            <a:lvl3pPr marL="1371600" lvl="2" indent="-228600" algn="l">
              <a:lnSpc>
                <a:spcPct val="110000"/>
              </a:lnSpc>
              <a:spcBef>
                <a:spcPts val="500"/>
              </a:spcBef>
              <a:spcAft>
                <a:spcPts val="0"/>
              </a:spcAft>
              <a:buSzPts val="1800"/>
              <a:buNone/>
              <a:defRPr sz="1800">
                <a:solidFill>
                  <a:srgbClr val="888888"/>
                </a:solidFill>
              </a:defRPr>
            </a:lvl3pPr>
            <a:lvl4pPr marL="1828800" lvl="3" indent="-228600" algn="l">
              <a:lnSpc>
                <a:spcPct val="110000"/>
              </a:lnSpc>
              <a:spcBef>
                <a:spcPts val="500"/>
              </a:spcBef>
              <a:spcAft>
                <a:spcPts val="0"/>
              </a:spcAft>
              <a:buSzPts val="1600"/>
              <a:buNone/>
              <a:defRPr sz="1600">
                <a:solidFill>
                  <a:srgbClr val="888888"/>
                </a:solidFill>
              </a:defRPr>
            </a:lvl4pPr>
            <a:lvl5pPr marL="2286000" lvl="4" indent="-228600" algn="l">
              <a:lnSpc>
                <a:spcPct val="11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9"/>
          <p:cNvSpPr txBox="1">
            <a:spLocks noGrp="1"/>
          </p:cNvSpPr>
          <p:nvPr>
            <p:ph type="body" idx="1"/>
          </p:nvPr>
        </p:nvSpPr>
        <p:spPr>
          <a:xfrm>
            <a:off x="839788" y="195182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0" i="1">
                <a:solidFill>
                  <a:schemeClr val="dk2"/>
                </a:solidFill>
                <a:latin typeface="Avenir"/>
                <a:ea typeface="Avenir"/>
                <a:cs typeface="Avenir"/>
                <a:sym typeface="Avenir"/>
              </a:defRPr>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9"/>
          <p:cNvSpPr txBox="1">
            <a:spLocks noGrp="1"/>
          </p:cNvSpPr>
          <p:nvPr>
            <p:ph type="body" idx="2"/>
          </p:nvPr>
        </p:nvSpPr>
        <p:spPr>
          <a:xfrm>
            <a:off x="839788" y="2954741"/>
            <a:ext cx="5157787" cy="323492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9"/>
          <p:cNvSpPr txBox="1">
            <a:spLocks noGrp="1"/>
          </p:cNvSpPr>
          <p:nvPr>
            <p:ph type="body" idx="3"/>
          </p:nvPr>
        </p:nvSpPr>
        <p:spPr>
          <a:xfrm>
            <a:off x="6172200" y="195182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0" i="1">
                <a:solidFill>
                  <a:schemeClr val="dk2"/>
                </a:solidFill>
                <a:latin typeface="Avenir"/>
                <a:ea typeface="Avenir"/>
                <a:cs typeface="Avenir"/>
                <a:sym typeface="Avenir"/>
              </a:defRPr>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9"/>
          <p:cNvSpPr txBox="1">
            <a:spLocks noGrp="1"/>
          </p:cNvSpPr>
          <p:nvPr>
            <p:ph type="body" idx="4"/>
          </p:nvPr>
        </p:nvSpPr>
        <p:spPr>
          <a:xfrm>
            <a:off x="6172200" y="2954741"/>
            <a:ext cx="5183188" cy="323492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2"/>
          <p:cNvSpPr txBox="1">
            <a:spLocks noGrp="1"/>
          </p:cNvSpPr>
          <p:nvPr>
            <p:ph type="title"/>
          </p:nvPr>
        </p:nvSpPr>
        <p:spPr>
          <a:xfrm>
            <a:off x="839788" y="457200"/>
            <a:ext cx="4343400" cy="2971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5400"/>
              <a:buFont typeface="Aharoni"/>
              <a:buNone/>
              <a:defRPr sz="5400">
                <a:solidFill>
                  <a:schemeClr val="dk2"/>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2"/>
          <p:cNvSpPr txBox="1">
            <a:spLocks noGrp="1"/>
          </p:cNvSpPr>
          <p:nvPr>
            <p:ph type="body" idx="1"/>
          </p:nvPr>
        </p:nvSpPr>
        <p:spPr>
          <a:xfrm>
            <a:off x="5554638" y="457201"/>
            <a:ext cx="5800749" cy="5403850"/>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SzPts val="2400"/>
              <a:buChar char="•"/>
              <a:defRPr sz="2400"/>
            </a:lvl1pPr>
            <a:lvl2pPr marL="914400" lvl="1" indent="-355600" algn="l">
              <a:lnSpc>
                <a:spcPct val="110000"/>
              </a:lnSpc>
              <a:spcBef>
                <a:spcPts val="500"/>
              </a:spcBef>
              <a:spcAft>
                <a:spcPts val="0"/>
              </a:spcAft>
              <a:buSzPts val="2000"/>
              <a:buChar char="•"/>
              <a:defRPr sz="2000"/>
            </a:lvl2pPr>
            <a:lvl3pPr marL="1371600" lvl="2" indent="-342900" algn="l">
              <a:lnSpc>
                <a:spcPct val="110000"/>
              </a:lnSpc>
              <a:spcBef>
                <a:spcPts val="500"/>
              </a:spcBef>
              <a:spcAft>
                <a:spcPts val="0"/>
              </a:spcAft>
              <a:buSzPts val="1800"/>
              <a:buChar char="•"/>
              <a:defRPr sz="1800"/>
            </a:lvl3pPr>
            <a:lvl4pPr marL="1828800" lvl="3" indent="-330200" algn="l">
              <a:lnSpc>
                <a:spcPct val="110000"/>
              </a:lnSpc>
              <a:spcBef>
                <a:spcPts val="500"/>
              </a:spcBef>
              <a:spcAft>
                <a:spcPts val="0"/>
              </a:spcAft>
              <a:buSzPts val="1600"/>
              <a:buChar char="•"/>
              <a:defRPr sz="1600"/>
            </a:lvl4pPr>
            <a:lvl5pPr marL="2286000" lvl="4" indent="-330200" algn="l">
              <a:lnSpc>
                <a:spcPct val="110000"/>
              </a:lnSpc>
              <a:spcBef>
                <a:spcPts val="500"/>
              </a:spcBef>
              <a:spcAft>
                <a:spcPts val="0"/>
              </a:spcAft>
              <a:buSzPts val="1600"/>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2"/>
          <p:cNvSpPr txBox="1">
            <a:spLocks noGrp="1"/>
          </p:cNvSpPr>
          <p:nvPr>
            <p:ph type="body" idx="2"/>
          </p:nvPr>
        </p:nvSpPr>
        <p:spPr>
          <a:xfrm>
            <a:off x="839788" y="3657600"/>
            <a:ext cx="4343400" cy="221138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2400"/>
              <a:buNone/>
              <a:defRPr sz="2400" i="1">
                <a:solidFill>
                  <a:schemeClr val="dk2"/>
                </a:solidFill>
                <a:latin typeface="Avenir"/>
                <a:ea typeface="Avenir"/>
                <a:cs typeface="Avenir"/>
                <a:sym typeface="Avenir"/>
              </a:defRPr>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3"/>
          <p:cNvSpPr txBox="1">
            <a:spLocks noGrp="1"/>
          </p:cNvSpPr>
          <p:nvPr>
            <p:ph type="title"/>
          </p:nvPr>
        </p:nvSpPr>
        <p:spPr>
          <a:xfrm>
            <a:off x="839788" y="457200"/>
            <a:ext cx="4343400" cy="2971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5400"/>
              <a:buFont typeface="Aharoni"/>
              <a:buNone/>
              <a:defRPr sz="5400">
                <a:solidFill>
                  <a:schemeClr val="dk2"/>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3"/>
          <p:cNvSpPr>
            <a:spLocks noGrp="1"/>
          </p:cNvSpPr>
          <p:nvPr>
            <p:ph type="pic" idx="2"/>
          </p:nvPr>
        </p:nvSpPr>
        <p:spPr>
          <a:xfrm>
            <a:off x="5561462" y="457201"/>
            <a:ext cx="5793925" cy="5403850"/>
          </a:xfrm>
          <a:prstGeom prst="rect">
            <a:avLst/>
          </a:prstGeom>
          <a:noFill/>
          <a:ln>
            <a:noFill/>
          </a:ln>
        </p:spPr>
      </p:sp>
      <p:sp>
        <p:nvSpPr>
          <p:cNvPr id="68" name="Google Shape;68;p43"/>
          <p:cNvSpPr txBox="1">
            <a:spLocks noGrp="1"/>
          </p:cNvSpPr>
          <p:nvPr>
            <p:ph type="body" idx="1"/>
          </p:nvPr>
        </p:nvSpPr>
        <p:spPr>
          <a:xfrm>
            <a:off x="839788" y="3664424"/>
            <a:ext cx="4343400" cy="220456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2400"/>
              <a:buNone/>
              <a:defRPr sz="2400" i="1">
                <a:solidFill>
                  <a:schemeClr val="dk2"/>
                </a:solidFill>
                <a:latin typeface="Avenir"/>
                <a:ea typeface="Avenir"/>
                <a:cs typeface="Avenir"/>
                <a:sym typeface="Avenir"/>
              </a:defRPr>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2"/>
              </a:buClr>
              <a:buSzPts val="5400"/>
              <a:buFont typeface="Aharoni"/>
              <a:buNone/>
              <a:defRPr sz="5400" b="0" i="0" u="none" strike="noStrike" cap="none">
                <a:solidFill>
                  <a:schemeClr val="dk2"/>
                </a:solidFill>
                <a:latin typeface="Aharoni"/>
                <a:ea typeface="Aharoni"/>
                <a:cs typeface="Aharoni"/>
                <a:sym typeface="Aharon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4"/>
          <p:cNvSpPr txBox="1">
            <a:spLocks noGrp="1"/>
          </p:cNvSpPr>
          <p:nvPr>
            <p:ph type="body" idx="1"/>
          </p:nvPr>
        </p:nvSpPr>
        <p:spPr>
          <a:xfrm>
            <a:off x="838200" y="1940875"/>
            <a:ext cx="10515600" cy="423608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1000"/>
              </a:spcBef>
              <a:spcAft>
                <a:spcPts val="0"/>
              </a:spcAft>
              <a:buClr>
                <a:schemeClr val="dk2"/>
              </a:buClr>
              <a:buSzPts val="2000"/>
              <a:buFont typeface="Arial"/>
              <a:buChar char="•"/>
              <a:defRPr sz="2000" b="0" i="0" u="none" strike="noStrike" cap="none">
                <a:solidFill>
                  <a:schemeClr val="dk1"/>
                </a:solidFill>
                <a:latin typeface="Avenir"/>
                <a:ea typeface="Avenir"/>
                <a:cs typeface="Avenir"/>
                <a:sym typeface="Avenir"/>
              </a:defRPr>
            </a:lvl1pPr>
            <a:lvl2pPr marL="914400" marR="0" lvl="1" indent="-342900" algn="l" rtl="0">
              <a:lnSpc>
                <a:spcPct val="110000"/>
              </a:lnSpc>
              <a:spcBef>
                <a:spcPts val="500"/>
              </a:spcBef>
              <a:spcAft>
                <a:spcPts val="0"/>
              </a:spcAft>
              <a:buClr>
                <a:schemeClr val="dk2"/>
              </a:buClr>
              <a:buSzPts val="1800"/>
              <a:buFont typeface="Arial"/>
              <a:buChar char="•"/>
              <a:defRPr sz="1800" b="0" i="0" u="none" strike="noStrike" cap="none">
                <a:solidFill>
                  <a:schemeClr val="dk1"/>
                </a:solidFill>
                <a:latin typeface="Avenir"/>
                <a:ea typeface="Avenir"/>
                <a:cs typeface="Avenir"/>
                <a:sym typeface="Avenir"/>
              </a:defRPr>
            </a:lvl2pPr>
            <a:lvl3pPr marL="1371600" marR="0" lvl="2" indent="-330200" algn="l" rtl="0">
              <a:lnSpc>
                <a:spcPct val="110000"/>
              </a:lnSpc>
              <a:spcBef>
                <a:spcPts val="500"/>
              </a:spcBef>
              <a:spcAft>
                <a:spcPts val="0"/>
              </a:spcAft>
              <a:buClr>
                <a:schemeClr val="dk2"/>
              </a:buClr>
              <a:buSzPts val="1600"/>
              <a:buFont typeface="Arial"/>
              <a:buChar char="•"/>
              <a:defRPr sz="1600" b="0" i="0" u="none" strike="noStrike" cap="none">
                <a:solidFill>
                  <a:schemeClr val="dk1"/>
                </a:solidFill>
                <a:latin typeface="Avenir"/>
                <a:ea typeface="Avenir"/>
                <a:cs typeface="Avenir"/>
                <a:sym typeface="Avenir"/>
              </a:defRPr>
            </a:lvl3pPr>
            <a:lvl4pPr marL="1828800" marR="0" lvl="3" indent="-317500" algn="l" rtl="0">
              <a:lnSpc>
                <a:spcPct val="110000"/>
              </a:lnSpc>
              <a:spcBef>
                <a:spcPts val="500"/>
              </a:spcBef>
              <a:spcAft>
                <a:spcPts val="0"/>
              </a:spcAft>
              <a:buClr>
                <a:schemeClr val="dk2"/>
              </a:buClr>
              <a:buSzPts val="1400"/>
              <a:buFont typeface="Arial"/>
              <a:buChar char="•"/>
              <a:defRPr sz="1400" b="0" i="0" u="none" strike="noStrike" cap="none">
                <a:solidFill>
                  <a:schemeClr val="dk1"/>
                </a:solidFill>
                <a:latin typeface="Avenir"/>
                <a:ea typeface="Avenir"/>
                <a:cs typeface="Avenir"/>
                <a:sym typeface="Avenir"/>
              </a:defRPr>
            </a:lvl4pPr>
            <a:lvl5pPr marL="2286000" marR="0" lvl="4" indent="-317500" algn="l" rtl="0">
              <a:lnSpc>
                <a:spcPct val="110000"/>
              </a:lnSpc>
              <a:spcBef>
                <a:spcPts val="500"/>
              </a:spcBef>
              <a:spcAft>
                <a:spcPts val="0"/>
              </a:spcAft>
              <a:buClr>
                <a:schemeClr val="dk2"/>
              </a:buClr>
              <a:buSzPts val="1400"/>
              <a:buFont typeface="Arial"/>
              <a:buChar char="•"/>
              <a:defRPr sz="14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3" name="Google Shape;1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 name="Google Shape;1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Avenir"/>
                <a:ea typeface="Avenir"/>
                <a:cs typeface="Avenir"/>
                <a:sym typeface="Avenir"/>
              </a:defRPr>
            </a:lvl1pPr>
            <a:lvl2pPr marL="0" marR="0" lvl="1" indent="0" algn="r" rtl="0">
              <a:spcBef>
                <a:spcPts val="0"/>
              </a:spcBef>
              <a:buNone/>
              <a:defRPr sz="900" b="0" i="0" u="none" strike="noStrike" cap="none">
                <a:solidFill>
                  <a:srgbClr val="888888"/>
                </a:solidFill>
                <a:latin typeface="Avenir"/>
                <a:ea typeface="Avenir"/>
                <a:cs typeface="Avenir"/>
                <a:sym typeface="Avenir"/>
              </a:defRPr>
            </a:lvl2pPr>
            <a:lvl3pPr marL="0" marR="0" lvl="2" indent="0" algn="r" rtl="0">
              <a:spcBef>
                <a:spcPts val="0"/>
              </a:spcBef>
              <a:buNone/>
              <a:defRPr sz="900" b="0" i="0" u="none" strike="noStrike" cap="none">
                <a:solidFill>
                  <a:srgbClr val="888888"/>
                </a:solidFill>
                <a:latin typeface="Avenir"/>
                <a:ea typeface="Avenir"/>
                <a:cs typeface="Avenir"/>
                <a:sym typeface="Avenir"/>
              </a:defRPr>
            </a:lvl3pPr>
            <a:lvl4pPr marL="0" marR="0" lvl="3" indent="0" algn="r" rtl="0">
              <a:spcBef>
                <a:spcPts val="0"/>
              </a:spcBef>
              <a:buNone/>
              <a:defRPr sz="900" b="0" i="0" u="none" strike="noStrike" cap="none">
                <a:solidFill>
                  <a:srgbClr val="888888"/>
                </a:solidFill>
                <a:latin typeface="Avenir"/>
                <a:ea typeface="Avenir"/>
                <a:cs typeface="Avenir"/>
                <a:sym typeface="Avenir"/>
              </a:defRPr>
            </a:lvl4pPr>
            <a:lvl5pPr marL="0" marR="0" lvl="4" indent="0" algn="r" rtl="0">
              <a:spcBef>
                <a:spcPts val="0"/>
              </a:spcBef>
              <a:buNone/>
              <a:defRPr sz="900" b="0" i="0" u="none" strike="noStrike" cap="none">
                <a:solidFill>
                  <a:srgbClr val="888888"/>
                </a:solidFill>
                <a:latin typeface="Avenir"/>
                <a:ea typeface="Avenir"/>
                <a:cs typeface="Avenir"/>
                <a:sym typeface="Avenir"/>
              </a:defRPr>
            </a:lvl5pPr>
            <a:lvl6pPr marL="0" marR="0" lvl="5" indent="0" algn="r" rtl="0">
              <a:spcBef>
                <a:spcPts val="0"/>
              </a:spcBef>
              <a:buNone/>
              <a:defRPr sz="900" b="0" i="0" u="none" strike="noStrike" cap="none">
                <a:solidFill>
                  <a:srgbClr val="888888"/>
                </a:solidFill>
                <a:latin typeface="Avenir"/>
                <a:ea typeface="Avenir"/>
                <a:cs typeface="Avenir"/>
                <a:sym typeface="Avenir"/>
              </a:defRPr>
            </a:lvl6pPr>
            <a:lvl7pPr marL="0" marR="0" lvl="6" indent="0" algn="r" rtl="0">
              <a:spcBef>
                <a:spcPts val="0"/>
              </a:spcBef>
              <a:buNone/>
              <a:defRPr sz="900" b="0" i="0" u="none" strike="noStrike" cap="none">
                <a:solidFill>
                  <a:srgbClr val="888888"/>
                </a:solidFill>
                <a:latin typeface="Avenir"/>
                <a:ea typeface="Avenir"/>
                <a:cs typeface="Avenir"/>
                <a:sym typeface="Avenir"/>
              </a:defRPr>
            </a:lvl7pPr>
            <a:lvl8pPr marL="0" marR="0" lvl="7" indent="0" algn="r" rtl="0">
              <a:spcBef>
                <a:spcPts val="0"/>
              </a:spcBef>
              <a:buNone/>
              <a:defRPr sz="900" b="0" i="0" u="none" strike="noStrike" cap="none">
                <a:solidFill>
                  <a:srgbClr val="888888"/>
                </a:solidFill>
                <a:latin typeface="Avenir"/>
                <a:ea typeface="Avenir"/>
                <a:cs typeface="Avenir"/>
                <a:sym typeface="Avenir"/>
              </a:defRPr>
            </a:lvl8pPr>
            <a:lvl9pPr marL="0" marR="0" lvl="8" indent="0" algn="r" rtl="0">
              <a:spcBef>
                <a:spcPts val="0"/>
              </a:spcBef>
              <a:buNone/>
              <a:defRPr sz="9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snehareddy12345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github.com/capstone606/projec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002/widm.1249"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ieeexplore.ieee.org/document/9646220" TargetMode="External"/><Relationship Id="rId5" Type="http://schemas.openxmlformats.org/officeDocument/2006/relationships/hyperlink" Target="https://github.com/kerenhalevy/EDA_Energy_Demand_Generation_and_Weather" TargetMode="External"/><Relationship Id="rId4" Type="http://schemas.openxmlformats.org/officeDocument/2006/relationships/hyperlink" Target="https://doi.org/10.3390/healthcare1112180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3390/app9153019" TargetMode="External"/><Relationship Id="rId7" Type="http://schemas.openxmlformats.org/officeDocument/2006/relationships/hyperlink" Target="https://www.esios.ree.es/en"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i.org/10.1049/iet-gtd.2013.0927" TargetMode="External"/><Relationship Id="rId5" Type="http://schemas.openxmlformats.org/officeDocument/2006/relationships/hyperlink" Target="https://arxiv.org/abs/2403.03898" TargetMode="External"/><Relationship Id="rId4" Type="http://schemas.openxmlformats.org/officeDocument/2006/relationships/hyperlink" Target="https://doi.org/10.1145/3357777.335779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nicholasjhana/energy-consumption-generation-prices-and-weather/dat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89" name="Google Shape;89;p1"/>
          <p:cNvSpPr txBox="1">
            <a:spLocks noGrp="1"/>
          </p:cNvSpPr>
          <p:nvPr>
            <p:ph type="ctrTitle"/>
          </p:nvPr>
        </p:nvSpPr>
        <p:spPr>
          <a:xfrm>
            <a:off x="5388310" y="-497370"/>
            <a:ext cx="5845746" cy="341202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2"/>
              </a:buClr>
              <a:buSzPts val="4000"/>
              <a:buFont typeface="Aharoni"/>
              <a:buNone/>
            </a:pPr>
            <a:r>
              <a:rPr lang="en-US" sz="4000"/>
              <a:t>Predicting Energy Prices and Load Demand</a:t>
            </a:r>
            <a:endParaRPr sz="4000"/>
          </a:p>
        </p:txBody>
      </p:sp>
      <p:sp>
        <p:nvSpPr>
          <p:cNvPr id="90" name="Google Shape;90;p1"/>
          <p:cNvSpPr txBox="1">
            <a:spLocks noGrp="1"/>
          </p:cNvSpPr>
          <p:nvPr>
            <p:ph type="subTitle" idx="1"/>
          </p:nvPr>
        </p:nvSpPr>
        <p:spPr>
          <a:xfrm>
            <a:off x="5561120" y="3905122"/>
            <a:ext cx="5500125" cy="1962406"/>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600"/>
              <a:buNone/>
            </a:pPr>
            <a:r>
              <a:rPr lang="en-US" sz="1600" b="1"/>
              <a:t>TEAM G:</a:t>
            </a:r>
            <a:endParaRPr/>
          </a:p>
          <a:p>
            <a:pPr marL="0" lvl="0" indent="0" algn="l" rtl="0">
              <a:lnSpc>
                <a:spcPct val="110000"/>
              </a:lnSpc>
              <a:spcBef>
                <a:spcPts val="0"/>
              </a:spcBef>
              <a:spcAft>
                <a:spcPts val="0"/>
              </a:spcAft>
              <a:buSzPts val="1600"/>
              <a:buNone/>
            </a:pPr>
            <a:endParaRPr/>
          </a:p>
          <a:p>
            <a:pPr marL="0" lvl="0" indent="0" algn="l" rtl="0">
              <a:lnSpc>
                <a:spcPct val="110000"/>
              </a:lnSpc>
              <a:spcBef>
                <a:spcPts val="0"/>
              </a:spcBef>
              <a:spcAft>
                <a:spcPts val="0"/>
              </a:spcAft>
              <a:buSzPts val="1600"/>
              <a:buNone/>
            </a:pPr>
            <a:r>
              <a:rPr lang="en-US" sz="1600" b="1"/>
              <a:t>Anil Kumar Malyala</a:t>
            </a:r>
            <a:endParaRPr sz="1600" b="1"/>
          </a:p>
          <a:p>
            <a:pPr marL="0" lvl="0" indent="0" algn="l" rtl="0">
              <a:lnSpc>
                <a:spcPct val="110000"/>
              </a:lnSpc>
              <a:spcBef>
                <a:spcPts val="0"/>
              </a:spcBef>
              <a:spcAft>
                <a:spcPts val="0"/>
              </a:spcAft>
              <a:buSzPts val="1600"/>
              <a:buNone/>
            </a:pPr>
            <a:r>
              <a:rPr lang="en-US" sz="1600" b="1"/>
              <a:t>Pavan Kumar Boddu</a:t>
            </a:r>
            <a:endParaRPr sz="1600" b="1"/>
          </a:p>
          <a:p>
            <a:pPr marL="0" lvl="0" indent="0" algn="l" rtl="0">
              <a:lnSpc>
                <a:spcPct val="110000"/>
              </a:lnSpc>
              <a:spcBef>
                <a:spcPts val="0"/>
              </a:spcBef>
              <a:spcAft>
                <a:spcPts val="0"/>
              </a:spcAft>
              <a:buSzPts val="1600"/>
              <a:buNone/>
            </a:pPr>
            <a:r>
              <a:rPr lang="en-US" sz="1600" b="1"/>
              <a:t>Mohammed Abdul Rasheed Khan </a:t>
            </a:r>
            <a:r>
              <a:rPr lang="en-US" sz="1400" b="1"/>
              <a:t/>
            </a:r>
            <a:br>
              <a:rPr lang="en-US" sz="1400" b="1"/>
            </a:br>
            <a:r>
              <a:rPr lang="en-US" sz="1600" b="1"/>
              <a:t>Sneha Reddy Madhireddy </a:t>
            </a:r>
            <a:endParaRPr sz="1400" b="1"/>
          </a:p>
          <a:p>
            <a:pPr marL="0" lvl="0" indent="0" algn="l" rtl="0">
              <a:lnSpc>
                <a:spcPct val="110000"/>
              </a:lnSpc>
              <a:spcBef>
                <a:spcPts val="1000"/>
              </a:spcBef>
              <a:spcAft>
                <a:spcPts val="0"/>
              </a:spcAft>
              <a:buSzPts val="1400"/>
              <a:buNone/>
            </a:pPr>
            <a:endParaRPr sz="1400"/>
          </a:p>
        </p:txBody>
      </p:sp>
      <p:pic>
        <p:nvPicPr>
          <p:cNvPr id="91" name="Google Shape;91;p1" descr="A colorful light bulb with business icons"/>
          <p:cNvPicPr preferRelativeResize="0"/>
          <p:nvPr/>
        </p:nvPicPr>
        <p:blipFill rotWithShape="1">
          <a:blip r:embed="rId3">
            <a:alphaModFix/>
          </a:blip>
          <a:srcRect/>
          <a:stretch/>
        </p:blipFill>
        <p:spPr>
          <a:xfrm>
            <a:off x="1096409" y="3613155"/>
            <a:ext cx="3790374" cy="2653262"/>
          </a:xfrm>
          <a:prstGeom prst="rect">
            <a:avLst/>
          </a:prstGeom>
          <a:noFill/>
          <a:ln>
            <a:noFill/>
          </a:ln>
        </p:spPr>
      </p:pic>
      <p:pic>
        <p:nvPicPr>
          <p:cNvPr id="92" name="Google Shape;92;p1" descr="A colorful light bulb with business icons"/>
          <p:cNvPicPr preferRelativeResize="0"/>
          <p:nvPr/>
        </p:nvPicPr>
        <p:blipFill rotWithShape="1">
          <a:blip r:embed="rId4">
            <a:alphaModFix/>
          </a:blip>
          <a:srcRect/>
          <a:stretch/>
        </p:blipFill>
        <p:spPr>
          <a:xfrm>
            <a:off x="1096410" y="596644"/>
            <a:ext cx="3790374" cy="26532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latin typeface="Avenir"/>
                <a:ea typeface="Avenir"/>
                <a:cs typeface="Avenir"/>
                <a:sym typeface="Avenir"/>
              </a:rPr>
              <a:t>Literature review</a:t>
            </a:r>
            <a:endParaRPr sz="4000">
              <a:latin typeface="Avenir"/>
              <a:ea typeface="Avenir"/>
              <a:cs typeface="Avenir"/>
              <a:sym typeface="Avenir"/>
            </a:endParaRPr>
          </a:p>
        </p:txBody>
      </p:sp>
      <p:sp>
        <p:nvSpPr>
          <p:cNvPr id="147" name="Google Shape;147;p10"/>
          <p:cNvSpPr txBox="1">
            <a:spLocks noGrp="1"/>
          </p:cNvSpPr>
          <p:nvPr>
            <p:ph type="body" idx="1"/>
          </p:nvPr>
        </p:nvSpPr>
        <p:spPr>
          <a:xfrm>
            <a:off x="838200" y="1940876"/>
            <a:ext cx="10515600" cy="27711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110000"/>
              </a:lnSpc>
              <a:spcBef>
                <a:spcPts val="0"/>
              </a:spcBef>
              <a:spcAft>
                <a:spcPts val="0"/>
              </a:spcAft>
              <a:buSzPct val="100000"/>
              <a:buChar char="•"/>
            </a:pPr>
            <a:r>
              <a:rPr lang="en-US" b="1"/>
              <a:t>Study 2: </a:t>
            </a:r>
            <a:r>
              <a:rPr lang="en-US" b="1" i="0">
                <a:solidFill>
                  <a:srgbClr val="333333"/>
                </a:solidFill>
              </a:rPr>
              <a:t>Power Load Forecasting Based on the Combined Model of LSTM and XGBoost</a:t>
            </a:r>
            <a:r>
              <a:rPr lang="en-US" b="1">
                <a:solidFill>
                  <a:srgbClr val="333333"/>
                </a:solidFill>
              </a:rPr>
              <a:t> 	 	   	   </a:t>
            </a:r>
            <a:r>
              <a:rPr lang="en-US"/>
              <a:t>Chen Li1,2, Zhenyu Chen2,3, Jinbo Liu4 , Dapeng Li2 , Xingyu Gao5 , Fangchun Di2 , Lixin Li2 , 	    Xiaohui Ji1</a:t>
            </a:r>
            <a:endParaRPr b="1" i="0">
              <a:solidFill>
                <a:srgbClr val="333333"/>
              </a:solidFill>
            </a:endParaRPr>
          </a:p>
          <a:p>
            <a:pPr marL="228600" lvl="0" indent="-111125" algn="just" rtl="0">
              <a:lnSpc>
                <a:spcPct val="110000"/>
              </a:lnSpc>
              <a:spcBef>
                <a:spcPts val="1000"/>
              </a:spcBef>
              <a:spcAft>
                <a:spcPts val="0"/>
              </a:spcAft>
              <a:buSzPct val="100000"/>
              <a:buNone/>
            </a:pPr>
            <a:endParaRPr b="1"/>
          </a:p>
          <a:p>
            <a:pPr marL="0" lvl="0" indent="0" algn="just" rtl="0">
              <a:lnSpc>
                <a:spcPct val="110000"/>
              </a:lnSpc>
              <a:spcBef>
                <a:spcPts val="1000"/>
              </a:spcBef>
              <a:spcAft>
                <a:spcPts val="0"/>
              </a:spcAft>
              <a:buSzPct val="100000"/>
              <a:buNone/>
            </a:pPr>
            <a:r>
              <a:rPr lang="en-US"/>
              <a:t>This paper proposes a combined LSTM-XGBoost model for accurate power load forecasting. It establishes individual LSTM and XGBoost forecast models to predict load separately and then integrates their predictions using an error reciprocal method. Experimental results show that the combined model reduces forecast error to 0.57%, surpassing individual model performance.</a:t>
            </a:r>
            <a:endParaRPr/>
          </a:p>
        </p:txBody>
      </p:sp>
      <p:sp>
        <p:nvSpPr>
          <p:cNvPr id="148" name="Google Shape;148;p10"/>
          <p:cNvSpPr txBox="1"/>
          <p:nvPr/>
        </p:nvSpPr>
        <p:spPr>
          <a:xfrm>
            <a:off x="1001485" y="5887617"/>
            <a:ext cx="92652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05103E"/>
                </a:solidFill>
                <a:latin typeface="Times New Roman"/>
                <a:ea typeface="Times New Roman"/>
                <a:cs typeface="Times New Roman"/>
                <a:sym typeface="Times New Roman"/>
              </a:rPr>
              <a:t>Li et al. (2019)</a:t>
            </a:r>
            <a:endParaRPr sz="1800">
              <a:solidFill>
                <a:schemeClr val="dk1"/>
              </a:solidFill>
              <a:latin typeface="Avenir"/>
              <a:ea typeface="Avenir"/>
              <a:cs typeface="Avenir"/>
              <a:sym typeface="Avenir"/>
            </a:endParaRPr>
          </a:p>
        </p:txBody>
      </p:sp>
      <p:cxnSp>
        <p:nvCxnSpPr>
          <p:cNvPr id="149" name="Google Shape;149;p10"/>
          <p:cNvCxnSpPr/>
          <p:nvPr/>
        </p:nvCxnSpPr>
        <p:spPr>
          <a:xfrm>
            <a:off x="1001485" y="5598367"/>
            <a:ext cx="10148597" cy="83976"/>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latin typeface="Avenir"/>
                <a:ea typeface="Avenir"/>
                <a:cs typeface="Avenir"/>
                <a:sym typeface="Avenir"/>
              </a:rPr>
              <a:t>Literature review</a:t>
            </a:r>
            <a:endParaRPr sz="4000">
              <a:latin typeface="Avenir"/>
              <a:ea typeface="Avenir"/>
              <a:cs typeface="Avenir"/>
              <a:sym typeface="Avenir"/>
            </a:endParaRPr>
          </a:p>
        </p:txBody>
      </p:sp>
      <p:sp>
        <p:nvSpPr>
          <p:cNvPr id="155" name="Google Shape;155;p11"/>
          <p:cNvSpPr txBox="1">
            <a:spLocks noGrp="1"/>
          </p:cNvSpPr>
          <p:nvPr>
            <p:ph type="body" idx="1"/>
          </p:nvPr>
        </p:nvSpPr>
        <p:spPr>
          <a:xfrm>
            <a:off x="838200" y="1940875"/>
            <a:ext cx="10722300" cy="3355200"/>
          </a:xfrm>
          <a:prstGeom prst="rect">
            <a:avLst/>
          </a:prstGeom>
          <a:noFill/>
          <a:ln>
            <a:noFill/>
          </a:ln>
        </p:spPr>
        <p:txBody>
          <a:bodyPr spcFirstLastPara="1" wrap="square" lIns="91425" tIns="45700" rIns="91425" bIns="45700" anchor="t" anchorCtr="0">
            <a:normAutofit fontScale="77500" lnSpcReduction="20000"/>
          </a:bodyPr>
          <a:lstStyle/>
          <a:p>
            <a:pPr marL="228600" lvl="0" indent="-241458" algn="l" rtl="0">
              <a:lnSpc>
                <a:spcPct val="110000"/>
              </a:lnSpc>
              <a:spcBef>
                <a:spcPts val="0"/>
              </a:spcBef>
              <a:spcAft>
                <a:spcPts val="0"/>
              </a:spcAft>
              <a:buSzPct val="100000"/>
              <a:buFont typeface="Avenir"/>
              <a:buChar char="•"/>
            </a:pPr>
            <a:r>
              <a:rPr lang="en-US" sz="2700" b="1"/>
              <a:t>Study 3: </a:t>
            </a:r>
            <a:r>
              <a:rPr lang="en-US" sz="2700" b="1" i="0">
                <a:solidFill>
                  <a:srgbClr val="000000"/>
                </a:solidFill>
              </a:rPr>
              <a:t>Electrical Load Forecasting Model Using Hybrid LSTM Neural Networks with Online Correction</a:t>
            </a:r>
            <a:endParaRPr/>
          </a:p>
          <a:p>
            <a:pPr marL="0" lvl="0" indent="0" algn="l" rtl="0">
              <a:lnSpc>
                <a:spcPct val="110000"/>
              </a:lnSpc>
              <a:spcBef>
                <a:spcPts val="1000"/>
              </a:spcBef>
              <a:spcAft>
                <a:spcPts val="0"/>
              </a:spcAft>
              <a:buSzPct val="100000"/>
              <a:buNone/>
            </a:pPr>
            <a:r>
              <a:rPr lang="en-US" i="0" u="none" strike="noStrike">
                <a:solidFill>
                  <a:srgbClr val="000000"/>
                </a:solidFill>
              </a:rPr>
              <a:t>	 Nan Lu</a:t>
            </a:r>
            <a:r>
              <a:rPr lang="en-US" i="0">
                <a:solidFill>
                  <a:srgbClr val="000000"/>
                </a:solidFill>
              </a:rPr>
              <a:t>, </a:t>
            </a:r>
            <a:r>
              <a:rPr lang="en-US" i="0" u="none" strike="noStrike">
                <a:solidFill>
                  <a:srgbClr val="000000"/>
                </a:solidFill>
              </a:rPr>
              <a:t>Quan Ouyang</a:t>
            </a:r>
            <a:r>
              <a:rPr lang="en-US" i="0">
                <a:solidFill>
                  <a:srgbClr val="000000"/>
                </a:solidFill>
              </a:rPr>
              <a:t>, </a:t>
            </a:r>
            <a:r>
              <a:rPr lang="en-US" i="0" u="none" strike="noStrike">
                <a:solidFill>
                  <a:srgbClr val="000000"/>
                </a:solidFill>
              </a:rPr>
              <a:t>Yang Li</a:t>
            </a:r>
            <a:r>
              <a:rPr lang="en-US" i="0">
                <a:solidFill>
                  <a:srgbClr val="000000"/>
                </a:solidFill>
              </a:rPr>
              <a:t>, </a:t>
            </a:r>
            <a:r>
              <a:rPr lang="en-US" i="0" u="none" strike="noStrike">
                <a:solidFill>
                  <a:srgbClr val="000000"/>
                </a:solidFill>
              </a:rPr>
              <a:t>Changfu Zou</a:t>
            </a:r>
            <a:endParaRPr i="0">
              <a:solidFill>
                <a:srgbClr val="000000"/>
              </a:solidFill>
            </a:endParaRPr>
          </a:p>
          <a:p>
            <a:pPr marL="0" lvl="0" indent="0" algn="just" rtl="0">
              <a:lnSpc>
                <a:spcPct val="110000"/>
              </a:lnSpc>
              <a:spcBef>
                <a:spcPts val="1000"/>
              </a:spcBef>
              <a:spcAft>
                <a:spcPts val="0"/>
              </a:spcAft>
              <a:buSzPct val="100000"/>
              <a:buNone/>
            </a:pPr>
            <a:endParaRPr sz="2500" b="1"/>
          </a:p>
          <a:p>
            <a:pPr marL="0" lvl="0" indent="0" algn="just" rtl="0">
              <a:lnSpc>
                <a:spcPct val="110000"/>
              </a:lnSpc>
              <a:spcBef>
                <a:spcPts val="1000"/>
              </a:spcBef>
              <a:spcAft>
                <a:spcPts val="0"/>
              </a:spcAft>
              <a:buSzPct val="100000"/>
              <a:buNone/>
            </a:pPr>
            <a:r>
              <a:rPr lang="en-US" sz="2500"/>
              <a:t>This work introduces a hybrid LSTM-based model for day-ahead electrical load forecasting, integrating various feature types from the dataset. The model includes a gradient regularization-based offline training method and an online correction mechanism to enhance accuracy by adapting to data distribution changes. Experimental results demonstrate superior forecasting accuracy compared to conventional models, emphasizing the importance of accurate load forecasting for efficient power system operations.</a:t>
            </a:r>
            <a:endParaRPr/>
          </a:p>
        </p:txBody>
      </p:sp>
      <p:sp>
        <p:nvSpPr>
          <p:cNvPr id="156" name="Google Shape;156;p11"/>
          <p:cNvSpPr txBox="1"/>
          <p:nvPr/>
        </p:nvSpPr>
        <p:spPr>
          <a:xfrm>
            <a:off x="1001485" y="5887617"/>
            <a:ext cx="92652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0">
                <a:solidFill>
                  <a:srgbClr val="05103E"/>
                </a:solidFill>
                <a:latin typeface="Avenir"/>
                <a:ea typeface="Avenir"/>
                <a:cs typeface="Avenir"/>
                <a:sym typeface="Avenir"/>
              </a:rPr>
              <a:t>Lu et al. (2024)</a:t>
            </a:r>
            <a:endParaRPr sz="1800">
              <a:solidFill>
                <a:schemeClr val="dk1"/>
              </a:solidFill>
              <a:latin typeface="Avenir"/>
              <a:ea typeface="Avenir"/>
              <a:cs typeface="Avenir"/>
              <a:sym typeface="Avenir"/>
            </a:endParaRPr>
          </a:p>
        </p:txBody>
      </p:sp>
      <p:cxnSp>
        <p:nvCxnSpPr>
          <p:cNvPr id="157" name="Google Shape;157;p11"/>
          <p:cNvCxnSpPr/>
          <p:nvPr/>
        </p:nvCxnSpPr>
        <p:spPr>
          <a:xfrm>
            <a:off x="1001485" y="5598367"/>
            <a:ext cx="10148597" cy="83976"/>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latin typeface="Avenir"/>
                <a:ea typeface="Avenir"/>
                <a:cs typeface="Avenir"/>
                <a:sym typeface="Avenir"/>
              </a:rPr>
              <a:t>Literature review</a:t>
            </a:r>
            <a:endParaRPr sz="4000">
              <a:latin typeface="Avenir"/>
              <a:ea typeface="Avenir"/>
              <a:cs typeface="Avenir"/>
              <a:sym typeface="Avenir"/>
            </a:endParaRPr>
          </a:p>
        </p:txBody>
      </p:sp>
      <p:sp>
        <p:nvSpPr>
          <p:cNvPr id="163" name="Google Shape;163;p12"/>
          <p:cNvSpPr txBox="1">
            <a:spLocks noGrp="1"/>
          </p:cNvSpPr>
          <p:nvPr>
            <p:ph type="body" idx="1"/>
          </p:nvPr>
        </p:nvSpPr>
        <p:spPr>
          <a:xfrm>
            <a:off x="838200" y="1940875"/>
            <a:ext cx="10722300" cy="31137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110000"/>
              </a:lnSpc>
              <a:spcBef>
                <a:spcPts val="0"/>
              </a:spcBef>
              <a:spcAft>
                <a:spcPts val="0"/>
              </a:spcAft>
              <a:buSzPct val="100000"/>
              <a:buChar char="•"/>
            </a:pPr>
            <a:r>
              <a:rPr lang="en-US" sz="2200" b="1">
                <a:latin typeface="Avenir"/>
                <a:ea typeface="Avenir"/>
                <a:cs typeface="Avenir"/>
                <a:sym typeface="Avenir"/>
              </a:rPr>
              <a:t>Study 4: </a:t>
            </a:r>
            <a:r>
              <a:rPr lang="en-US" sz="2200" b="1" i="0">
                <a:solidFill>
                  <a:srgbClr val="1C1D1E"/>
                </a:solidFill>
                <a:latin typeface="Avenir"/>
                <a:ea typeface="Avenir"/>
                <a:cs typeface="Avenir"/>
                <a:sym typeface="Avenir"/>
              </a:rPr>
              <a:t>A hybrid model for integrated day-ahead electricity price and load forecasting in smart grid</a:t>
            </a:r>
            <a:endParaRPr/>
          </a:p>
          <a:p>
            <a:pPr marL="0" lvl="0" indent="0" algn="just" rtl="0">
              <a:lnSpc>
                <a:spcPct val="110000"/>
              </a:lnSpc>
              <a:spcBef>
                <a:spcPts val="1000"/>
              </a:spcBef>
              <a:spcAft>
                <a:spcPts val="0"/>
              </a:spcAft>
              <a:buSzPct val="100000"/>
              <a:buNone/>
            </a:pPr>
            <a:r>
              <a:rPr lang="en-US" sz="2200" b="0" i="0" u="none" strike="noStrike">
                <a:solidFill>
                  <a:srgbClr val="1C1D1E"/>
                </a:solidFill>
                <a:latin typeface="Avenir"/>
                <a:ea typeface="Avenir"/>
                <a:cs typeface="Avenir"/>
                <a:sym typeface="Avenir"/>
              </a:rPr>
              <a:t>	   Lei Wu</a:t>
            </a:r>
            <a:r>
              <a:rPr lang="en-US" sz="2200" b="0" i="0">
                <a:solidFill>
                  <a:srgbClr val="1C1D1E"/>
                </a:solidFill>
                <a:latin typeface="Avenir"/>
                <a:ea typeface="Avenir"/>
                <a:cs typeface="Avenir"/>
                <a:sym typeface="Avenir"/>
              </a:rPr>
              <a:t>, </a:t>
            </a:r>
            <a:r>
              <a:rPr lang="en-US" sz="2200" b="0" i="0" u="none" strike="noStrike">
                <a:solidFill>
                  <a:srgbClr val="1C1D1E"/>
                </a:solidFill>
                <a:latin typeface="Avenir"/>
                <a:ea typeface="Avenir"/>
                <a:cs typeface="Avenir"/>
                <a:sym typeface="Avenir"/>
              </a:rPr>
              <a:t>Mohammad Shahidehpour</a:t>
            </a:r>
            <a:endParaRPr sz="2200" b="0" i="0">
              <a:solidFill>
                <a:srgbClr val="1C1D1E"/>
              </a:solidFill>
              <a:latin typeface="Avenir"/>
              <a:ea typeface="Avenir"/>
              <a:cs typeface="Avenir"/>
              <a:sym typeface="Avenir"/>
            </a:endParaRPr>
          </a:p>
          <a:p>
            <a:pPr marL="0" lvl="0" indent="0" algn="just" rtl="0">
              <a:lnSpc>
                <a:spcPct val="110000"/>
              </a:lnSpc>
              <a:spcBef>
                <a:spcPts val="1000"/>
              </a:spcBef>
              <a:spcAft>
                <a:spcPts val="0"/>
              </a:spcAft>
              <a:buSzPct val="100000"/>
              <a:buNone/>
            </a:pPr>
            <a:endParaRPr sz="1900" b="1" i="0">
              <a:solidFill>
                <a:srgbClr val="000000"/>
              </a:solidFill>
              <a:latin typeface="Avenir"/>
              <a:ea typeface="Avenir"/>
              <a:cs typeface="Avenir"/>
              <a:sym typeface="Avenir"/>
            </a:endParaRPr>
          </a:p>
          <a:p>
            <a:pPr marL="0" lvl="0" indent="0" algn="just" rtl="0">
              <a:lnSpc>
                <a:spcPct val="110000"/>
              </a:lnSpc>
              <a:spcBef>
                <a:spcPts val="1000"/>
              </a:spcBef>
              <a:spcAft>
                <a:spcPts val="0"/>
              </a:spcAft>
              <a:buSzPct val="100000"/>
              <a:buNone/>
            </a:pPr>
            <a:r>
              <a:rPr lang="en-US" sz="2100" b="0" i="0">
                <a:solidFill>
                  <a:srgbClr val="000000"/>
                </a:solidFill>
                <a:latin typeface="Avenir"/>
                <a:ea typeface="Avenir"/>
                <a:cs typeface="Avenir"/>
                <a:sym typeface="Avenir"/>
              </a:rPr>
              <a:t>This study introduces a two-stage framework for integrated load and price forecasting. Initial forecasts are generated separately for load and price using hybrid time-series models. The second stage incorporates load-price interaction using multivariate autoregressive integrated moving average models and adaptive wavelet neural networks. The approach is evaluated with metrics like average mean absolute percentage error and error variance.</a:t>
            </a:r>
            <a:endParaRPr sz="2100" b="0" i="0">
              <a:solidFill>
                <a:srgbClr val="000000"/>
              </a:solidFill>
              <a:latin typeface="Avenir"/>
              <a:ea typeface="Avenir"/>
              <a:cs typeface="Avenir"/>
              <a:sym typeface="Avenir"/>
            </a:endParaRPr>
          </a:p>
          <a:p>
            <a:pPr marL="0" lvl="0" indent="0" algn="just" rtl="0">
              <a:lnSpc>
                <a:spcPct val="110000"/>
              </a:lnSpc>
              <a:spcBef>
                <a:spcPts val="1000"/>
              </a:spcBef>
              <a:spcAft>
                <a:spcPts val="0"/>
              </a:spcAft>
              <a:buSzPct val="100000"/>
              <a:buNone/>
            </a:pPr>
            <a:endParaRPr sz="2500" b="1"/>
          </a:p>
        </p:txBody>
      </p:sp>
      <p:sp>
        <p:nvSpPr>
          <p:cNvPr id="164" name="Google Shape;164;p12"/>
          <p:cNvSpPr txBox="1"/>
          <p:nvPr/>
        </p:nvSpPr>
        <p:spPr>
          <a:xfrm>
            <a:off x="1001485" y="5887617"/>
            <a:ext cx="92652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0">
                <a:solidFill>
                  <a:srgbClr val="05103E"/>
                </a:solidFill>
                <a:latin typeface="Avenir"/>
                <a:ea typeface="Avenir"/>
                <a:cs typeface="Avenir"/>
                <a:sym typeface="Avenir"/>
              </a:rPr>
              <a:t>Wu and Shahidehpour (2014)</a:t>
            </a:r>
            <a:endParaRPr sz="1800">
              <a:solidFill>
                <a:schemeClr val="dk1"/>
              </a:solidFill>
              <a:latin typeface="Avenir"/>
              <a:ea typeface="Avenir"/>
              <a:cs typeface="Avenir"/>
              <a:sym typeface="Avenir"/>
            </a:endParaRPr>
          </a:p>
        </p:txBody>
      </p:sp>
      <p:cxnSp>
        <p:nvCxnSpPr>
          <p:cNvPr id="165" name="Google Shape;165;p12"/>
          <p:cNvCxnSpPr/>
          <p:nvPr/>
        </p:nvCxnSpPr>
        <p:spPr>
          <a:xfrm>
            <a:off x="1001485" y="5598367"/>
            <a:ext cx="10148597" cy="83976"/>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838200" y="365126"/>
            <a:ext cx="10515600" cy="93183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latin typeface="Avenir"/>
                <a:ea typeface="Avenir"/>
                <a:cs typeface="Avenir"/>
                <a:sym typeface="Avenir"/>
              </a:rPr>
              <a:t>Preprocessing</a:t>
            </a:r>
            <a:endParaRPr sz="4000">
              <a:latin typeface="Avenir"/>
              <a:ea typeface="Avenir"/>
              <a:cs typeface="Avenir"/>
              <a:sym typeface="Avenir"/>
            </a:endParaRPr>
          </a:p>
        </p:txBody>
      </p:sp>
      <p:sp>
        <p:nvSpPr>
          <p:cNvPr id="171" name="Google Shape;171;p13"/>
          <p:cNvSpPr txBox="1">
            <a:spLocks noGrp="1"/>
          </p:cNvSpPr>
          <p:nvPr>
            <p:ph type="body" idx="1"/>
          </p:nvPr>
        </p:nvSpPr>
        <p:spPr>
          <a:xfrm>
            <a:off x="297375" y="1824648"/>
            <a:ext cx="6262200" cy="3215400"/>
          </a:xfrm>
          <a:prstGeom prst="rect">
            <a:avLst/>
          </a:prstGeom>
          <a:noFill/>
          <a:ln>
            <a:noFill/>
          </a:ln>
        </p:spPr>
        <p:txBody>
          <a:bodyPr spcFirstLastPara="1" wrap="square" lIns="91425" tIns="45700" rIns="91425" bIns="45700" anchor="t" anchorCtr="0">
            <a:normAutofit fontScale="92500" lnSpcReduction="20000"/>
          </a:bodyPr>
          <a:lstStyle/>
          <a:p>
            <a:pPr marL="228600" lvl="0" indent="-209550" algn="l" rtl="0">
              <a:lnSpc>
                <a:spcPct val="150000"/>
              </a:lnSpc>
              <a:spcBef>
                <a:spcPts val="0"/>
              </a:spcBef>
              <a:spcAft>
                <a:spcPts val="0"/>
              </a:spcAft>
              <a:buSzPct val="100000"/>
              <a:buChar char="•"/>
            </a:pPr>
            <a:r>
              <a:rPr lang="en-US" b="1"/>
              <a:t>Data Cleaning</a:t>
            </a:r>
            <a:endParaRPr/>
          </a:p>
          <a:p>
            <a:pPr marL="685800" lvl="1" indent="-211455" algn="l" rtl="0">
              <a:lnSpc>
                <a:spcPct val="150000"/>
              </a:lnSpc>
              <a:spcBef>
                <a:spcPts val="500"/>
              </a:spcBef>
              <a:spcAft>
                <a:spcPts val="0"/>
              </a:spcAft>
              <a:buSzPct val="100000"/>
              <a:buChar char="•"/>
            </a:pPr>
            <a:r>
              <a:rPr lang="en-US" b="1"/>
              <a:t>Missing Values</a:t>
            </a:r>
            <a:r>
              <a:rPr lang="en-US"/>
              <a:t>: filled missing values with Interpolation method</a:t>
            </a:r>
            <a:endParaRPr/>
          </a:p>
          <a:p>
            <a:pPr marL="685800" lvl="1" indent="-211455" algn="l" rtl="0">
              <a:lnSpc>
                <a:spcPct val="150000"/>
              </a:lnSpc>
              <a:spcBef>
                <a:spcPts val="500"/>
              </a:spcBef>
              <a:spcAft>
                <a:spcPts val="0"/>
              </a:spcAft>
              <a:buSzPct val="100000"/>
              <a:buChar char="•"/>
            </a:pPr>
            <a:r>
              <a:rPr lang="en-US" b="1"/>
              <a:t>Outliers</a:t>
            </a:r>
            <a:r>
              <a:rPr lang="en-US"/>
              <a:t>: used box plots to detect and mitigate outliers</a:t>
            </a:r>
            <a:endParaRPr/>
          </a:p>
          <a:p>
            <a:pPr marL="685800" lvl="1" indent="-211455" algn="l" rtl="0">
              <a:lnSpc>
                <a:spcPct val="150000"/>
              </a:lnSpc>
              <a:spcBef>
                <a:spcPts val="500"/>
              </a:spcBef>
              <a:spcAft>
                <a:spcPts val="0"/>
              </a:spcAft>
              <a:buSzPct val="100000"/>
              <a:buChar char="•"/>
            </a:pPr>
            <a:r>
              <a:rPr lang="en-US" b="1"/>
              <a:t>Empty Columns:</a:t>
            </a:r>
            <a:r>
              <a:rPr lang="en-US"/>
              <a:t> Removed columns with too many NANs and zeros</a:t>
            </a:r>
            <a:endParaRPr/>
          </a:p>
          <a:p>
            <a:pPr marL="685800" lvl="1" indent="-211455" algn="l" rtl="0">
              <a:lnSpc>
                <a:spcPct val="150000"/>
              </a:lnSpc>
              <a:spcBef>
                <a:spcPts val="500"/>
              </a:spcBef>
              <a:spcAft>
                <a:spcPts val="0"/>
              </a:spcAft>
              <a:buSzPct val="100000"/>
              <a:buChar char="•"/>
            </a:pPr>
            <a:r>
              <a:rPr lang="en-US"/>
              <a:t>Removed columns that has zero correlation with “price actual” and “total load actual”</a:t>
            </a:r>
            <a:endParaRPr/>
          </a:p>
          <a:p>
            <a:pPr marL="228600" lvl="0" indent="-101600" algn="l" rtl="0">
              <a:lnSpc>
                <a:spcPct val="110000"/>
              </a:lnSpc>
              <a:spcBef>
                <a:spcPts val="1000"/>
              </a:spcBef>
              <a:spcAft>
                <a:spcPts val="0"/>
              </a:spcAft>
              <a:buSzPct val="100000"/>
              <a:buNone/>
            </a:pPr>
            <a:endParaRPr/>
          </a:p>
        </p:txBody>
      </p:sp>
      <p:pic>
        <p:nvPicPr>
          <p:cNvPr id="172" name="Google Shape;172;p13" descr="box plot.png"/>
          <p:cNvPicPr preferRelativeResize="0"/>
          <p:nvPr/>
        </p:nvPicPr>
        <p:blipFill rotWithShape="1">
          <a:blip r:embed="rId3">
            <a:alphaModFix/>
          </a:blip>
          <a:srcRect/>
          <a:stretch/>
        </p:blipFill>
        <p:spPr>
          <a:xfrm>
            <a:off x="6901668" y="1404002"/>
            <a:ext cx="4992956" cy="5453998"/>
          </a:xfrm>
          <a:prstGeom prst="rect">
            <a:avLst/>
          </a:prstGeom>
          <a:noFill/>
          <a:ln>
            <a:noFill/>
          </a:ln>
        </p:spPr>
      </p:pic>
      <p:pic>
        <p:nvPicPr>
          <p:cNvPr id="173" name="Google Shape;173;p13"/>
          <p:cNvPicPr preferRelativeResize="0"/>
          <p:nvPr/>
        </p:nvPicPr>
        <p:blipFill>
          <a:blip r:embed="rId4">
            <a:alphaModFix/>
          </a:blip>
          <a:stretch>
            <a:fillRect/>
          </a:stretch>
        </p:blipFill>
        <p:spPr>
          <a:xfrm>
            <a:off x="297375" y="4885700"/>
            <a:ext cx="6534352" cy="170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title"/>
          </p:nvPr>
        </p:nvSpPr>
        <p:spPr>
          <a:xfrm>
            <a:off x="838200" y="111319"/>
            <a:ext cx="10515600" cy="107838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Aharoni"/>
              <a:buNone/>
            </a:pPr>
            <a:r>
              <a:rPr lang="en-US" sz="4000"/>
              <a:t/>
            </a:r>
            <a:br>
              <a:rPr lang="en-US" sz="4000"/>
            </a:br>
            <a:r>
              <a:rPr lang="en-US" sz="4000"/>
              <a:t/>
            </a:r>
            <a:br>
              <a:rPr lang="en-US" sz="4000"/>
            </a:br>
            <a:r>
              <a:rPr lang="en-US" sz="4000"/>
              <a:t/>
            </a:r>
            <a:br>
              <a:rPr lang="en-US" sz="4000"/>
            </a:br>
            <a:r>
              <a:rPr lang="en-US" sz="4000"/>
              <a:t/>
            </a:r>
            <a:br>
              <a:rPr lang="en-US" sz="4000"/>
            </a:br>
            <a:r>
              <a:rPr lang="en-US" sz="4000"/>
              <a:t> Feature Engineering</a:t>
            </a:r>
            <a:endParaRPr sz="4000"/>
          </a:p>
        </p:txBody>
      </p:sp>
      <p:sp>
        <p:nvSpPr>
          <p:cNvPr id="179" name="Google Shape;179;p14"/>
          <p:cNvSpPr txBox="1">
            <a:spLocks noGrp="1"/>
          </p:cNvSpPr>
          <p:nvPr>
            <p:ph type="body" idx="1"/>
          </p:nvPr>
        </p:nvSpPr>
        <p:spPr>
          <a:xfrm>
            <a:off x="690716" y="1540737"/>
            <a:ext cx="10515600" cy="1525894"/>
          </a:xfrm>
          <a:prstGeom prst="rect">
            <a:avLst/>
          </a:prstGeom>
          <a:noFill/>
          <a:ln>
            <a:noFill/>
          </a:ln>
        </p:spPr>
        <p:txBody>
          <a:bodyPr spcFirstLastPara="1" wrap="square" lIns="91425" tIns="45700" rIns="91425" bIns="45700" anchor="t" anchorCtr="0">
            <a:normAutofit/>
          </a:bodyPr>
          <a:lstStyle/>
          <a:p>
            <a:pPr marL="685800" lvl="1" indent="-228600" algn="l" rtl="0">
              <a:lnSpc>
                <a:spcPct val="110000"/>
              </a:lnSpc>
              <a:spcBef>
                <a:spcPts val="0"/>
              </a:spcBef>
              <a:spcAft>
                <a:spcPts val="0"/>
              </a:spcAft>
              <a:buSzPts val="1800"/>
              <a:buChar char="•"/>
            </a:pPr>
            <a:r>
              <a:rPr lang="en-US"/>
              <a:t>Extracted features from dataset like Hour, Month, Weekday, Business Hours.</a:t>
            </a:r>
            <a:endParaRPr/>
          </a:p>
          <a:p>
            <a:pPr marL="685800" lvl="1" indent="-228600" algn="l" rtl="0">
              <a:lnSpc>
                <a:spcPct val="110000"/>
              </a:lnSpc>
              <a:spcBef>
                <a:spcPts val="500"/>
              </a:spcBef>
              <a:spcAft>
                <a:spcPts val="0"/>
              </a:spcAft>
              <a:buSzPts val="1800"/>
              <a:buChar char="•"/>
            </a:pPr>
            <a:r>
              <a:rPr lang="en-US" b="1"/>
              <a:t>Feature Selection</a:t>
            </a:r>
            <a:r>
              <a:rPr lang="en-US"/>
              <a:t>: Removed low important columns and selected which has correlation with the target variables.</a:t>
            </a:r>
            <a:endParaRPr/>
          </a:p>
          <a:p>
            <a:pPr marL="685800" lvl="1" indent="-228600" algn="l" rtl="0">
              <a:lnSpc>
                <a:spcPct val="110000"/>
              </a:lnSpc>
              <a:spcBef>
                <a:spcPts val="500"/>
              </a:spcBef>
              <a:spcAft>
                <a:spcPts val="0"/>
              </a:spcAft>
              <a:buSzPts val="1800"/>
              <a:buChar char="•"/>
            </a:pPr>
            <a:r>
              <a:rPr lang="en-US"/>
              <a:t>Total columns in merged dataset after feature engineering is 74 columns.</a:t>
            </a:r>
            <a:endParaRPr/>
          </a:p>
          <a:p>
            <a:pPr marL="685800" lvl="1" indent="-114300" algn="l" rtl="0">
              <a:lnSpc>
                <a:spcPct val="110000"/>
              </a:lnSpc>
              <a:spcBef>
                <a:spcPts val="500"/>
              </a:spcBef>
              <a:spcAft>
                <a:spcPts val="0"/>
              </a:spcAft>
              <a:buSzPts val="1800"/>
              <a:buNone/>
            </a:pPr>
            <a:endParaRPr/>
          </a:p>
          <a:p>
            <a:pPr marL="685800" lvl="1" indent="-228600" algn="l" rtl="0">
              <a:lnSpc>
                <a:spcPct val="110000"/>
              </a:lnSpc>
              <a:spcBef>
                <a:spcPts val="500"/>
              </a:spcBef>
              <a:spcAft>
                <a:spcPts val="0"/>
              </a:spcAft>
              <a:buSzPts val="1800"/>
              <a:buNone/>
            </a:pPr>
            <a:endParaRPr/>
          </a:p>
        </p:txBody>
      </p:sp>
      <p:pic>
        <p:nvPicPr>
          <p:cNvPr id="180" name="Google Shape;180;p14"/>
          <p:cNvPicPr preferRelativeResize="0"/>
          <p:nvPr/>
        </p:nvPicPr>
        <p:blipFill rotWithShape="1">
          <a:blip r:embed="rId3">
            <a:alphaModFix/>
          </a:blip>
          <a:srcRect/>
          <a:stretch/>
        </p:blipFill>
        <p:spPr>
          <a:xfrm>
            <a:off x="602840" y="3268376"/>
            <a:ext cx="11306754" cy="28877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EDA</a:t>
            </a:r>
            <a:endParaRPr sz="4000"/>
          </a:p>
        </p:txBody>
      </p:sp>
      <p:sp>
        <p:nvSpPr>
          <p:cNvPr id="186" name="Google Shape;186;p15"/>
          <p:cNvSpPr txBox="1">
            <a:spLocks noGrp="1"/>
          </p:cNvSpPr>
          <p:nvPr>
            <p:ph type="body" idx="1"/>
          </p:nvPr>
        </p:nvSpPr>
        <p:spPr>
          <a:xfrm>
            <a:off x="838200" y="1940875"/>
            <a:ext cx="10515600" cy="4236087"/>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a:t>Correlation Analysis</a:t>
            </a:r>
            <a:endParaRPr/>
          </a:p>
        </p:txBody>
      </p:sp>
      <p:pic>
        <p:nvPicPr>
          <p:cNvPr id="187" name="Google Shape;187;p15" descr="A white background with black text&#10;&#10;Description automatically generated"/>
          <p:cNvPicPr preferRelativeResize="0"/>
          <p:nvPr/>
        </p:nvPicPr>
        <p:blipFill rotWithShape="1">
          <a:blip r:embed="rId3">
            <a:alphaModFix/>
          </a:blip>
          <a:srcRect/>
          <a:stretch/>
        </p:blipFill>
        <p:spPr>
          <a:xfrm>
            <a:off x="88568" y="3429000"/>
            <a:ext cx="5550031" cy="1141839"/>
          </a:xfrm>
          <a:prstGeom prst="rect">
            <a:avLst/>
          </a:prstGeom>
          <a:noFill/>
          <a:ln>
            <a:noFill/>
          </a:ln>
        </p:spPr>
      </p:pic>
      <p:pic>
        <p:nvPicPr>
          <p:cNvPr id="188" name="Google Shape;188;p15" descr="cor.png"/>
          <p:cNvPicPr preferRelativeResize="0"/>
          <p:nvPr/>
        </p:nvPicPr>
        <p:blipFill rotWithShape="1">
          <a:blip r:embed="rId4">
            <a:alphaModFix/>
          </a:blip>
          <a:srcRect/>
          <a:stretch/>
        </p:blipFill>
        <p:spPr>
          <a:xfrm>
            <a:off x="5265686" y="768288"/>
            <a:ext cx="6731616" cy="58773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EDA</a:t>
            </a:r>
            <a:endParaRPr sz="4000"/>
          </a:p>
        </p:txBody>
      </p:sp>
      <p:pic>
        <p:nvPicPr>
          <p:cNvPr id="194" name="Google Shape;194;p17" descr="A graph of a load&#10;&#10;Description automatically generated"/>
          <p:cNvPicPr preferRelativeResize="0">
            <a:picLocks noGrp="1"/>
          </p:cNvPicPr>
          <p:nvPr>
            <p:ph type="body" idx="1"/>
          </p:nvPr>
        </p:nvPicPr>
        <p:blipFill rotWithShape="1">
          <a:blip r:embed="rId3">
            <a:alphaModFix/>
          </a:blip>
          <a:srcRect/>
          <a:stretch/>
        </p:blipFill>
        <p:spPr>
          <a:xfrm>
            <a:off x="2378906" y="1960174"/>
            <a:ext cx="7434188" cy="4235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g2dd8ce5cd38_0_15"/>
          <p:cNvPicPr preferRelativeResize="0"/>
          <p:nvPr/>
        </p:nvPicPr>
        <p:blipFill>
          <a:blip r:embed="rId3">
            <a:alphaModFix/>
          </a:blip>
          <a:stretch>
            <a:fillRect/>
          </a:stretch>
        </p:blipFill>
        <p:spPr>
          <a:xfrm>
            <a:off x="304800" y="2370300"/>
            <a:ext cx="11887196" cy="3760171"/>
          </a:xfrm>
          <a:prstGeom prst="rect">
            <a:avLst/>
          </a:prstGeom>
          <a:noFill/>
          <a:ln>
            <a:noFill/>
          </a:ln>
        </p:spPr>
      </p:pic>
      <p:sp>
        <p:nvSpPr>
          <p:cNvPr id="201" name="Google Shape;201;g2dd8ce5cd38_0_15"/>
          <p:cNvSpPr txBox="1">
            <a:spLocks noGrp="1"/>
          </p:cNvSpPr>
          <p:nvPr>
            <p:ph type="title"/>
          </p:nvPr>
        </p:nvSpPr>
        <p:spPr>
          <a:xfrm>
            <a:off x="838200" y="365125"/>
            <a:ext cx="105156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latin typeface="Avenir"/>
                <a:ea typeface="Avenir"/>
                <a:cs typeface="Avenir"/>
                <a:sym typeface="Avenir"/>
              </a:rPr>
              <a:t>EDA</a:t>
            </a:r>
            <a:endParaRPr>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EDA</a:t>
            </a:r>
            <a:endParaRPr sz="4000"/>
          </a:p>
        </p:txBody>
      </p:sp>
      <p:pic>
        <p:nvPicPr>
          <p:cNvPr id="207" name="Google Shape;207;p19" descr="lag.png"/>
          <p:cNvPicPr preferRelativeResize="0"/>
          <p:nvPr/>
        </p:nvPicPr>
        <p:blipFill rotWithShape="1">
          <a:blip r:embed="rId3">
            <a:alphaModFix/>
          </a:blip>
          <a:srcRect/>
          <a:stretch/>
        </p:blipFill>
        <p:spPr>
          <a:xfrm>
            <a:off x="5447071" y="227220"/>
            <a:ext cx="6517546" cy="3247590"/>
          </a:xfrm>
          <a:prstGeom prst="rect">
            <a:avLst/>
          </a:prstGeom>
          <a:noFill/>
          <a:ln>
            <a:noFill/>
          </a:ln>
        </p:spPr>
      </p:pic>
      <p:pic>
        <p:nvPicPr>
          <p:cNvPr id="208" name="Google Shape;208;p19" descr="load.png"/>
          <p:cNvPicPr preferRelativeResize="0"/>
          <p:nvPr/>
        </p:nvPicPr>
        <p:blipFill rotWithShape="1">
          <a:blip r:embed="rId4">
            <a:alphaModFix/>
          </a:blip>
          <a:srcRect/>
          <a:stretch/>
        </p:blipFill>
        <p:spPr>
          <a:xfrm>
            <a:off x="5289755" y="3692014"/>
            <a:ext cx="6674861" cy="2887691"/>
          </a:xfrm>
          <a:prstGeom prst="rect">
            <a:avLst/>
          </a:prstGeom>
          <a:noFill/>
          <a:ln>
            <a:noFill/>
          </a:ln>
        </p:spPr>
      </p:pic>
      <p:pic>
        <p:nvPicPr>
          <p:cNvPr id="209" name="Google Shape;209;p19"/>
          <p:cNvPicPr preferRelativeResize="0"/>
          <p:nvPr/>
        </p:nvPicPr>
        <p:blipFill rotWithShape="1">
          <a:blip r:embed="rId5">
            <a:alphaModFix/>
          </a:blip>
          <a:srcRect/>
          <a:stretch/>
        </p:blipFill>
        <p:spPr>
          <a:xfrm>
            <a:off x="387900" y="3356424"/>
            <a:ext cx="4667250" cy="3045450"/>
          </a:xfrm>
          <a:prstGeom prst="rect">
            <a:avLst/>
          </a:prstGeom>
          <a:noFill/>
          <a:ln>
            <a:noFill/>
          </a:ln>
        </p:spPr>
      </p:pic>
      <p:sp>
        <p:nvSpPr>
          <p:cNvPr id="210" name="Google Shape;210;p19"/>
          <p:cNvSpPr txBox="1"/>
          <p:nvPr/>
        </p:nvSpPr>
        <p:spPr>
          <a:xfrm>
            <a:off x="644950" y="1829775"/>
            <a:ext cx="3312300" cy="966900"/>
          </a:xfrm>
          <a:prstGeom prst="rect">
            <a:avLst/>
          </a:prstGeom>
          <a:noFill/>
          <a:ln>
            <a:noFill/>
          </a:ln>
        </p:spPr>
        <p:txBody>
          <a:bodyPr spcFirstLastPara="1" wrap="square" lIns="91425" tIns="91425" rIns="91425" bIns="91425" anchor="t" anchorCtr="0">
            <a:noAutofit/>
          </a:bodyPr>
          <a:lstStyle/>
          <a:p>
            <a:pPr marL="228600" lvl="0" indent="-228600" algn="l" rtl="0">
              <a:lnSpc>
                <a:spcPct val="110000"/>
              </a:lnSpc>
              <a:spcBef>
                <a:spcPts val="0"/>
              </a:spcBef>
              <a:spcAft>
                <a:spcPts val="0"/>
              </a:spcAft>
              <a:buClr>
                <a:schemeClr val="dk2"/>
              </a:buClr>
              <a:buSzPts val="2000"/>
              <a:buChar char="•"/>
            </a:pPr>
            <a:r>
              <a:rPr lang="en-US" sz="2000">
                <a:solidFill>
                  <a:schemeClr val="dk1"/>
                </a:solidFill>
                <a:latin typeface="Avenir"/>
                <a:ea typeface="Avenir"/>
                <a:cs typeface="Avenir"/>
                <a:sym typeface="Avenir"/>
              </a:rPr>
              <a:t>Target variables:</a:t>
            </a:r>
            <a:endParaRPr sz="2000">
              <a:solidFill>
                <a:schemeClr val="dk1"/>
              </a:solidFill>
              <a:latin typeface="Avenir"/>
              <a:ea typeface="Avenir"/>
              <a:cs typeface="Avenir"/>
              <a:sym typeface="Avenir"/>
            </a:endParaRPr>
          </a:p>
          <a:p>
            <a:pPr marL="685800" lvl="1" indent="-228600" algn="l" rtl="0">
              <a:lnSpc>
                <a:spcPct val="110000"/>
              </a:lnSpc>
              <a:spcBef>
                <a:spcPts val="500"/>
              </a:spcBef>
              <a:spcAft>
                <a:spcPts val="0"/>
              </a:spcAft>
              <a:buClr>
                <a:schemeClr val="dk2"/>
              </a:buClr>
              <a:buSzPts val="1800"/>
              <a:buChar char="•"/>
            </a:pPr>
            <a:r>
              <a:rPr lang="en-US" sz="1800">
                <a:solidFill>
                  <a:schemeClr val="dk1"/>
                </a:solidFill>
                <a:latin typeface="Avenir"/>
                <a:ea typeface="Avenir"/>
                <a:cs typeface="Avenir"/>
                <a:sym typeface="Avenir"/>
              </a:rPr>
              <a:t>Price actual </a:t>
            </a:r>
            <a:endParaRPr sz="1800">
              <a:solidFill>
                <a:schemeClr val="dk1"/>
              </a:solidFill>
              <a:latin typeface="Avenir"/>
              <a:ea typeface="Avenir"/>
              <a:cs typeface="Avenir"/>
              <a:sym typeface="Avenir"/>
            </a:endParaRPr>
          </a:p>
          <a:p>
            <a:pPr marL="685800" lvl="1" indent="-228600" algn="l" rtl="0">
              <a:lnSpc>
                <a:spcPct val="110000"/>
              </a:lnSpc>
              <a:spcBef>
                <a:spcPts val="500"/>
              </a:spcBef>
              <a:spcAft>
                <a:spcPts val="0"/>
              </a:spcAft>
              <a:buClr>
                <a:schemeClr val="dk2"/>
              </a:buClr>
              <a:buSzPts val="1800"/>
              <a:buChar char="•"/>
            </a:pPr>
            <a:r>
              <a:rPr lang="en-US" sz="1800">
                <a:solidFill>
                  <a:schemeClr val="dk1"/>
                </a:solidFill>
                <a:latin typeface="Avenir"/>
                <a:ea typeface="Avenir"/>
                <a:cs typeface="Avenir"/>
                <a:sym typeface="Avenir"/>
              </a:rPr>
              <a:t>Total load actual</a:t>
            </a:r>
            <a:endParaRPr sz="2000">
              <a:solidFill>
                <a:schemeClr val="dk1"/>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838200" y="197174"/>
            <a:ext cx="10515600" cy="922499"/>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Model Building</a:t>
            </a:r>
            <a:endParaRPr sz="4000"/>
          </a:p>
        </p:txBody>
      </p:sp>
      <p:sp>
        <p:nvSpPr>
          <p:cNvPr id="216" name="Google Shape;216;p20"/>
          <p:cNvSpPr txBox="1">
            <a:spLocks noGrp="1"/>
          </p:cNvSpPr>
          <p:nvPr>
            <p:ph type="body" idx="1"/>
          </p:nvPr>
        </p:nvSpPr>
        <p:spPr>
          <a:xfrm>
            <a:off x="838199" y="1195036"/>
            <a:ext cx="9686731" cy="1902727"/>
          </a:xfrm>
          <a:prstGeom prst="rect">
            <a:avLst/>
          </a:prstGeom>
          <a:noFill/>
          <a:ln>
            <a:noFill/>
          </a:ln>
        </p:spPr>
        <p:txBody>
          <a:bodyPr spcFirstLastPara="1" wrap="square" lIns="91425" tIns="45700" rIns="91425" bIns="45700" anchor="t" anchorCtr="0">
            <a:normAutofit/>
          </a:bodyPr>
          <a:lstStyle/>
          <a:p>
            <a:pPr marL="457200" lvl="0" indent="-457200" algn="l" rtl="0">
              <a:lnSpc>
                <a:spcPct val="110000"/>
              </a:lnSpc>
              <a:spcBef>
                <a:spcPts val="0"/>
              </a:spcBef>
              <a:spcAft>
                <a:spcPts val="0"/>
              </a:spcAft>
              <a:buSzPts val="2000"/>
              <a:buFont typeface="Aharoni"/>
              <a:buAutoNum type="arabicPeriod"/>
            </a:pPr>
            <a:r>
              <a:rPr lang="en-US" sz="1700" b="1" dirty="0"/>
              <a:t>Linear regression</a:t>
            </a:r>
            <a:endParaRPr sz="1700"/>
          </a:p>
          <a:p>
            <a:pPr marL="457200" lvl="0" indent="-457200" algn="l" rtl="0">
              <a:lnSpc>
                <a:spcPct val="110000"/>
              </a:lnSpc>
              <a:spcBef>
                <a:spcPts val="1000"/>
              </a:spcBef>
              <a:spcAft>
                <a:spcPts val="0"/>
              </a:spcAft>
              <a:buSzPts val="2000"/>
              <a:buFont typeface="Aharoni"/>
              <a:buAutoNum type="arabicPeriod"/>
            </a:pPr>
            <a:r>
              <a:rPr lang="en-US" sz="1700" b="1" dirty="0"/>
              <a:t>Random forest regression</a:t>
            </a:r>
            <a:endParaRPr sz="1700"/>
          </a:p>
          <a:p>
            <a:pPr marL="457200" lvl="0" indent="-457200" algn="l" rtl="0">
              <a:lnSpc>
                <a:spcPct val="110000"/>
              </a:lnSpc>
              <a:spcBef>
                <a:spcPts val="1000"/>
              </a:spcBef>
              <a:spcAft>
                <a:spcPts val="0"/>
              </a:spcAft>
              <a:buSzPts val="2000"/>
              <a:buFont typeface="Aharoni"/>
              <a:buAutoNum type="arabicPeriod"/>
            </a:pPr>
            <a:r>
              <a:rPr lang="en-US" sz="1700" b="1" dirty="0" err="1"/>
              <a:t>XGBoost</a:t>
            </a:r>
            <a:r>
              <a:rPr lang="en-US" sz="1700" b="1" dirty="0"/>
              <a:t> ( Extreme Gradient Boosting)</a:t>
            </a:r>
            <a:endParaRPr sz="1700"/>
          </a:p>
          <a:p>
            <a:pPr marL="457200" lvl="0" indent="-457200" algn="l" rtl="0">
              <a:lnSpc>
                <a:spcPct val="110000"/>
              </a:lnSpc>
              <a:spcBef>
                <a:spcPts val="1000"/>
              </a:spcBef>
              <a:spcAft>
                <a:spcPts val="0"/>
              </a:spcAft>
              <a:buSzPts val="2000"/>
              <a:buFont typeface="Aharoni"/>
              <a:buAutoNum type="arabicPeriod"/>
            </a:pPr>
            <a:r>
              <a:rPr lang="en-US" sz="1700" b="1" dirty="0"/>
              <a:t>LSTM (Long Short-Term Memory.)</a:t>
            </a:r>
            <a:endParaRPr sz="1700" b="1"/>
          </a:p>
        </p:txBody>
      </p:sp>
      <p:sp>
        <p:nvSpPr>
          <p:cNvPr id="217" name="Google Shape;217;p20"/>
          <p:cNvSpPr txBox="1"/>
          <p:nvPr/>
        </p:nvSpPr>
        <p:spPr>
          <a:xfrm>
            <a:off x="838199" y="3173126"/>
            <a:ext cx="6738258"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2"/>
                </a:solidFill>
                <a:latin typeface="Avenir"/>
                <a:ea typeface="Avenir"/>
                <a:cs typeface="Avenir"/>
                <a:sym typeface="Avenir"/>
              </a:rPr>
              <a:t>Train-Test Split Size</a:t>
            </a:r>
            <a:endParaRPr/>
          </a:p>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8" name="Google Shape;218;p20"/>
          <p:cNvSpPr txBox="1"/>
          <p:nvPr/>
        </p:nvSpPr>
        <p:spPr>
          <a:xfrm>
            <a:off x="838199" y="3760238"/>
            <a:ext cx="8663610" cy="30007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Avenir"/>
                <a:ea typeface="Avenir"/>
                <a:cs typeface="Avenir"/>
                <a:sym typeface="Avenir"/>
              </a:rPr>
              <a:t>Training Set Size: </a:t>
            </a:r>
            <a:r>
              <a:rPr lang="en-US" sz="1800" dirty="0">
                <a:solidFill>
                  <a:schemeClr val="dk1"/>
                </a:solidFill>
                <a:latin typeface="Avenir"/>
                <a:ea typeface="Avenir"/>
                <a:cs typeface="Avenir"/>
                <a:sym typeface="Avenir"/>
              </a:rPr>
              <a:t>3 Years of Hourly data (From year 2015 to 2017)</a:t>
            </a:r>
            <a:endParaRPr/>
          </a:p>
          <a:p>
            <a:pPr marL="0" marR="0" lvl="0" indent="0" algn="l" rtl="0">
              <a:spcBef>
                <a:spcPts val="0"/>
              </a:spcBef>
              <a:spcAft>
                <a:spcPts val="0"/>
              </a:spcAft>
              <a:buNone/>
            </a:pPr>
            <a:endParaRPr sz="1800">
              <a:solidFill>
                <a:schemeClr val="dk1"/>
              </a:solidFill>
              <a:latin typeface="Avenir"/>
              <a:ea typeface="Avenir"/>
              <a:cs typeface="Avenir"/>
              <a:sym typeface="Avenir"/>
            </a:endParaRPr>
          </a:p>
          <a:p>
            <a:pPr marL="0" marR="0" lvl="0" indent="0" algn="l" rtl="0">
              <a:lnSpc>
                <a:spcPct val="150000"/>
              </a:lnSpc>
              <a:spcBef>
                <a:spcPts val="0"/>
              </a:spcBef>
              <a:spcAft>
                <a:spcPts val="0"/>
              </a:spcAft>
              <a:buNone/>
            </a:pPr>
            <a:r>
              <a:rPr lang="en-US" sz="1800" b="1" dirty="0">
                <a:solidFill>
                  <a:schemeClr val="dk1"/>
                </a:solidFill>
                <a:latin typeface="Avenir"/>
                <a:ea typeface="Avenir"/>
                <a:cs typeface="Avenir"/>
                <a:sym typeface="Avenir"/>
              </a:rPr>
              <a:t>Test Set Size:  </a:t>
            </a:r>
            <a:r>
              <a:rPr lang="en-US" sz="1800" dirty="0">
                <a:solidFill>
                  <a:schemeClr val="dk1"/>
                </a:solidFill>
                <a:latin typeface="Avenir"/>
                <a:ea typeface="Avenir"/>
                <a:cs typeface="Avenir"/>
                <a:sym typeface="Avenir"/>
              </a:rPr>
              <a:t>a) 1</a:t>
            </a:r>
            <a:r>
              <a:rPr lang="en-US" sz="1800" baseline="30000" dirty="0">
                <a:solidFill>
                  <a:schemeClr val="dk1"/>
                </a:solidFill>
                <a:latin typeface="Avenir"/>
                <a:ea typeface="Avenir"/>
                <a:cs typeface="Avenir"/>
                <a:sym typeface="Avenir"/>
              </a:rPr>
              <a:t>st</a:t>
            </a:r>
            <a:r>
              <a:rPr lang="en-US" sz="1800" dirty="0">
                <a:solidFill>
                  <a:schemeClr val="dk1"/>
                </a:solidFill>
                <a:latin typeface="Avenir"/>
                <a:ea typeface="Avenir"/>
                <a:cs typeface="Avenir"/>
                <a:sym typeface="Avenir"/>
              </a:rPr>
              <a:t> -Day (01-01-2018) to 6</a:t>
            </a:r>
            <a:r>
              <a:rPr lang="en-US" sz="1800" baseline="30000" dirty="0">
                <a:solidFill>
                  <a:schemeClr val="dk1"/>
                </a:solidFill>
                <a:latin typeface="Avenir"/>
                <a:ea typeface="Avenir"/>
                <a:cs typeface="Avenir"/>
                <a:sym typeface="Avenir"/>
              </a:rPr>
              <a:t>th</a:t>
            </a:r>
            <a:r>
              <a:rPr lang="en-US" sz="1800" dirty="0">
                <a:solidFill>
                  <a:schemeClr val="dk1"/>
                </a:solidFill>
                <a:latin typeface="Avenir"/>
                <a:ea typeface="Avenir"/>
                <a:cs typeface="Avenir"/>
                <a:sym typeface="Avenir"/>
              </a:rPr>
              <a:t> Day (01-06-2018) Individually</a:t>
            </a:r>
            <a:endParaRPr/>
          </a:p>
          <a:p>
            <a:pPr marL="0" marR="0" lvl="0" indent="0" algn="l" rtl="0">
              <a:lnSpc>
                <a:spcPct val="150000"/>
              </a:lnSpc>
              <a:spcBef>
                <a:spcPts val="0"/>
              </a:spcBef>
              <a:spcAft>
                <a:spcPts val="0"/>
              </a:spcAft>
              <a:buNone/>
            </a:pPr>
            <a:r>
              <a:rPr lang="en-US" sz="1800" dirty="0">
                <a:solidFill>
                  <a:schemeClr val="dk1"/>
                </a:solidFill>
                <a:latin typeface="Avenir"/>
                <a:ea typeface="Avenir"/>
                <a:cs typeface="Avenir"/>
                <a:sym typeface="Avenir"/>
              </a:rPr>
              <a:t>	</a:t>
            </a:r>
            <a:r>
              <a:rPr lang="en-US" sz="1800" dirty="0" smtClean="0">
                <a:solidFill>
                  <a:schemeClr val="dk1"/>
                </a:solidFill>
                <a:latin typeface="Avenir"/>
                <a:ea typeface="Avenir"/>
                <a:cs typeface="Avenir"/>
                <a:sym typeface="Avenir"/>
              </a:rPr>
              <a:t> </a:t>
            </a:r>
            <a:r>
              <a:rPr lang="en-US" sz="1800" dirty="0" smtClean="0">
                <a:solidFill>
                  <a:schemeClr val="dk1"/>
                </a:solidFill>
                <a:latin typeface="Avenir"/>
                <a:ea typeface="Avenir"/>
                <a:cs typeface="Avenir"/>
                <a:sym typeface="Avenir"/>
              </a:rPr>
              <a:t>          b</a:t>
            </a:r>
            <a:r>
              <a:rPr lang="en-US" sz="1800" dirty="0">
                <a:solidFill>
                  <a:schemeClr val="dk1"/>
                </a:solidFill>
                <a:latin typeface="Avenir"/>
                <a:ea typeface="Avenir"/>
                <a:cs typeface="Avenir"/>
                <a:sym typeface="Avenir"/>
              </a:rPr>
              <a:t>) 1-Week (01-01-2018 to 01-07-2018)</a:t>
            </a:r>
            <a:endParaRPr/>
          </a:p>
          <a:p>
            <a:pPr marL="0" marR="0" lvl="0" indent="0" algn="l" rtl="0">
              <a:lnSpc>
                <a:spcPct val="150000"/>
              </a:lnSpc>
              <a:spcBef>
                <a:spcPts val="0"/>
              </a:spcBef>
              <a:spcAft>
                <a:spcPts val="0"/>
              </a:spcAft>
              <a:buNone/>
            </a:pPr>
            <a:r>
              <a:rPr lang="en-US" sz="1800" dirty="0">
                <a:solidFill>
                  <a:schemeClr val="dk1"/>
                </a:solidFill>
                <a:latin typeface="Avenir"/>
                <a:ea typeface="Avenir"/>
                <a:cs typeface="Avenir"/>
                <a:sym typeface="Avenir"/>
              </a:rPr>
              <a:t>	</a:t>
            </a:r>
            <a:r>
              <a:rPr lang="en-US" sz="1800" dirty="0">
                <a:solidFill>
                  <a:schemeClr val="dk1"/>
                </a:solidFill>
                <a:latin typeface="Avenir"/>
                <a:ea typeface="Avenir"/>
                <a:cs typeface="Avenir"/>
                <a:sym typeface="Avenir"/>
              </a:rPr>
              <a:t> </a:t>
            </a:r>
            <a:r>
              <a:rPr lang="en-US" sz="1800" dirty="0" smtClean="0">
                <a:solidFill>
                  <a:schemeClr val="dk1"/>
                </a:solidFill>
                <a:latin typeface="Avenir"/>
                <a:ea typeface="Avenir"/>
                <a:cs typeface="Avenir"/>
                <a:sym typeface="Avenir"/>
              </a:rPr>
              <a:t>          </a:t>
            </a:r>
            <a:r>
              <a:rPr lang="en-US" sz="1800" dirty="0" smtClean="0">
                <a:solidFill>
                  <a:schemeClr val="dk1"/>
                </a:solidFill>
                <a:latin typeface="Avenir"/>
                <a:ea typeface="Avenir"/>
                <a:cs typeface="Avenir"/>
                <a:sym typeface="Avenir"/>
              </a:rPr>
              <a:t>c</a:t>
            </a:r>
            <a:r>
              <a:rPr lang="en-US" sz="1800" dirty="0">
                <a:solidFill>
                  <a:schemeClr val="dk1"/>
                </a:solidFill>
                <a:latin typeface="Avenir"/>
                <a:ea typeface="Avenir"/>
                <a:cs typeface="Avenir"/>
                <a:sym typeface="Avenir"/>
              </a:rPr>
              <a:t>) 1-Month (01-01-2018 to 01-31-2018)</a:t>
            </a:r>
            <a:endParaRPr/>
          </a:p>
          <a:p>
            <a:pPr marL="0" marR="0" lvl="0" indent="0" algn="l" rtl="0">
              <a:lnSpc>
                <a:spcPct val="150000"/>
              </a:lnSpc>
              <a:spcBef>
                <a:spcPts val="0"/>
              </a:spcBef>
              <a:spcAft>
                <a:spcPts val="0"/>
              </a:spcAft>
              <a:buNone/>
            </a:pPr>
            <a:r>
              <a:rPr lang="en-US" sz="1800" dirty="0">
                <a:solidFill>
                  <a:schemeClr val="dk1"/>
                </a:solidFill>
                <a:latin typeface="Avenir"/>
                <a:ea typeface="Avenir"/>
                <a:cs typeface="Avenir"/>
                <a:sym typeface="Avenir"/>
              </a:rPr>
              <a:t>	</a:t>
            </a:r>
            <a:r>
              <a:rPr lang="en-US" sz="1800" dirty="0">
                <a:solidFill>
                  <a:schemeClr val="dk1"/>
                </a:solidFill>
                <a:latin typeface="Avenir"/>
                <a:ea typeface="Avenir"/>
                <a:cs typeface="Avenir"/>
                <a:sym typeface="Avenir"/>
              </a:rPr>
              <a:t> </a:t>
            </a:r>
            <a:r>
              <a:rPr lang="en-US" sz="1800" dirty="0" smtClean="0">
                <a:solidFill>
                  <a:schemeClr val="dk1"/>
                </a:solidFill>
                <a:latin typeface="Avenir"/>
                <a:ea typeface="Avenir"/>
                <a:cs typeface="Avenir"/>
                <a:sym typeface="Avenir"/>
              </a:rPr>
              <a:t>          </a:t>
            </a:r>
            <a:r>
              <a:rPr lang="en-US" sz="1800" dirty="0" smtClean="0">
                <a:solidFill>
                  <a:schemeClr val="dk1"/>
                </a:solidFill>
                <a:latin typeface="Avenir"/>
                <a:ea typeface="Avenir"/>
                <a:cs typeface="Avenir"/>
                <a:sym typeface="Avenir"/>
              </a:rPr>
              <a:t>d</a:t>
            </a:r>
            <a:r>
              <a:rPr lang="en-US" sz="1800" dirty="0">
                <a:solidFill>
                  <a:schemeClr val="dk1"/>
                </a:solidFill>
                <a:latin typeface="Avenir"/>
                <a:ea typeface="Avenir"/>
                <a:cs typeface="Avenir"/>
                <a:sym typeface="Avenir"/>
              </a:rPr>
              <a:t>) 6-Months (01-01-2018 to 06-30-2018)</a:t>
            </a:r>
            <a:endParaRPr/>
          </a:p>
          <a:p>
            <a:pPr marL="0" marR="0" lvl="0" indent="0" algn="l" rtl="0">
              <a:lnSpc>
                <a:spcPct val="150000"/>
              </a:lnSpc>
              <a:spcBef>
                <a:spcPts val="0"/>
              </a:spcBef>
              <a:spcAft>
                <a:spcPts val="0"/>
              </a:spcAft>
              <a:buNone/>
            </a:pPr>
            <a:r>
              <a:rPr lang="en-US" sz="1800" dirty="0">
                <a:solidFill>
                  <a:schemeClr val="dk1"/>
                </a:solidFill>
                <a:latin typeface="Avenir"/>
                <a:ea typeface="Avenir"/>
                <a:cs typeface="Avenir"/>
                <a:sym typeface="Avenir"/>
              </a:rPr>
              <a:t>                       </a:t>
            </a:r>
            <a:r>
              <a:rPr lang="en-US" sz="1800" dirty="0" smtClean="0">
                <a:solidFill>
                  <a:schemeClr val="dk1"/>
                </a:solidFill>
                <a:latin typeface="Avenir"/>
                <a:ea typeface="Avenir"/>
                <a:cs typeface="Avenir"/>
                <a:sym typeface="Avenir"/>
              </a:rPr>
              <a:t>  e</a:t>
            </a:r>
            <a:r>
              <a:rPr lang="en-US" sz="1800" dirty="0">
                <a:solidFill>
                  <a:schemeClr val="dk1"/>
                </a:solidFill>
                <a:latin typeface="Avenir"/>
                <a:ea typeface="Avenir"/>
                <a:cs typeface="Avenir"/>
                <a:sym typeface="Avenir"/>
              </a:rPr>
              <a:t>) 1-Year (01-01-2018 to 12-31-2018)</a:t>
            </a:r>
            <a:endParaRPr/>
          </a:p>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pic>
        <p:nvPicPr>
          <p:cNvPr id="220" name="Google Shape;220;p20"/>
          <p:cNvPicPr preferRelativeResize="0"/>
          <p:nvPr/>
        </p:nvPicPr>
        <p:blipFill>
          <a:blip r:embed="rId3">
            <a:alphaModFix/>
          </a:blip>
          <a:stretch>
            <a:fillRect/>
          </a:stretch>
        </p:blipFill>
        <p:spPr>
          <a:xfrm>
            <a:off x="7092564" y="280600"/>
            <a:ext cx="4407134" cy="3225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body" idx="1"/>
          </p:nvPr>
        </p:nvSpPr>
        <p:spPr>
          <a:xfrm>
            <a:off x="680883" y="308720"/>
            <a:ext cx="10515600" cy="4236087"/>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a:t>Kaggle ID:  </a:t>
            </a:r>
            <a:r>
              <a:rPr lang="en-US" u="sng">
                <a:solidFill>
                  <a:schemeClr val="hlink"/>
                </a:solidFill>
                <a:hlinkClick r:id="rId3"/>
              </a:rPr>
              <a:t>https://www.kaggle.com/snehareddy123455</a:t>
            </a:r>
            <a:endParaRPr/>
          </a:p>
          <a:p>
            <a:pPr marL="228600" lvl="0" indent="-228600" algn="l" rtl="0">
              <a:lnSpc>
                <a:spcPct val="110000"/>
              </a:lnSpc>
              <a:spcBef>
                <a:spcPts val="1000"/>
              </a:spcBef>
              <a:spcAft>
                <a:spcPts val="0"/>
              </a:spcAft>
              <a:buSzPts val="2000"/>
              <a:buChar char="•"/>
            </a:pPr>
            <a:r>
              <a:rPr lang="en-US"/>
              <a:t>GitHub Link:</a:t>
            </a:r>
            <a:r>
              <a:rPr lang="en-US" u="sng">
                <a:solidFill>
                  <a:schemeClr val="hlink"/>
                </a:solidFill>
                <a:hlinkClick r:id="rId4"/>
              </a:rPr>
              <a:t> https://github.com/capstone606/project</a:t>
            </a:r>
            <a:endParaRPr/>
          </a:p>
          <a:p>
            <a:pPr marL="228600" lvl="0" indent="-101600" algn="l" rtl="0">
              <a:lnSpc>
                <a:spcPct val="110000"/>
              </a:lnSpc>
              <a:spcBef>
                <a:spcPts val="1000"/>
              </a:spcBef>
              <a:spcAft>
                <a:spcPts val="0"/>
              </a:spcAft>
              <a:buSzPts val="2000"/>
              <a:buNone/>
            </a:pPr>
            <a:endParaRPr/>
          </a:p>
        </p:txBody>
      </p:sp>
      <p:pic>
        <p:nvPicPr>
          <p:cNvPr id="98" name="Google Shape;98;p2"/>
          <p:cNvPicPr preferRelativeResize="0"/>
          <p:nvPr/>
        </p:nvPicPr>
        <p:blipFill>
          <a:blip r:embed="rId5">
            <a:alphaModFix/>
          </a:blip>
          <a:stretch>
            <a:fillRect/>
          </a:stretch>
        </p:blipFill>
        <p:spPr>
          <a:xfrm>
            <a:off x="1797675" y="1676750"/>
            <a:ext cx="7923174" cy="4720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title"/>
          </p:nvPr>
        </p:nvSpPr>
        <p:spPr>
          <a:xfrm>
            <a:off x="838200" y="365126"/>
            <a:ext cx="10515600" cy="72655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Electricity Load Prediction Results</a:t>
            </a:r>
            <a:endParaRPr sz="4000"/>
          </a:p>
        </p:txBody>
      </p:sp>
      <p:pic>
        <p:nvPicPr>
          <p:cNvPr id="226" name="Google Shape;226;p21"/>
          <p:cNvPicPr preferRelativeResize="0">
            <a:picLocks noGrp="1"/>
          </p:cNvPicPr>
          <p:nvPr>
            <p:ph type="body" idx="1"/>
          </p:nvPr>
        </p:nvPicPr>
        <p:blipFill rotWithShape="1">
          <a:blip r:embed="rId3">
            <a:alphaModFix/>
          </a:blip>
          <a:srcRect/>
          <a:stretch/>
        </p:blipFill>
        <p:spPr>
          <a:xfrm>
            <a:off x="5606050" y="1335025"/>
            <a:ext cx="6108300" cy="4904400"/>
          </a:xfrm>
          <a:prstGeom prst="rect">
            <a:avLst/>
          </a:prstGeom>
          <a:noFill/>
          <a:ln>
            <a:noFill/>
          </a:ln>
        </p:spPr>
      </p:pic>
      <p:pic>
        <p:nvPicPr>
          <p:cNvPr id="227" name="Google Shape;227;p21"/>
          <p:cNvPicPr preferRelativeResize="0"/>
          <p:nvPr/>
        </p:nvPicPr>
        <p:blipFill>
          <a:blip r:embed="rId4">
            <a:alphaModFix/>
          </a:blip>
          <a:stretch>
            <a:fillRect/>
          </a:stretch>
        </p:blipFill>
        <p:spPr>
          <a:xfrm>
            <a:off x="196175" y="1550500"/>
            <a:ext cx="4811628" cy="4116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3"/>
          <p:cNvSpPr txBox="1">
            <a:spLocks noGrp="1"/>
          </p:cNvSpPr>
          <p:nvPr>
            <p:ph type="title"/>
          </p:nvPr>
        </p:nvSpPr>
        <p:spPr>
          <a:xfrm>
            <a:off x="838200" y="365126"/>
            <a:ext cx="10515600" cy="72655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Electricity Load Prediction Results</a:t>
            </a:r>
            <a:endParaRPr sz="4000"/>
          </a:p>
        </p:txBody>
      </p:sp>
      <p:pic>
        <p:nvPicPr>
          <p:cNvPr id="233" name="Google Shape;233;p23"/>
          <p:cNvPicPr preferRelativeResize="0"/>
          <p:nvPr/>
        </p:nvPicPr>
        <p:blipFill rotWithShape="1">
          <a:blip r:embed="rId3">
            <a:alphaModFix/>
          </a:blip>
          <a:srcRect/>
          <a:stretch/>
        </p:blipFill>
        <p:spPr>
          <a:xfrm>
            <a:off x="650929" y="1301557"/>
            <a:ext cx="10515599" cy="52373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4"/>
          <p:cNvSpPr txBox="1">
            <a:spLocks noGrp="1"/>
          </p:cNvSpPr>
          <p:nvPr>
            <p:ph type="title"/>
          </p:nvPr>
        </p:nvSpPr>
        <p:spPr>
          <a:xfrm>
            <a:off x="838200" y="365126"/>
            <a:ext cx="10515600" cy="72655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Load Prediction Comparison with TSO</a:t>
            </a:r>
            <a:endParaRPr sz="4000"/>
          </a:p>
        </p:txBody>
      </p:sp>
      <p:pic>
        <p:nvPicPr>
          <p:cNvPr id="239" name="Google Shape;239;p24"/>
          <p:cNvPicPr preferRelativeResize="0"/>
          <p:nvPr/>
        </p:nvPicPr>
        <p:blipFill rotWithShape="1">
          <a:blip r:embed="rId3">
            <a:alphaModFix/>
          </a:blip>
          <a:srcRect/>
          <a:stretch/>
        </p:blipFill>
        <p:spPr>
          <a:xfrm>
            <a:off x="592511" y="1328640"/>
            <a:ext cx="10689463" cy="52960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type="title"/>
          </p:nvPr>
        </p:nvSpPr>
        <p:spPr>
          <a:xfrm>
            <a:off x="838200" y="365126"/>
            <a:ext cx="10515600" cy="72655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Electricity Price Prediction Results</a:t>
            </a:r>
            <a:endParaRPr sz="4000"/>
          </a:p>
        </p:txBody>
      </p:sp>
      <p:pic>
        <p:nvPicPr>
          <p:cNvPr id="245" name="Google Shape;245;p27"/>
          <p:cNvPicPr preferRelativeResize="0">
            <a:picLocks noGrp="1"/>
          </p:cNvPicPr>
          <p:nvPr>
            <p:ph type="body" idx="1"/>
          </p:nvPr>
        </p:nvPicPr>
        <p:blipFill rotWithShape="1">
          <a:blip r:embed="rId3">
            <a:alphaModFix/>
          </a:blip>
          <a:srcRect/>
          <a:stretch/>
        </p:blipFill>
        <p:spPr>
          <a:xfrm>
            <a:off x="5795725" y="1346050"/>
            <a:ext cx="5985900" cy="4950600"/>
          </a:xfrm>
          <a:prstGeom prst="rect">
            <a:avLst/>
          </a:prstGeom>
          <a:noFill/>
          <a:ln>
            <a:noFill/>
          </a:ln>
        </p:spPr>
      </p:pic>
      <p:pic>
        <p:nvPicPr>
          <p:cNvPr id="246" name="Google Shape;246;p27"/>
          <p:cNvPicPr preferRelativeResize="0"/>
          <p:nvPr/>
        </p:nvPicPr>
        <p:blipFill>
          <a:blip r:embed="rId4">
            <a:alphaModFix/>
          </a:blip>
          <a:stretch>
            <a:fillRect/>
          </a:stretch>
        </p:blipFill>
        <p:spPr>
          <a:xfrm>
            <a:off x="137800" y="2104976"/>
            <a:ext cx="5301248" cy="3285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title"/>
          </p:nvPr>
        </p:nvSpPr>
        <p:spPr>
          <a:xfrm>
            <a:off x="838200" y="365126"/>
            <a:ext cx="10515600" cy="72655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Electricity Price Prediction Results</a:t>
            </a:r>
            <a:endParaRPr sz="4000"/>
          </a:p>
        </p:txBody>
      </p:sp>
      <p:pic>
        <p:nvPicPr>
          <p:cNvPr id="252" name="Google Shape;252;p25"/>
          <p:cNvPicPr preferRelativeResize="0">
            <a:picLocks noGrp="1"/>
          </p:cNvPicPr>
          <p:nvPr>
            <p:ph type="body" idx="1"/>
          </p:nvPr>
        </p:nvPicPr>
        <p:blipFill rotWithShape="1">
          <a:blip r:embed="rId3">
            <a:alphaModFix/>
          </a:blip>
          <a:srcRect/>
          <a:stretch/>
        </p:blipFill>
        <p:spPr>
          <a:xfrm>
            <a:off x="905069" y="1540296"/>
            <a:ext cx="9568610" cy="480289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a:spLocks noGrp="1"/>
          </p:cNvSpPr>
          <p:nvPr>
            <p:ph type="title"/>
          </p:nvPr>
        </p:nvSpPr>
        <p:spPr>
          <a:xfrm>
            <a:off x="838200" y="365126"/>
            <a:ext cx="10515600" cy="72655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2"/>
              </a:buClr>
              <a:buSzPct val="100000"/>
              <a:buFont typeface="Aharoni"/>
              <a:buNone/>
            </a:pPr>
            <a:r>
              <a:rPr lang="en-US" sz="4000">
                <a:latin typeface="Avenir"/>
                <a:ea typeface="Avenir"/>
                <a:cs typeface="Avenir"/>
                <a:sym typeface="Avenir"/>
              </a:rPr>
              <a:t>Electricity Price Prediction Comparison with TSO</a:t>
            </a:r>
            <a:endParaRPr sz="4000">
              <a:latin typeface="Avenir"/>
              <a:ea typeface="Avenir"/>
              <a:cs typeface="Avenir"/>
              <a:sym typeface="Avenir"/>
            </a:endParaRPr>
          </a:p>
        </p:txBody>
      </p:sp>
      <p:pic>
        <p:nvPicPr>
          <p:cNvPr id="258" name="Google Shape;258;p28"/>
          <p:cNvPicPr preferRelativeResize="0"/>
          <p:nvPr/>
        </p:nvPicPr>
        <p:blipFill rotWithShape="1">
          <a:blip r:embed="rId3">
            <a:alphaModFix/>
          </a:blip>
          <a:srcRect/>
          <a:stretch/>
        </p:blipFill>
        <p:spPr>
          <a:xfrm>
            <a:off x="686092" y="1421946"/>
            <a:ext cx="10667708" cy="52853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latin typeface="Avenir"/>
                <a:ea typeface="Avenir"/>
                <a:cs typeface="Avenir"/>
                <a:sym typeface="Avenir"/>
              </a:rPr>
              <a:t>Price and Load Prediction compared to TSO</a:t>
            </a:r>
            <a:endParaRPr sz="4000">
              <a:latin typeface="Avenir"/>
              <a:ea typeface="Avenir"/>
              <a:cs typeface="Avenir"/>
              <a:sym typeface="Avenir"/>
            </a:endParaRPr>
          </a:p>
        </p:txBody>
      </p:sp>
      <p:pic>
        <p:nvPicPr>
          <p:cNvPr id="264" name="Google Shape;264;p29" descr="A graph of a graph&#10;&#10;Description automatically generated with medium confidence"/>
          <p:cNvPicPr preferRelativeResize="0">
            <a:picLocks noGrp="1"/>
          </p:cNvPicPr>
          <p:nvPr>
            <p:ph type="body" idx="1"/>
          </p:nvPr>
        </p:nvPicPr>
        <p:blipFill rotWithShape="1">
          <a:blip r:embed="rId3">
            <a:alphaModFix/>
          </a:blip>
          <a:srcRect/>
          <a:stretch/>
        </p:blipFill>
        <p:spPr>
          <a:xfrm>
            <a:off x="199781" y="2281918"/>
            <a:ext cx="11792437" cy="409089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Model Prediction Results	</a:t>
            </a:r>
            <a:endParaRPr sz="4000"/>
          </a:p>
        </p:txBody>
      </p:sp>
      <p:sp>
        <p:nvSpPr>
          <p:cNvPr id="270" name="Google Shape;270;p30"/>
          <p:cNvSpPr txBox="1">
            <a:spLocks noGrp="1"/>
          </p:cNvSpPr>
          <p:nvPr>
            <p:ph type="body" idx="1"/>
          </p:nvPr>
        </p:nvSpPr>
        <p:spPr>
          <a:xfrm>
            <a:off x="838200" y="1838725"/>
            <a:ext cx="10515600" cy="3668100"/>
          </a:xfrm>
          <a:prstGeom prst="rect">
            <a:avLst/>
          </a:prstGeom>
          <a:noFill/>
          <a:ln>
            <a:noFill/>
          </a:ln>
        </p:spPr>
        <p:txBody>
          <a:bodyPr spcFirstLastPara="1" wrap="square" lIns="91425" tIns="45700" rIns="91425" bIns="45700" anchor="t" anchorCtr="0">
            <a:normAutofit fontScale="77500" lnSpcReduction="20000"/>
          </a:bodyPr>
          <a:lstStyle/>
          <a:p>
            <a:pPr marL="228600" lvl="0" indent="-242443" algn="l" rtl="0">
              <a:lnSpc>
                <a:spcPct val="110000"/>
              </a:lnSpc>
              <a:spcBef>
                <a:spcPts val="0"/>
              </a:spcBef>
              <a:spcAft>
                <a:spcPts val="0"/>
              </a:spcAft>
              <a:buSzPct val="100000"/>
              <a:buChar char="•"/>
            </a:pPr>
            <a:r>
              <a:rPr lang="en-US" sz="4032" b="1"/>
              <a:t>Electricity Load Prediction:</a:t>
            </a:r>
            <a:endParaRPr sz="4032"/>
          </a:p>
          <a:p>
            <a:pPr marL="0" lvl="0" indent="0" algn="l" rtl="0">
              <a:lnSpc>
                <a:spcPct val="110000"/>
              </a:lnSpc>
              <a:spcBef>
                <a:spcPts val="1000"/>
              </a:spcBef>
              <a:spcAft>
                <a:spcPts val="0"/>
              </a:spcAft>
              <a:buSzPct val="49593"/>
              <a:buNone/>
            </a:pPr>
            <a:r>
              <a:rPr lang="en-US" sz="4032"/>
              <a:t>	LSTM: R2 Score=0.92</a:t>
            </a:r>
            <a:endParaRPr sz="4032"/>
          </a:p>
          <a:p>
            <a:pPr marL="0" lvl="0" indent="0" algn="l" rtl="0">
              <a:lnSpc>
                <a:spcPct val="110000"/>
              </a:lnSpc>
              <a:spcBef>
                <a:spcPts val="1000"/>
              </a:spcBef>
              <a:spcAft>
                <a:spcPts val="0"/>
              </a:spcAft>
              <a:buSzPct val="49593"/>
              <a:buNone/>
            </a:pPr>
            <a:r>
              <a:rPr lang="en-US" sz="4032"/>
              <a:t>	XGBoost: R2 Score=0.89</a:t>
            </a:r>
            <a:endParaRPr sz="4032"/>
          </a:p>
          <a:p>
            <a:pPr marL="0" lvl="0" indent="0" algn="l" rtl="0">
              <a:lnSpc>
                <a:spcPct val="110000"/>
              </a:lnSpc>
              <a:spcBef>
                <a:spcPts val="1000"/>
              </a:spcBef>
              <a:spcAft>
                <a:spcPts val="0"/>
              </a:spcAft>
              <a:buSzPct val="59493"/>
              <a:buNone/>
            </a:pPr>
            <a:endParaRPr sz="3361"/>
          </a:p>
          <a:p>
            <a:pPr marL="228600" lvl="0" indent="-240062" algn="l" rtl="0">
              <a:lnSpc>
                <a:spcPct val="110000"/>
              </a:lnSpc>
              <a:spcBef>
                <a:spcPts val="1000"/>
              </a:spcBef>
              <a:spcAft>
                <a:spcPts val="0"/>
              </a:spcAft>
              <a:buSzPct val="100000"/>
              <a:buChar char="•"/>
            </a:pPr>
            <a:r>
              <a:rPr lang="en-US" sz="3964" b="1"/>
              <a:t>Electricity Price Prediction:</a:t>
            </a:r>
            <a:endParaRPr sz="3964"/>
          </a:p>
          <a:p>
            <a:pPr marL="457200" lvl="1" indent="0" algn="l" rtl="0">
              <a:lnSpc>
                <a:spcPct val="110000"/>
              </a:lnSpc>
              <a:spcBef>
                <a:spcPts val="500"/>
              </a:spcBef>
              <a:spcAft>
                <a:spcPts val="0"/>
              </a:spcAft>
              <a:buSzPct val="47814"/>
              <a:buNone/>
            </a:pPr>
            <a:r>
              <a:rPr lang="en-US" sz="3764" b="1"/>
              <a:t>        </a:t>
            </a:r>
            <a:r>
              <a:rPr lang="en-US" sz="3764"/>
              <a:t>XGBoost: R2 Score=0.42</a:t>
            </a:r>
            <a:endParaRPr sz="3764"/>
          </a:p>
          <a:p>
            <a:pPr marL="457200" lvl="1" indent="0" algn="l" rtl="0">
              <a:lnSpc>
                <a:spcPct val="110000"/>
              </a:lnSpc>
              <a:spcBef>
                <a:spcPts val="500"/>
              </a:spcBef>
              <a:spcAft>
                <a:spcPts val="0"/>
              </a:spcAft>
              <a:buSzPct val="47814"/>
              <a:buNone/>
            </a:pPr>
            <a:r>
              <a:rPr lang="en-US" sz="3764"/>
              <a:t>        Linear Regression: R2 Score: 0.40</a:t>
            </a:r>
            <a:endParaRPr sz="3764"/>
          </a:p>
          <a:p>
            <a:pPr marL="457200" lvl="1" indent="0" algn="l" rtl="0">
              <a:lnSpc>
                <a:spcPct val="110000"/>
              </a:lnSpc>
              <a:spcBef>
                <a:spcPts val="500"/>
              </a:spcBef>
              <a:spcAft>
                <a:spcPts val="0"/>
              </a:spcAft>
              <a:buSzPct val="100000"/>
              <a:buNone/>
            </a:pPr>
            <a:endParaRPr/>
          </a:p>
          <a:p>
            <a:pPr marL="457200" lvl="1" indent="0" algn="l" rtl="0">
              <a:lnSpc>
                <a:spcPct val="110000"/>
              </a:lnSpc>
              <a:spcBef>
                <a:spcPts val="500"/>
              </a:spcBef>
              <a:spcAft>
                <a:spcPts val="0"/>
              </a:spcAft>
              <a:buSzPct val="100000"/>
              <a:buNone/>
            </a:pPr>
            <a:endParaRPr/>
          </a:p>
          <a:p>
            <a:pPr marL="457200" lvl="1" indent="0" algn="l" rtl="0">
              <a:lnSpc>
                <a:spcPct val="110000"/>
              </a:lnSpc>
              <a:spcBef>
                <a:spcPts val="500"/>
              </a:spcBef>
              <a:spcAft>
                <a:spcPts val="0"/>
              </a:spcAft>
              <a:buSzPct val="100000"/>
              <a:buNone/>
            </a:pPr>
            <a:endParaRPr b="1"/>
          </a:p>
          <a:p>
            <a:pPr marL="228600" lvl="0" indent="-101600" algn="l" rtl="0">
              <a:lnSpc>
                <a:spcPct val="110000"/>
              </a:lnSpc>
              <a:spcBef>
                <a:spcPts val="1000"/>
              </a:spcBef>
              <a:spcAft>
                <a:spcPts val="0"/>
              </a:spcAft>
              <a:buSzPct val="1000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TSO Prediction Method vs Our Method</a:t>
            </a:r>
            <a:endParaRPr sz="4000"/>
          </a:p>
        </p:txBody>
      </p:sp>
      <p:sp>
        <p:nvSpPr>
          <p:cNvPr id="276" name="Google Shape;276;p31"/>
          <p:cNvSpPr txBox="1">
            <a:spLocks noGrp="1"/>
          </p:cNvSpPr>
          <p:nvPr>
            <p:ph type="body" idx="1"/>
          </p:nvPr>
        </p:nvSpPr>
        <p:spPr>
          <a:xfrm>
            <a:off x="838200" y="1940875"/>
            <a:ext cx="10515600" cy="334710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SzPts val="2000"/>
              <a:buChar char="•"/>
            </a:pPr>
            <a:r>
              <a:rPr lang="en-US"/>
              <a:t>TSO </a:t>
            </a:r>
            <a:r>
              <a:rPr lang="en-US" sz="2000"/>
              <a:t>(Transmission Service Operator) uses the data till last available day to train the model and predict the load and price for next 24 hours.</a:t>
            </a:r>
            <a:endParaRPr sz="2000"/>
          </a:p>
          <a:p>
            <a:pPr marL="228600" lvl="0" indent="0" algn="l" rtl="0">
              <a:lnSpc>
                <a:spcPct val="150000"/>
              </a:lnSpc>
              <a:spcBef>
                <a:spcPts val="0"/>
              </a:spcBef>
              <a:spcAft>
                <a:spcPts val="0"/>
              </a:spcAft>
              <a:buNone/>
            </a:pPr>
            <a:endParaRPr/>
          </a:p>
          <a:p>
            <a:pPr marL="228600" lvl="0" indent="-228600" algn="l" rtl="0">
              <a:lnSpc>
                <a:spcPct val="150000"/>
              </a:lnSpc>
              <a:spcBef>
                <a:spcPts val="1000"/>
              </a:spcBef>
              <a:spcAft>
                <a:spcPts val="0"/>
              </a:spcAft>
              <a:buSzPts val="2000"/>
              <a:buFont typeface="Avenir"/>
              <a:buChar char="•"/>
            </a:pPr>
            <a:r>
              <a:rPr lang="en-US"/>
              <a:t>We used 3 years of data(from the year 2015 to 2017) to train our models and predict the next 24 hours, 1-week, 1-month, 6-months and 1-year data. This might be one of the reasons why our models are underperforming compared to TSO.</a:t>
            </a:r>
            <a:endParaRPr sz="2000"/>
          </a:p>
          <a:p>
            <a:pPr marL="228600" lvl="0" indent="-101600" algn="l" rtl="0">
              <a:lnSpc>
                <a:spcPct val="110000"/>
              </a:lnSpc>
              <a:spcBef>
                <a:spcPts val="1000"/>
              </a:spcBef>
              <a:spcAft>
                <a:spcPts val="0"/>
              </a:spcAft>
              <a:buSzPts val="2000"/>
              <a:buNone/>
            </a:pPr>
            <a:endParaRPr/>
          </a:p>
        </p:txBody>
      </p:sp>
      <p:cxnSp>
        <p:nvCxnSpPr>
          <p:cNvPr id="277" name="Google Shape;277;p31"/>
          <p:cNvCxnSpPr/>
          <p:nvPr/>
        </p:nvCxnSpPr>
        <p:spPr>
          <a:xfrm>
            <a:off x="1001485" y="5598367"/>
            <a:ext cx="10148700" cy="84000"/>
          </a:xfrm>
          <a:prstGeom prst="straightConnector1">
            <a:avLst/>
          </a:prstGeom>
          <a:noFill/>
          <a:ln w="9525" cap="flat" cmpd="sng">
            <a:solidFill>
              <a:schemeClr val="accent1"/>
            </a:solidFill>
            <a:prstDash val="solid"/>
            <a:miter lim="800000"/>
            <a:headEnd type="none" w="sm" len="sm"/>
            <a:tailEnd type="none" w="sm" len="sm"/>
          </a:ln>
        </p:spPr>
      </p:cxnSp>
      <p:sp>
        <p:nvSpPr>
          <p:cNvPr id="278" name="Google Shape;278;p31"/>
          <p:cNvSpPr txBox="1"/>
          <p:nvPr/>
        </p:nvSpPr>
        <p:spPr>
          <a:xfrm>
            <a:off x="1001485" y="5887617"/>
            <a:ext cx="92652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venir"/>
                <a:ea typeface="Avenir"/>
                <a:cs typeface="Avenir"/>
                <a:sym typeface="Avenir"/>
              </a:rPr>
              <a:t>(</a:t>
            </a:r>
            <a:r>
              <a:rPr lang="en-US" sz="2000" i="1">
                <a:solidFill>
                  <a:schemeClr val="dk1"/>
                </a:solidFill>
                <a:latin typeface="Avenir"/>
                <a:ea typeface="Avenir"/>
                <a:cs typeface="Avenir"/>
                <a:sym typeface="Avenir"/>
              </a:rPr>
              <a:t>ESIOS Electricidad</a:t>
            </a:r>
            <a:r>
              <a:rPr lang="en-US" sz="2000">
                <a:solidFill>
                  <a:schemeClr val="dk1"/>
                </a:solidFill>
                <a:latin typeface="Avenir"/>
                <a:ea typeface="Avenir"/>
                <a:cs typeface="Avenir"/>
                <a:sym typeface="Avenir"/>
              </a:rPr>
              <a:t>, n.d.)</a:t>
            </a:r>
            <a:endParaRPr sz="2000">
              <a:solidFill>
                <a:schemeClr val="dk1"/>
              </a:solidFill>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838200" y="365125"/>
            <a:ext cx="10515600" cy="922901"/>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References</a:t>
            </a:r>
            <a:endParaRPr/>
          </a:p>
        </p:txBody>
      </p:sp>
      <p:sp>
        <p:nvSpPr>
          <p:cNvPr id="284" name="Google Shape;284;p32"/>
          <p:cNvSpPr txBox="1">
            <a:spLocks noGrp="1"/>
          </p:cNvSpPr>
          <p:nvPr>
            <p:ph type="body" idx="1"/>
          </p:nvPr>
        </p:nvSpPr>
        <p:spPr>
          <a:xfrm>
            <a:off x="838200" y="1582994"/>
            <a:ext cx="10301748" cy="4593968"/>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None/>
            </a:pPr>
            <a:r>
              <a:rPr lang="en-US" sz="1800"/>
              <a:t>Sagi, O., &amp; Rokach, L. (2018). Ensemble learning: A survey. </a:t>
            </a:r>
            <a:r>
              <a:rPr lang="en-US" sz="1800" i="1"/>
              <a:t>WIREs Data Mining and Knowledge Discovery</a:t>
            </a:r>
            <a:r>
              <a:rPr lang="en-US" sz="1800"/>
              <a:t>, </a:t>
            </a:r>
            <a:r>
              <a:rPr lang="en-US" sz="1800" i="1"/>
              <a:t>8</a:t>
            </a:r>
            <a:r>
              <a:rPr lang="en-US" sz="1800"/>
              <a:t>(4). </a:t>
            </a:r>
            <a:r>
              <a:rPr lang="en-US" sz="1800" u="sng">
                <a:solidFill>
                  <a:schemeClr val="hlink"/>
                </a:solidFill>
                <a:hlinkClick r:id="rId3"/>
              </a:rPr>
              <a:t>https://doi.org/10.1002/widm.1249</a:t>
            </a:r>
            <a:endParaRPr sz="1800"/>
          </a:p>
          <a:p>
            <a:pPr marL="0" lvl="0" indent="0" algn="l" rtl="0">
              <a:lnSpc>
                <a:spcPct val="110000"/>
              </a:lnSpc>
              <a:spcBef>
                <a:spcPts val="1000"/>
              </a:spcBef>
              <a:spcAft>
                <a:spcPts val="0"/>
              </a:spcAft>
              <a:buNone/>
            </a:pPr>
            <a:r>
              <a:rPr lang="en-US" sz="1800"/>
              <a:t>Mahajan, P., Uddin, S., Hajati, F., &amp; Moni, M. A. (2023). Ensemble Learning for Disease Prediction: A review. </a:t>
            </a:r>
            <a:r>
              <a:rPr lang="en-US" sz="1800" i="1"/>
              <a:t>Healthcare</a:t>
            </a:r>
            <a:r>
              <a:rPr lang="en-US" sz="1800"/>
              <a:t>, </a:t>
            </a:r>
            <a:r>
              <a:rPr lang="en-US" sz="1800" i="1"/>
              <a:t>11</a:t>
            </a:r>
            <a:r>
              <a:rPr lang="en-US" sz="1800"/>
              <a:t>(12), 1808. </a:t>
            </a:r>
            <a:r>
              <a:rPr lang="en-US" sz="1800" u="sng">
                <a:solidFill>
                  <a:schemeClr val="hlink"/>
                </a:solidFill>
                <a:hlinkClick r:id="rId4"/>
              </a:rPr>
              <a:t>https://doi.org/10.3390/healthcare11121808</a:t>
            </a:r>
            <a:endParaRPr sz="1800"/>
          </a:p>
          <a:p>
            <a:pPr marL="0" lvl="0" indent="0" algn="l" rtl="0">
              <a:lnSpc>
                <a:spcPct val="110000"/>
              </a:lnSpc>
              <a:spcBef>
                <a:spcPts val="1000"/>
              </a:spcBef>
              <a:spcAft>
                <a:spcPts val="0"/>
              </a:spcAft>
              <a:buNone/>
            </a:pPr>
            <a:r>
              <a:rPr lang="en-US" sz="1800" i="0">
                <a:solidFill>
                  <a:srgbClr val="05103E"/>
                </a:solidFill>
              </a:rPr>
              <a:t>Kerenhalevy. (n.d.). </a:t>
            </a:r>
            <a:r>
              <a:rPr lang="en-US" sz="1800" i="1">
                <a:solidFill>
                  <a:srgbClr val="05103E"/>
                </a:solidFill>
              </a:rPr>
              <a:t>GitHub - kerenhalevy/EDA_Energy_Demand_Generation_and_Weather: The dataset contains hourly intervals of electrical consumption, generation, pricing and weather data in Spain. The project focused on Exploratory Data Analysis (EDA): data cleaning and updating, trends and relationship between variables.</a:t>
            </a:r>
            <a:r>
              <a:rPr lang="en-US" sz="1800" i="0">
                <a:solidFill>
                  <a:srgbClr val="05103E"/>
                </a:solidFill>
              </a:rPr>
              <a:t> GitHub. </a:t>
            </a:r>
            <a:r>
              <a:rPr lang="en-US" sz="1800" i="0" u="sng">
                <a:solidFill>
                  <a:schemeClr val="hlink"/>
                </a:solidFill>
                <a:hlinkClick r:id="rId5"/>
              </a:rPr>
              <a:t>https://github.com/kerenhalevy/EDA_Energy_Demand_Generation_and_Weather</a:t>
            </a:r>
            <a:r>
              <a:rPr lang="en-US" sz="1800" i="0">
                <a:solidFill>
                  <a:srgbClr val="05103E"/>
                </a:solidFill>
              </a:rPr>
              <a:t> </a:t>
            </a:r>
            <a:endParaRPr sz="1800">
              <a:solidFill>
                <a:srgbClr val="05103E"/>
              </a:solidFill>
            </a:endParaRPr>
          </a:p>
          <a:p>
            <a:pPr marL="0" lvl="0" indent="0" algn="l" rtl="0">
              <a:lnSpc>
                <a:spcPct val="110000"/>
              </a:lnSpc>
              <a:spcBef>
                <a:spcPts val="1000"/>
              </a:spcBef>
              <a:spcAft>
                <a:spcPts val="0"/>
              </a:spcAft>
              <a:buNone/>
            </a:pPr>
            <a:r>
              <a:rPr lang="en-US" sz="1800"/>
              <a:t>Electricity Consumption Prediction using Energy Data, Socio-economic and Weather Indicators. A Case Study of Spain. (2021, November 11). IEEE Conference Publication | IEEE Xplore. </a:t>
            </a:r>
            <a:r>
              <a:rPr lang="en-US" sz="1800" u="sng">
                <a:solidFill>
                  <a:schemeClr val="hlink"/>
                </a:solidFill>
                <a:hlinkClick r:id="rId6"/>
              </a:rPr>
              <a:t>https://ieeexplore.ieee.org/document/9646220</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365125"/>
            <a:ext cx="10515600" cy="70789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600"/>
              <a:buFont typeface="Aharoni"/>
              <a:buNone/>
            </a:pPr>
            <a:r>
              <a:rPr lang="en-US" sz="3600">
                <a:latin typeface="Avenir"/>
                <a:ea typeface="Avenir"/>
                <a:cs typeface="Avenir"/>
                <a:sym typeface="Avenir"/>
              </a:rPr>
              <a:t>Read Me File </a:t>
            </a:r>
            <a:endParaRPr sz="3600">
              <a:latin typeface="Avenir"/>
              <a:ea typeface="Avenir"/>
              <a:cs typeface="Avenir"/>
              <a:sym typeface="Avenir"/>
            </a:endParaRPr>
          </a:p>
        </p:txBody>
      </p:sp>
      <p:pic>
        <p:nvPicPr>
          <p:cNvPr id="104" name="Google Shape;104;p3"/>
          <p:cNvPicPr preferRelativeResize="0">
            <a:picLocks noGrp="1"/>
          </p:cNvPicPr>
          <p:nvPr>
            <p:ph type="body" idx="1"/>
          </p:nvPr>
        </p:nvPicPr>
        <p:blipFill rotWithShape="1">
          <a:blip r:embed="rId3">
            <a:alphaModFix/>
          </a:blip>
          <a:srcRect/>
          <a:stretch/>
        </p:blipFill>
        <p:spPr>
          <a:xfrm>
            <a:off x="838200" y="1224286"/>
            <a:ext cx="9882673" cy="533983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838200" y="365125"/>
            <a:ext cx="10515600" cy="922901"/>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t>References</a:t>
            </a:r>
            <a:endParaRPr/>
          </a:p>
        </p:txBody>
      </p:sp>
      <p:sp>
        <p:nvSpPr>
          <p:cNvPr id="290" name="Google Shape;290;p33"/>
          <p:cNvSpPr txBox="1">
            <a:spLocks noGrp="1"/>
          </p:cNvSpPr>
          <p:nvPr>
            <p:ph type="body" idx="1"/>
          </p:nvPr>
        </p:nvSpPr>
        <p:spPr>
          <a:xfrm>
            <a:off x="838200" y="1582994"/>
            <a:ext cx="10301748" cy="459396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sz="1800" i="0" u="none" strike="noStrike" dirty="0" err="1">
                <a:solidFill>
                  <a:srgbClr val="000000"/>
                </a:solidFill>
              </a:rPr>
              <a:t>Zheng</a:t>
            </a:r>
            <a:r>
              <a:rPr lang="en-US" sz="1800" i="0" u="none" strike="noStrike" dirty="0">
                <a:solidFill>
                  <a:srgbClr val="000000"/>
                </a:solidFill>
              </a:rPr>
              <a:t>, H., &amp; Wu, Y. (2019). A </a:t>
            </a:r>
            <a:r>
              <a:rPr lang="en-US" sz="1800" i="0" u="none" strike="noStrike" dirty="0" err="1">
                <a:solidFill>
                  <a:srgbClr val="000000"/>
                </a:solidFill>
              </a:rPr>
              <a:t>XGBoost</a:t>
            </a:r>
            <a:r>
              <a:rPr lang="en-US" sz="1800" i="0" u="none" strike="noStrike" dirty="0">
                <a:solidFill>
                  <a:srgbClr val="000000"/>
                </a:solidFill>
              </a:rPr>
              <a:t> Model with Weather Similarity Analysis and Feature Engineering 	for Short-Term Wind Power Forecasting. </a:t>
            </a:r>
            <a:r>
              <a:rPr lang="en-US" sz="1800" i="1" u="none" strike="noStrike" dirty="0">
                <a:solidFill>
                  <a:srgbClr val="000000"/>
                </a:solidFill>
              </a:rPr>
              <a:t>Applied Sciences</a:t>
            </a:r>
            <a:r>
              <a:rPr lang="en-US" sz="1800" i="0" u="none" strike="noStrike" dirty="0">
                <a:solidFill>
                  <a:srgbClr val="000000"/>
                </a:solidFill>
              </a:rPr>
              <a:t>, </a:t>
            </a:r>
            <a:r>
              <a:rPr lang="en-US" sz="1800" i="1" u="none" strike="noStrike" dirty="0">
                <a:solidFill>
                  <a:srgbClr val="000000"/>
                </a:solidFill>
              </a:rPr>
              <a:t>9</a:t>
            </a:r>
            <a:r>
              <a:rPr lang="en-US" sz="1800" i="0" u="none" strike="noStrike" dirty="0">
                <a:solidFill>
                  <a:srgbClr val="000000"/>
                </a:solidFill>
              </a:rPr>
              <a:t>(15), 3019. 	</a:t>
            </a:r>
            <a:r>
              <a:rPr lang="en-US" sz="1800" i="0" u="sng" strike="noStrike" dirty="0">
                <a:solidFill>
                  <a:srgbClr val="1155CC"/>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https://doi.org/10.3390/app9153019</a:t>
            </a:r>
            <a:endParaRPr sz="1800" u="sng">
              <a:solidFill>
                <a:srgbClr val="1155CC"/>
              </a:solidFill>
            </a:endParaRPr>
          </a:p>
          <a:p>
            <a:pPr marL="0" lvl="0" indent="0" algn="l" rtl="0">
              <a:lnSpc>
                <a:spcPct val="100000"/>
              </a:lnSpc>
              <a:spcBef>
                <a:spcPts val="1000"/>
              </a:spcBef>
              <a:spcAft>
                <a:spcPts val="0"/>
              </a:spcAft>
              <a:buNone/>
            </a:pPr>
            <a:r>
              <a:rPr lang="en-US" sz="1800" i="0" u="none" strike="noStrike" dirty="0">
                <a:solidFill>
                  <a:srgbClr val="000000"/>
                </a:solidFill>
              </a:rPr>
              <a:t>Li, C., Chen, Z., Liu, J., Li, D., </a:t>
            </a:r>
            <a:r>
              <a:rPr lang="en-US" sz="1800" i="0" u="none" strike="noStrike" dirty="0" err="1">
                <a:solidFill>
                  <a:srgbClr val="000000"/>
                </a:solidFill>
              </a:rPr>
              <a:t>Gao</a:t>
            </a:r>
            <a:r>
              <a:rPr lang="en-US" sz="1800" i="0" u="none" strike="noStrike" dirty="0">
                <a:solidFill>
                  <a:srgbClr val="000000"/>
                </a:solidFill>
              </a:rPr>
              <a:t>, X., Di, F., Li, L., &amp; </a:t>
            </a:r>
            <a:r>
              <a:rPr lang="en-US" sz="1800" i="0" u="none" strike="noStrike" dirty="0" err="1">
                <a:solidFill>
                  <a:srgbClr val="000000"/>
                </a:solidFill>
              </a:rPr>
              <a:t>Ji</a:t>
            </a:r>
            <a:r>
              <a:rPr lang="en-US" sz="1800" i="0" u="none" strike="noStrike" dirty="0">
                <a:solidFill>
                  <a:srgbClr val="000000"/>
                </a:solidFill>
              </a:rPr>
              <a:t>, X. (2019). Power Load Forecasting Based on 	the Combined Model of LSTM and </a:t>
            </a:r>
            <a:r>
              <a:rPr lang="en-US" sz="1800" i="0" u="none" strike="noStrike" dirty="0" err="1">
                <a:solidFill>
                  <a:srgbClr val="000000"/>
                </a:solidFill>
              </a:rPr>
              <a:t>XGBoost</a:t>
            </a:r>
            <a:r>
              <a:rPr lang="en-US" sz="1800" i="0" u="none" strike="noStrike" dirty="0">
                <a:solidFill>
                  <a:srgbClr val="000000"/>
                </a:solidFill>
              </a:rPr>
              <a:t>. </a:t>
            </a:r>
            <a:r>
              <a:rPr lang="en-US" sz="1800" i="1" u="none" strike="noStrike" dirty="0" err="1">
                <a:solidFill>
                  <a:srgbClr val="000000"/>
                </a:solidFill>
              </a:rPr>
              <a:t>Doi</a:t>
            </a:r>
            <a:r>
              <a:rPr lang="en-US" sz="1800" i="0" u="none" strike="noStrike" dirty="0">
                <a:solidFill>
                  <a:srgbClr val="000000"/>
                </a:solidFill>
              </a:rPr>
              <a:t>. </a:t>
            </a:r>
            <a:r>
              <a:rPr lang="en-US" sz="1800" i="0" u="sng" strike="noStrike" dirty="0">
                <a:solidFill>
                  <a:srgbClr val="1155CC"/>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https://doi.org/10.1145/3357777.3357792</a:t>
            </a:r>
            <a:endParaRPr sz="1800" u="sng">
              <a:solidFill>
                <a:srgbClr val="1155CC"/>
              </a:solidFill>
            </a:endParaRPr>
          </a:p>
          <a:p>
            <a:pPr marL="0" lvl="0" indent="0" algn="l" rtl="0">
              <a:lnSpc>
                <a:spcPct val="100000"/>
              </a:lnSpc>
              <a:spcBef>
                <a:spcPts val="1000"/>
              </a:spcBef>
              <a:spcAft>
                <a:spcPts val="0"/>
              </a:spcAft>
              <a:buNone/>
            </a:pPr>
            <a:r>
              <a:rPr lang="en-US" sz="1800" i="0" u="none" strike="noStrike" dirty="0">
                <a:solidFill>
                  <a:srgbClr val="000000"/>
                </a:solidFill>
              </a:rPr>
              <a:t>Lu, N., </a:t>
            </a:r>
            <a:r>
              <a:rPr lang="en-US" sz="1800" i="0" u="none" strike="noStrike" dirty="0" err="1">
                <a:solidFill>
                  <a:srgbClr val="000000"/>
                </a:solidFill>
              </a:rPr>
              <a:t>Ouyang</a:t>
            </a:r>
            <a:r>
              <a:rPr lang="en-US" sz="1800" i="0" u="none" strike="noStrike" dirty="0">
                <a:solidFill>
                  <a:srgbClr val="000000"/>
                </a:solidFill>
              </a:rPr>
              <a:t>, Q., Li, Y., &amp; </a:t>
            </a:r>
            <a:r>
              <a:rPr lang="en-US" sz="1800" i="0" u="none" strike="noStrike" dirty="0" err="1">
                <a:solidFill>
                  <a:srgbClr val="000000"/>
                </a:solidFill>
              </a:rPr>
              <a:t>Zou</a:t>
            </a:r>
            <a:r>
              <a:rPr lang="en-US" sz="1800" i="0" u="none" strike="noStrike" dirty="0">
                <a:solidFill>
                  <a:srgbClr val="000000"/>
                </a:solidFill>
              </a:rPr>
              <a:t>, C. (2024, March 6). </a:t>
            </a:r>
            <a:r>
              <a:rPr lang="en-US" sz="1800" i="1" u="none" strike="noStrike" dirty="0">
                <a:solidFill>
                  <a:srgbClr val="000000"/>
                </a:solidFill>
              </a:rPr>
              <a:t>Electrical Load Forecasting Model Using Hybrid 	LSTM Neural Networks with Online Correction</a:t>
            </a:r>
            <a:r>
              <a:rPr lang="en-US" sz="1800" i="0" u="none" strike="noStrike" dirty="0">
                <a:solidFill>
                  <a:srgbClr val="000000"/>
                </a:solidFill>
              </a:rPr>
              <a:t>. arXiv.org. </a:t>
            </a:r>
            <a:r>
              <a:rPr lang="en-US" sz="1800" i="0" u="sng" strike="noStrike" dirty="0">
                <a:solidFill>
                  <a:srgbClr val="1155CC"/>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https://arxiv.org/abs/2403.0389</a:t>
            </a:r>
            <a:r>
              <a:rPr lang="en-US" sz="1800" i="0" u="sng" strike="noStrike" dirty="0">
                <a:solidFill>
                  <a:srgbClr val="1155CC"/>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8</a:t>
            </a:r>
            <a:endParaRPr sz="1800" u="sng">
              <a:solidFill>
                <a:srgbClr val="1155CC"/>
              </a:solidFill>
            </a:endParaRPr>
          </a:p>
          <a:p>
            <a:pPr marL="0" lvl="0" indent="0" algn="l" rtl="0">
              <a:lnSpc>
                <a:spcPct val="100000"/>
              </a:lnSpc>
              <a:spcBef>
                <a:spcPts val="1000"/>
              </a:spcBef>
              <a:spcAft>
                <a:spcPts val="0"/>
              </a:spcAft>
              <a:buNone/>
            </a:pPr>
            <a:r>
              <a:rPr lang="en-US" sz="1800" i="0" u="none" strike="noStrike" dirty="0">
                <a:solidFill>
                  <a:srgbClr val="000000"/>
                </a:solidFill>
              </a:rPr>
              <a:t>Wu, L., &amp; </a:t>
            </a:r>
            <a:r>
              <a:rPr lang="en-US" sz="1800" i="0" u="none" strike="noStrike" dirty="0" err="1">
                <a:solidFill>
                  <a:srgbClr val="000000"/>
                </a:solidFill>
              </a:rPr>
              <a:t>Shahidehpour</a:t>
            </a:r>
            <a:r>
              <a:rPr lang="en-US" sz="1800" i="0" u="none" strike="noStrike" dirty="0">
                <a:solidFill>
                  <a:srgbClr val="000000"/>
                </a:solidFill>
              </a:rPr>
              <a:t>, M. (2014). A hybrid model for integrated day‐ahead electricity price and load 	forecasting in smart grid. </a:t>
            </a:r>
            <a:r>
              <a:rPr lang="en-US" sz="1800" i="1" u="none" strike="noStrike" dirty="0">
                <a:solidFill>
                  <a:srgbClr val="000000"/>
                </a:solidFill>
              </a:rPr>
              <a:t>IET Generation, Transmission &amp; Distribution</a:t>
            </a:r>
            <a:r>
              <a:rPr lang="en-US" sz="1800" i="0" u="none" strike="noStrike" dirty="0">
                <a:solidFill>
                  <a:srgbClr val="000000"/>
                </a:solidFill>
              </a:rPr>
              <a:t>, </a:t>
            </a:r>
            <a:r>
              <a:rPr lang="en-US" sz="1800" i="1" u="none" strike="noStrike" dirty="0">
                <a:solidFill>
                  <a:srgbClr val="000000"/>
                </a:solidFill>
              </a:rPr>
              <a:t>8</a:t>
            </a:r>
            <a:r>
              <a:rPr lang="en-US" sz="1800" i="0" u="none" strike="noStrike" dirty="0">
                <a:solidFill>
                  <a:srgbClr val="000000"/>
                </a:solidFill>
              </a:rPr>
              <a:t>(12), 1937–1950. 	</a:t>
            </a:r>
            <a:r>
              <a:rPr lang="en-US" sz="1800" i="0" u="sng" strike="noStrike" dirty="0">
                <a:solidFill>
                  <a:srgbClr val="1155CC"/>
                </a:solid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https://doi.org/10.1049/iet-gtd.2013.0927</a:t>
            </a:r>
            <a:endParaRPr sz="1800"/>
          </a:p>
          <a:p>
            <a:pPr marL="0" lvl="0" indent="0" algn="l" rtl="0">
              <a:lnSpc>
                <a:spcPct val="100000"/>
              </a:lnSpc>
              <a:spcBef>
                <a:spcPts val="1000"/>
              </a:spcBef>
              <a:spcAft>
                <a:spcPts val="0"/>
              </a:spcAft>
              <a:buNone/>
            </a:pPr>
            <a:r>
              <a:rPr lang="en-US" sz="1800" i="1" dirty="0"/>
              <a:t>ESIOS </a:t>
            </a:r>
            <a:r>
              <a:rPr lang="en-US" sz="1800" i="1" dirty="0" err="1"/>
              <a:t>Electricidad</a:t>
            </a:r>
            <a:r>
              <a:rPr lang="en-US" sz="1800" dirty="0"/>
              <a:t>. (</a:t>
            </a:r>
            <a:r>
              <a:rPr lang="en-US" sz="1800" dirty="0" err="1"/>
              <a:t>n.d</a:t>
            </a:r>
            <a:r>
              <a:rPr lang="en-US" sz="1800" dirty="0"/>
              <a:t>.). </a:t>
            </a:r>
            <a:r>
              <a:rPr lang="en-US" sz="1800" u="sng" dirty="0">
                <a:solidFill>
                  <a:schemeClr val="hlink"/>
                </a:solidFill>
                <a:hlinkClick r:id="rId7"/>
              </a:rPr>
              <a:t>https://www.esios.ree.es/en</a:t>
            </a:r>
            <a:r>
              <a:rPr lang="en-US" sz="1800" dirty="0"/>
              <a:t> </a:t>
            </a:r>
            <a:endParaRPr sz="1800"/>
          </a:p>
          <a:p>
            <a:pPr marL="0" lvl="0" indent="0" algn="l" rtl="0">
              <a:lnSpc>
                <a:spcPct val="100000"/>
              </a:lnSpc>
              <a:spcBef>
                <a:spcPts val="10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body" idx="1"/>
          </p:nvPr>
        </p:nvSpPr>
        <p:spPr>
          <a:xfrm>
            <a:off x="838200" y="481781"/>
            <a:ext cx="10586884" cy="5695181"/>
          </a:xfrm>
          <a:prstGeom prst="rect">
            <a:avLst/>
          </a:prstGeom>
          <a:noFill/>
          <a:ln>
            <a:noFill/>
          </a:ln>
        </p:spPr>
        <p:txBody>
          <a:bodyPr spcFirstLastPara="1" wrap="square" lIns="91425" tIns="45700" rIns="91425" bIns="45700" anchor="t" anchorCtr="0">
            <a:normAutofit/>
          </a:bodyPr>
          <a:lstStyle/>
          <a:p>
            <a:pPr marL="228600" lvl="0" indent="-95250" algn="l" rtl="0">
              <a:lnSpc>
                <a:spcPct val="110000"/>
              </a:lnSpc>
              <a:spcBef>
                <a:spcPts val="0"/>
              </a:spcBef>
              <a:spcAft>
                <a:spcPts val="0"/>
              </a:spcAft>
              <a:buSzPts val="2100"/>
              <a:buNone/>
            </a:pPr>
            <a:endParaRPr sz="2100" b="1"/>
          </a:p>
          <a:p>
            <a:pPr marL="0" lvl="0" indent="0" algn="l" rtl="0">
              <a:lnSpc>
                <a:spcPct val="110000"/>
              </a:lnSpc>
              <a:spcBef>
                <a:spcPts val="1000"/>
              </a:spcBef>
              <a:spcAft>
                <a:spcPts val="0"/>
              </a:spcAft>
              <a:buSzPts val="2100"/>
              <a:buNone/>
            </a:pPr>
            <a:endParaRPr sz="2100" b="1"/>
          </a:p>
          <a:p>
            <a:pPr marL="228600" lvl="0" indent="-228600" algn="l" rtl="0">
              <a:lnSpc>
                <a:spcPct val="110000"/>
              </a:lnSpc>
              <a:spcBef>
                <a:spcPts val="1000"/>
              </a:spcBef>
              <a:spcAft>
                <a:spcPts val="0"/>
              </a:spcAft>
              <a:buSzPts val="2100"/>
              <a:buChar char="•"/>
            </a:pPr>
            <a:r>
              <a:rPr lang="en-US" sz="2100" b="1"/>
              <a:t>Objective of Project:</a:t>
            </a:r>
            <a:endParaRPr/>
          </a:p>
          <a:p>
            <a:pPr marL="685800" lvl="1" indent="-228600" algn="l" rtl="0">
              <a:lnSpc>
                <a:spcPct val="110000"/>
              </a:lnSpc>
              <a:spcBef>
                <a:spcPts val="500"/>
              </a:spcBef>
              <a:spcAft>
                <a:spcPts val="0"/>
              </a:spcAft>
              <a:buSzPts val="2100"/>
              <a:buChar char="•"/>
            </a:pPr>
            <a:r>
              <a:rPr lang="en-US" sz="2100"/>
              <a:t>Develop predictive models to forecast energy prices and load demands of Spain by integrating energy and weather datasets, enhancing decision-making for energy market participants.</a:t>
            </a:r>
            <a:endParaRPr/>
          </a:p>
          <a:p>
            <a:pPr marL="228600" lvl="0" indent="-95250" algn="l" rtl="0">
              <a:lnSpc>
                <a:spcPct val="110000"/>
              </a:lnSpc>
              <a:spcBef>
                <a:spcPts val="1000"/>
              </a:spcBef>
              <a:spcAft>
                <a:spcPts val="0"/>
              </a:spcAft>
              <a:buSzPts val="2100"/>
              <a:buNone/>
            </a:pPr>
            <a:endParaRPr sz="2100" b="1"/>
          </a:p>
          <a:p>
            <a:pPr marL="228600" lvl="0" indent="-228600" algn="l" rtl="0">
              <a:lnSpc>
                <a:spcPct val="110000"/>
              </a:lnSpc>
              <a:spcBef>
                <a:spcPts val="1000"/>
              </a:spcBef>
              <a:spcAft>
                <a:spcPts val="0"/>
              </a:spcAft>
              <a:buSzPts val="2100"/>
              <a:buChar char="•"/>
            </a:pPr>
            <a:r>
              <a:rPr lang="en-US" sz="2100" b="1"/>
              <a:t>Research questions:</a:t>
            </a:r>
            <a:endParaRPr/>
          </a:p>
          <a:p>
            <a:pPr marL="685800" lvl="1" indent="-228600" algn="l" rtl="0">
              <a:lnSpc>
                <a:spcPct val="110000"/>
              </a:lnSpc>
              <a:spcBef>
                <a:spcPts val="500"/>
              </a:spcBef>
              <a:spcAft>
                <a:spcPts val="0"/>
              </a:spcAft>
              <a:buSzPts val="2100"/>
              <a:buChar char="•"/>
            </a:pPr>
            <a:r>
              <a:rPr lang="en-US" sz="2100"/>
              <a:t>Can the integration of weather data with energy generation and consumption metrics significantly enhance the accuracy of energy prices and load demand forecasts?</a:t>
            </a:r>
            <a:endParaRPr/>
          </a:p>
          <a:p>
            <a:pPr marL="685800" lvl="1" indent="-228600" algn="l" rtl="0">
              <a:lnSpc>
                <a:spcPct val="110000"/>
              </a:lnSpc>
              <a:spcBef>
                <a:spcPts val="500"/>
              </a:spcBef>
              <a:spcAft>
                <a:spcPts val="0"/>
              </a:spcAft>
              <a:buSzPts val="2100"/>
              <a:buChar char="•"/>
            </a:pPr>
            <a:r>
              <a:rPr lang="en-US" sz="2100"/>
              <a:t>Can we predict electrical price by time of day better than TSO(Transmission Service Operator)?</a:t>
            </a:r>
            <a:endParaRPr/>
          </a:p>
          <a:p>
            <a:pPr marL="685800" lvl="1" indent="-146050" algn="l" rtl="0">
              <a:lnSpc>
                <a:spcPct val="110000"/>
              </a:lnSpc>
              <a:spcBef>
                <a:spcPts val="500"/>
              </a:spcBef>
              <a:spcAft>
                <a:spcPts val="0"/>
              </a:spcAft>
              <a:buSzPts val="1300"/>
              <a:buNone/>
            </a:pPr>
            <a:endParaRPr sz="1300"/>
          </a:p>
          <a:p>
            <a:pPr marL="228600" lvl="0" indent="-101600" algn="l" rtl="0">
              <a:lnSpc>
                <a:spcPct val="110000"/>
              </a:lnSpc>
              <a:spcBef>
                <a:spcPts val="10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body" idx="1"/>
          </p:nvPr>
        </p:nvSpPr>
        <p:spPr>
          <a:xfrm>
            <a:off x="838200" y="643812"/>
            <a:ext cx="10586884" cy="5533150"/>
          </a:xfrm>
          <a:prstGeom prst="rect">
            <a:avLst/>
          </a:prstGeom>
          <a:noFill/>
          <a:ln>
            <a:noFill/>
          </a:ln>
        </p:spPr>
        <p:txBody>
          <a:bodyPr spcFirstLastPara="1" wrap="square" lIns="91425" tIns="45700" rIns="91425" bIns="45700" anchor="t" anchorCtr="0">
            <a:normAutofit lnSpcReduction="10000"/>
          </a:bodyPr>
          <a:lstStyle/>
          <a:p>
            <a:pPr marL="228600" lvl="0" indent="-95250" algn="l" rtl="0">
              <a:lnSpc>
                <a:spcPct val="110000"/>
              </a:lnSpc>
              <a:spcBef>
                <a:spcPts val="0"/>
              </a:spcBef>
              <a:spcAft>
                <a:spcPts val="0"/>
              </a:spcAft>
              <a:buSzPts val="2100"/>
              <a:buNone/>
            </a:pPr>
            <a:endParaRPr sz="2100" b="1"/>
          </a:p>
          <a:p>
            <a:pPr marL="228600" lvl="0" indent="-95250" algn="l" rtl="0">
              <a:lnSpc>
                <a:spcPct val="110000"/>
              </a:lnSpc>
              <a:spcBef>
                <a:spcPts val="1000"/>
              </a:spcBef>
              <a:spcAft>
                <a:spcPts val="0"/>
              </a:spcAft>
              <a:buSzPts val="2100"/>
              <a:buNone/>
            </a:pPr>
            <a:endParaRPr sz="2100" b="1"/>
          </a:p>
          <a:p>
            <a:pPr marL="228600" lvl="0" indent="-228600" algn="l" rtl="0">
              <a:lnSpc>
                <a:spcPct val="110000"/>
              </a:lnSpc>
              <a:spcBef>
                <a:spcPts val="1000"/>
              </a:spcBef>
              <a:spcAft>
                <a:spcPts val="0"/>
              </a:spcAft>
              <a:buSzPts val="2100"/>
              <a:buChar char="•"/>
            </a:pPr>
            <a:r>
              <a:rPr lang="en-US" sz="2100" b="1"/>
              <a:t>Dataset Info: </a:t>
            </a:r>
            <a:r>
              <a:rPr lang="en-US" sz="2100"/>
              <a:t>Combined energy and weather features data. This dataset contains hourly energy generation and weather data of Spain from the year 2015 to 2018.</a:t>
            </a:r>
            <a:endParaRPr/>
          </a:p>
          <a:p>
            <a:pPr marL="228600" lvl="0" indent="-95250" algn="l" rtl="0">
              <a:lnSpc>
                <a:spcPct val="110000"/>
              </a:lnSpc>
              <a:spcBef>
                <a:spcPts val="1000"/>
              </a:spcBef>
              <a:spcAft>
                <a:spcPts val="0"/>
              </a:spcAft>
              <a:buSzPts val="2100"/>
              <a:buNone/>
            </a:pPr>
            <a:endParaRPr sz="2100"/>
          </a:p>
          <a:p>
            <a:pPr marL="228600" lvl="0" indent="-228600" algn="l" rtl="0">
              <a:lnSpc>
                <a:spcPct val="110000"/>
              </a:lnSpc>
              <a:spcBef>
                <a:spcPts val="1000"/>
              </a:spcBef>
              <a:spcAft>
                <a:spcPts val="0"/>
              </a:spcAft>
              <a:buSzPts val="2100"/>
              <a:buChar char="•"/>
            </a:pPr>
            <a:r>
              <a:rPr lang="en-US" sz="2100" b="1"/>
              <a:t>Dataset Size:  a) </a:t>
            </a:r>
            <a:r>
              <a:rPr lang="en-US" sz="2100"/>
              <a:t>Energy Dataset: 6.27MB, 35046 records and 29 columns				              </a:t>
            </a:r>
            <a:r>
              <a:rPr lang="en-US" sz="2100" b="1"/>
              <a:t>     </a:t>
            </a:r>
            <a:r>
              <a:rPr lang="en-US" sz="2100"/>
              <a:t>Weather Dataset: 19.92 MB, 178396 records and 17 columns</a:t>
            </a:r>
            <a:endParaRPr/>
          </a:p>
          <a:p>
            <a:pPr marL="0" lvl="0" indent="0" algn="l" rtl="0">
              <a:lnSpc>
                <a:spcPct val="110000"/>
              </a:lnSpc>
              <a:spcBef>
                <a:spcPts val="1000"/>
              </a:spcBef>
              <a:spcAft>
                <a:spcPts val="0"/>
              </a:spcAft>
              <a:buSzPts val="2100"/>
              <a:buNone/>
            </a:pPr>
            <a:r>
              <a:rPr lang="en-US" sz="2100"/>
              <a:t>	              b) After Preprocessing and Feature Engineering: 35046 records and 74 columns</a:t>
            </a:r>
            <a:endParaRPr sz="2100" b="1"/>
          </a:p>
          <a:p>
            <a:pPr marL="1828800" lvl="4" indent="0" algn="l" rtl="0">
              <a:lnSpc>
                <a:spcPct val="110000"/>
              </a:lnSpc>
              <a:spcBef>
                <a:spcPts val="500"/>
              </a:spcBef>
              <a:spcAft>
                <a:spcPts val="0"/>
              </a:spcAft>
              <a:buSzPts val="1500"/>
              <a:buNone/>
            </a:pPr>
            <a:endParaRPr sz="1500"/>
          </a:p>
          <a:p>
            <a:pPr marL="1828800" lvl="4" indent="0" algn="l" rtl="0">
              <a:lnSpc>
                <a:spcPct val="110000"/>
              </a:lnSpc>
              <a:spcBef>
                <a:spcPts val="500"/>
              </a:spcBef>
              <a:spcAft>
                <a:spcPts val="0"/>
              </a:spcAft>
              <a:buSzPts val="1500"/>
              <a:buNone/>
            </a:pPr>
            <a:endParaRPr sz="1500"/>
          </a:p>
          <a:p>
            <a:pPr marL="228600" lvl="0" indent="-228600" algn="l" rtl="0">
              <a:lnSpc>
                <a:spcPct val="110000"/>
              </a:lnSpc>
              <a:spcBef>
                <a:spcPts val="1000"/>
              </a:spcBef>
              <a:spcAft>
                <a:spcPts val="0"/>
              </a:spcAft>
              <a:buSzPts val="2100"/>
              <a:buChar char="•"/>
            </a:pPr>
            <a:r>
              <a:rPr lang="en-US" sz="2100" b="1"/>
              <a:t>Link to the Dataset :  </a:t>
            </a:r>
            <a:r>
              <a:rPr lang="en-US" sz="2100" u="sng">
                <a:solidFill>
                  <a:schemeClr val="hlink"/>
                </a:solidFill>
                <a:hlinkClick r:id="rId3"/>
              </a:rPr>
              <a:t>https://www.kaggle.com/datasets/nicholasjhana/energy-consumption-generation-prices-and-weather/data</a:t>
            </a:r>
            <a:r>
              <a:rPr lang="en-US" sz="2100"/>
              <a:t> </a:t>
            </a:r>
            <a:endParaRPr/>
          </a:p>
          <a:p>
            <a:pPr marL="685800" lvl="1" indent="-146050" algn="l" rtl="0">
              <a:lnSpc>
                <a:spcPct val="110000"/>
              </a:lnSpc>
              <a:spcBef>
                <a:spcPts val="500"/>
              </a:spcBef>
              <a:spcAft>
                <a:spcPts val="0"/>
              </a:spcAft>
              <a:buSzPts val="1300"/>
              <a:buNone/>
            </a:pPr>
            <a:endParaRPr sz="1300"/>
          </a:p>
          <a:p>
            <a:pPr marL="228600" lvl="0" indent="-101600" algn="l" rtl="0">
              <a:lnSpc>
                <a:spcPct val="110000"/>
              </a:lnSpc>
              <a:spcBef>
                <a:spcPts val="1000"/>
              </a:spcBef>
              <a:spcAft>
                <a:spcPts val="0"/>
              </a:spcAft>
              <a:buSzPts val="2000"/>
              <a:buNone/>
            </a:pPr>
            <a:endParaRPr/>
          </a:p>
        </p:txBody>
      </p:sp>
      <p:sp>
        <p:nvSpPr>
          <p:cNvPr id="115" name="Google Shape;115;p5"/>
          <p:cNvSpPr txBox="1">
            <a:spLocks noGrp="1"/>
          </p:cNvSpPr>
          <p:nvPr>
            <p:ph type="title"/>
          </p:nvPr>
        </p:nvSpPr>
        <p:spPr>
          <a:xfrm>
            <a:off x="909484" y="522041"/>
            <a:ext cx="10515600" cy="76558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latin typeface="Avenir"/>
                <a:ea typeface="Avenir"/>
                <a:cs typeface="Avenir"/>
                <a:sym typeface="Avenir"/>
              </a:rPr>
              <a:t>Dataset</a:t>
            </a:r>
            <a:endParaRPr>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959497" y="680662"/>
            <a:ext cx="10515600" cy="76558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latin typeface="Avenir"/>
                <a:ea typeface="Avenir"/>
                <a:cs typeface="Avenir"/>
                <a:sym typeface="Avenir"/>
              </a:rPr>
              <a:t>Analysis Approach</a:t>
            </a:r>
            <a:endParaRPr>
              <a:latin typeface="Avenir"/>
              <a:ea typeface="Avenir"/>
              <a:cs typeface="Avenir"/>
              <a:sym typeface="Avenir"/>
            </a:endParaRPr>
          </a:p>
        </p:txBody>
      </p:sp>
      <p:sp>
        <p:nvSpPr>
          <p:cNvPr id="121" name="Google Shape;121;p6"/>
          <p:cNvSpPr txBox="1">
            <a:spLocks noGrp="1"/>
          </p:cNvSpPr>
          <p:nvPr>
            <p:ph type="body" idx="1"/>
          </p:nvPr>
        </p:nvSpPr>
        <p:spPr>
          <a:xfrm>
            <a:off x="856860" y="1838603"/>
            <a:ext cx="10262419" cy="3974841"/>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b="1"/>
              <a:t>Type of Analysis:</a:t>
            </a:r>
            <a:r>
              <a:rPr lang="en-US"/>
              <a:t> Prediction and forecasting of continuous variables (energy prices and load demands).</a:t>
            </a:r>
            <a:endParaRPr/>
          </a:p>
          <a:p>
            <a:pPr marL="228600" lvl="0" indent="-228600" algn="l" rtl="0">
              <a:lnSpc>
                <a:spcPct val="110000"/>
              </a:lnSpc>
              <a:spcBef>
                <a:spcPts val="1000"/>
              </a:spcBef>
              <a:spcAft>
                <a:spcPts val="0"/>
              </a:spcAft>
              <a:buSzPts val="2000"/>
              <a:buChar char="•"/>
            </a:pPr>
            <a:r>
              <a:rPr lang="en-US" b="1"/>
              <a:t>Data Preparation:</a:t>
            </a:r>
            <a:r>
              <a:rPr lang="en-US"/>
              <a:t> Cleaning, normalization, and feature engineering to integrate weather and energy data for analysis.</a:t>
            </a:r>
            <a:endParaRPr/>
          </a:p>
          <a:p>
            <a:pPr marL="228600" lvl="0" indent="-228600" algn="l" rtl="0">
              <a:lnSpc>
                <a:spcPct val="110000"/>
              </a:lnSpc>
              <a:spcBef>
                <a:spcPts val="1000"/>
              </a:spcBef>
              <a:spcAft>
                <a:spcPts val="0"/>
              </a:spcAft>
              <a:buSzPts val="2000"/>
              <a:buChar char="•"/>
            </a:pPr>
            <a:r>
              <a:rPr lang="en-US" b="1"/>
              <a:t>Machine Learning Techniques:</a:t>
            </a:r>
            <a:r>
              <a:rPr lang="en-US"/>
              <a:t> </a:t>
            </a:r>
            <a:r>
              <a:rPr lang="en-US" sz="2100"/>
              <a:t>Linear Regression, Random Forest, XGBoost, LSTM(Long Short-Term Memory).</a:t>
            </a:r>
            <a:endParaRPr/>
          </a:p>
          <a:p>
            <a:pPr marL="228600" lvl="0" indent="-228600" algn="l" rtl="0">
              <a:lnSpc>
                <a:spcPct val="110000"/>
              </a:lnSpc>
              <a:spcBef>
                <a:spcPts val="1000"/>
              </a:spcBef>
              <a:spcAft>
                <a:spcPts val="0"/>
              </a:spcAft>
              <a:buSzPts val="2100"/>
              <a:buChar char="•"/>
            </a:pPr>
            <a:r>
              <a:rPr lang="en-US" sz="2100" b="1"/>
              <a:t>What are we predicting?</a:t>
            </a:r>
            <a:endParaRPr/>
          </a:p>
          <a:p>
            <a:pPr marL="0" lvl="0" indent="0" algn="l" rtl="0">
              <a:lnSpc>
                <a:spcPct val="110000"/>
              </a:lnSpc>
              <a:spcBef>
                <a:spcPts val="1000"/>
              </a:spcBef>
              <a:spcAft>
                <a:spcPts val="0"/>
              </a:spcAft>
              <a:buSzPts val="2100"/>
              <a:buNone/>
            </a:pPr>
            <a:r>
              <a:rPr lang="en-US" sz="2100"/>
              <a:t>    We are predicting Energy Demand and Energy Price in the country of Spain.</a:t>
            </a:r>
            <a:endParaRPr/>
          </a:p>
          <a:p>
            <a:pPr marL="228600" lvl="0" indent="-101600" algn="l" rtl="0">
              <a:lnSpc>
                <a:spcPct val="110000"/>
              </a:lnSpc>
              <a:spcBef>
                <a:spcPts val="1000"/>
              </a:spcBef>
              <a:spcAft>
                <a:spcPts val="0"/>
              </a:spcAft>
              <a:buSzPts val="2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752498" y="764638"/>
            <a:ext cx="10515600" cy="76558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latin typeface="Avenir"/>
                <a:ea typeface="Avenir"/>
                <a:cs typeface="Avenir"/>
                <a:sym typeface="Avenir"/>
              </a:rPr>
              <a:t>Combined Energy and Weather Dataset</a:t>
            </a:r>
            <a:endParaRPr>
              <a:latin typeface="Avenir"/>
              <a:ea typeface="Avenir"/>
              <a:cs typeface="Avenir"/>
              <a:sym typeface="Avenir"/>
            </a:endParaRPr>
          </a:p>
        </p:txBody>
      </p:sp>
      <p:pic>
        <p:nvPicPr>
          <p:cNvPr id="127" name="Google Shape;127;p7"/>
          <p:cNvPicPr preferRelativeResize="0"/>
          <p:nvPr/>
        </p:nvPicPr>
        <p:blipFill rotWithShape="1">
          <a:blip r:embed="rId3">
            <a:alphaModFix/>
          </a:blip>
          <a:srcRect/>
          <a:stretch/>
        </p:blipFill>
        <p:spPr>
          <a:xfrm>
            <a:off x="752498" y="1973220"/>
            <a:ext cx="11086908" cy="34198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latin typeface="Avenir"/>
                <a:ea typeface="Avenir"/>
                <a:cs typeface="Avenir"/>
                <a:sym typeface="Avenir"/>
              </a:rPr>
              <a:t>Methodology Differentiation and Innovation</a:t>
            </a:r>
            <a:endParaRPr sz="4000">
              <a:latin typeface="Avenir"/>
              <a:ea typeface="Avenir"/>
              <a:cs typeface="Avenir"/>
              <a:sym typeface="Avenir"/>
            </a:endParaRPr>
          </a:p>
        </p:txBody>
      </p:sp>
      <p:sp>
        <p:nvSpPr>
          <p:cNvPr id="133" name="Google Shape;133;p8"/>
          <p:cNvSpPr txBox="1">
            <a:spLocks noGrp="1"/>
          </p:cNvSpPr>
          <p:nvPr>
            <p:ph type="body" idx="1"/>
          </p:nvPr>
        </p:nvSpPr>
        <p:spPr>
          <a:xfrm>
            <a:off x="838199" y="1940876"/>
            <a:ext cx="9780639" cy="4236086"/>
          </a:xfrm>
          <a:prstGeom prst="rect">
            <a:avLst/>
          </a:prstGeom>
          <a:noFill/>
          <a:ln>
            <a:noFill/>
          </a:ln>
        </p:spPr>
        <p:txBody>
          <a:bodyPr spcFirstLastPara="1" wrap="square" lIns="91425" tIns="45700" rIns="91425" bIns="45700" anchor="t" anchorCtr="0">
            <a:normAutofit fontScale="85000" lnSpcReduction="20000"/>
          </a:bodyPr>
          <a:lstStyle/>
          <a:p>
            <a:pPr marL="228600" lvl="0" indent="-218122" algn="just" rtl="0">
              <a:lnSpc>
                <a:spcPct val="110000"/>
              </a:lnSpc>
              <a:spcBef>
                <a:spcPts val="0"/>
              </a:spcBef>
              <a:spcAft>
                <a:spcPts val="0"/>
              </a:spcAft>
              <a:buSzPct val="100000"/>
              <a:buFont typeface="Avenir"/>
              <a:buChar char="•"/>
            </a:pPr>
            <a:r>
              <a:rPr lang="en-US" sz="2200" b="1"/>
              <a:t>Introduction to Our Approach:</a:t>
            </a:r>
            <a:endParaRPr/>
          </a:p>
          <a:p>
            <a:pPr marL="685800" lvl="1" indent="-218122" algn="just" rtl="0">
              <a:lnSpc>
                <a:spcPct val="110000"/>
              </a:lnSpc>
              <a:spcBef>
                <a:spcPts val="500"/>
              </a:spcBef>
              <a:spcAft>
                <a:spcPts val="0"/>
              </a:spcAft>
              <a:buSzPct val="100000"/>
              <a:buFont typeface="Avenir"/>
              <a:buChar char="•"/>
            </a:pPr>
            <a:r>
              <a:rPr lang="en-US" sz="2200"/>
              <a:t>While existing studies have laid a strong foundation in predicting energy prices and load demands, our project aims to bridge the gap between conventional modeling techniques and the nuanced complexities of the energy market influenced by weather conditions.</a:t>
            </a:r>
            <a:endParaRPr sz="2200"/>
          </a:p>
          <a:p>
            <a:pPr marL="685800" lvl="0" indent="0" algn="just" rtl="0">
              <a:lnSpc>
                <a:spcPct val="110000"/>
              </a:lnSpc>
              <a:spcBef>
                <a:spcPts val="500"/>
              </a:spcBef>
              <a:spcAft>
                <a:spcPts val="0"/>
              </a:spcAft>
              <a:buNone/>
            </a:pPr>
            <a:endParaRPr sz="2200"/>
          </a:p>
          <a:p>
            <a:pPr marL="228600" lvl="0" indent="-218122" algn="just" rtl="0">
              <a:lnSpc>
                <a:spcPct val="110000"/>
              </a:lnSpc>
              <a:spcBef>
                <a:spcPts val="1000"/>
              </a:spcBef>
              <a:spcAft>
                <a:spcPts val="0"/>
              </a:spcAft>
              <a:buSzPct val="100000"/>
              <a:buFont typeface="Avenir"/>
              <a:buChar char="•"/>
            </a:pPr>
            <a:r>
              <a:rPr lang="en-US" sz="2200" b="1"/>
              <a:t>Incorporation of Weather Data:</a:t>
            </a:r>
            <a:endParaRPr sz="2200"/>
          </a:p>
          <a:p>
            <a:pPr marL="685800" lvl="1" indent="-218122" algn="just" rtl="0">
              <a:lnSpc>
                <a:spcPct val="110000"/>
              </a:lnSpc>
              <a:spcBef>
                <a:spcPts val="500"/>
              </a:spcBef>
              <a:spcAft>
                <a:spcPts val="0"/>
              </a:spcAft>
              <a:buSzPct val="100000"/>
              <a:buChar char="•"/>
            </a:pPr>
            <a:r>
              <a:rPr lang="en-US" sz="2200" b="1"/>
              <a:t>Data Integration:</a:t>
            </a:r>
            <a:r>
              <a:rPr lang="en-US" sz="2200"/>
              <a:t> A key differentiator in our methodology is the extensive incorporation of weather variables, acknowledging their significant impact on energy generation and consumption patterns.</a:t>
            </a:r>
            <a:endParaRPr/>
          </a:p>
          <a:p>
            <a:pPr marL="685800" lvl="1" indent="-218122" algn="just" rtl="0">
              <a:lnSpc>
                <a:spcPct val="110000"/>
              </a:lnSpc>
              <a:spcBef>
                <a:spcPts val="500"/>
              </a:spcBef>
              <a:spcAft>
                <a:spcPts val="0"/>
              </a:spcAft>
              <a:buSzPct val="100000"/>
              <a:buChar char="•"/>
            </a:pPr>
            <a:r>
              <a:rPr lang="en-US" sz="2200" b="1"/>
              <a:t>Predictive Power:</a:t>
            </a:r>
            <a:r>
              <a:rPr lang="en-US" sz="2200"/>
              <a:t> This integration is expected to enhance the predictive power of our models, particularly for renewable energy sources like wind and solar, which are directly affected by weather conditions</a:t>
            </a:r>
            <a:endParaRPr/>
          </a:p>
          <a:p>
            <a:pPr marL="0" lvl="0" indent="0" algn="just" rtl="0">
              <a:lnSpc>
                <a:spcPct val="110000"/>
              </a:lnSpc>
              <a:spcBef>
                <a:spcPts val="1000"/>
              </a:spcBef>
              <a:spcAft>
                <a:spcPts val="0"/>
              </a:spcAft>
              <a:buSzPct val="10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000"/>
              <a:buFont typeface="Aharoni"/>
              <a:buNone/>
            </a:pPr>
            <a:r>
              <a:rPr lang="en-US" sz="4000">
                <a:latin typeface="Avenir"/>
                <a:ea typeface="Avenir"/>
                <a:cs typeface="Avenir"/>
                <a:sym typeface="Avenir"/>
              </a:rPr>
              <a:t>Literature review</a:t>
            </a:r>
            <a:endParaRPr sz="4000">
              <a:latin typeface="Avenir"/>
              <a:ea typeface="Avenir"/>
              <a:cs typeface="Avenir"/>
              <a:sym typeface="Avenir"/>
            </a:endParaRPr>
          </a:p>
        </p:txBody>
      </p:sp>
      <p:sp>
        <p:nvSpPr>
          <p:cNvPr id="139" name="Google Shape;139;p9"/>
          <p:cNvSpPr txBox="1">
            <a:spLocks noGrp="1"/>
          </p:cNvSpPr>
          <p:nvPr>
            <p:ph type="body" idx="1"/>
          </p:nvPr>
        </p:nvSpPr>
        <p:spPr>
          <a:xfrm>
            <a:off x="838200" y="1940876"/>
            <a:ext cx="10515600" cy="27711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10000"/>
              </a:lnSpc>
              <a:spcBef>
                <a:spcPts val="0"/>
              </a:spcBef>
              <a:spcAft>
                <a:spcPts val="0"/>
              </a:spcAft>
              <a:buSzPct val="100000"/>
              <a:buChar char="•"/>
            </a:pPr>
            <a:r>
              <a:rPr lang="en-US" b="1"/>
              <a:t>Study 1: A XGBoost Model with Weather Similarity Analysis and Feature Engineering for Short-	    	   Term Wind Power Forecasting -</a:t>
            </a:r>
            <a:r>
              <a:rPr lang="en-US"/>
              <a:t>Huan Zheng  and Yanghui Wu </a:t>
            </a:r>
            <a:endParaRPr/>
          </a:p>
          <a:p>
            <a:pPr marL="0" lvl="0" indent="0" algn="l" rtl="0">
              <a:lnSpc>
                <a:spcPct val="110000"/>
              </a:lnSpc>
              <a:spcBef>
                <a:spcPts val="1000"/>
              </a:spcBef>
              <a:spcAft>
                <a:spcPts val="0"/>
              </a:spcAft>
              <a:buSzPct val="100000"/>
              <a:buNone/>
            </a:pPr>
            <a:endParaRPr/>
          </a:p>
          <a:p>
            <a:pPr marL="0" lvl="0" indent="0" algn="l" rtl="0">
              <a:lnSpc>
                <a:spcPct val="110000"/>
              </a:lnSpc>
              <a:spcBef>
                <a:spcPts val="1000"/>
              </a:spcBef>
              <a:spcAft>
                <a:spcPts val="0"/>
              </a:spcAft>
              <a:buSzPct val="100000"/>
              <a:buNone/>
            </a:pPr>
            <a:r>
              <a:rPr lang="en-US"/>
              <a:t>This study introduces a new method for short-term wind power forecasting using an XGBoost model with weather similarity analysis and feature engineering. By categorizing historical weather patterns and optimizing feature selection, this approach achieves superior accuracy compared to other forecasting methods like BPNN, CART, RF, and SVR. This XGBoost-based model enhances short-term wind power predictions efficiently and effectively.</a:t>
            </a:r>
            <a:endParaRPr/>
          </a:p>
          <a:p>
            <a:pPr marL="0" lvl="0" indent="0" algn="l" rtl="0">
              <a:lnSpc>
                <a:spcPct val="110000"/>
              </a:lnSpc>
              <a:spcBef>
                <a:spcPts val="1000"/>
              </a:spcBef>
              <a:spcAft>
                <a:spcPts val="0"/>
              </a:spcAft>
              <a:buSzPct val="100000"/>
              <a:buNone/>
            </a:pPr>
            <a:endParaRPr/>
          </a:p>
          <a:p>
            <a:pPr marL="228600" lvl="0" indent="-111125" algn="l" rtl="0">
              <a:lnSpc>
                <a:spcPct val="110000"/>
              </a:lnSpc>
              <a:spcBef>
                <a:spcPts val="1000"/>
              </a:spcBef>
              <a:spcAft>
                <a:spcPts val="0"/>
              </a:spcAft>
              <a:buSzPct val="100000"/>
              <a:buNone/>
            </a:pPr>
            <a:endParaRPr/>
          </a:p>
        </p:txBody>
      </p:sp>
      <p:sp>
        <p:nvSpPr>
          <p:cNvPr id="140" name="Google Shape;140;p9"/>
          <p:cNvSpPr txBox="1"/>
          <p:nvPr/>
        </p:nvSpPr>
        <p:spPr>
          <a:xfrm>
            <a:off x="1001475" y="5906278"/>
            <a:ext cx="9265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0" u="none" strike="noStrike" cap="none">
                <a:solidFill>
                  <a:srgbClr val="05103E"/>
                </a:solidFill>
                <a:latin typeface="Avenir"/>
                <a:ea typeface="Avenir"/>
                <a:cs typeface="Avenir"/>
                <a:sym typeface="Avenir"/>
              </a:rPr>
              <a:t>Zheng and Wu (2019)</a:t>
            </a:r>
            <a:endParaRPr sz="1800">
              <a:solidFill>
                <a:schemeClr val="dk1"/>
              </a:solidFill>
              <a:latin typeface="Avenir"/>
              <a:ea typeface="Avenir"/>
              <a:cs typeface="Avenir"/>
              <a:sym typeface="Avenir"/>
            </a:endParaRPr>
          </a:p>
        </p:txBody>
      </p:sp>
      <p:cxnSp>
        <p:nvCxnSpPr>
          <p:cNvPr id="141" name="Google Shape;141;p9"/>
          <p:cNvCxnSpPr/>
          <p:nvPr/>
        </p:nvCxnSpPr>
        <p:spPr>
          <a:xfrm>
            <a:off x="1001485" y="5598367"/>
            <a:ext cx="10148597" cy="83976"/>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FadeVTI">
  <a:themeElements>
    <a:clrScheme name="gradient">
      <a:dk1>
        <a:srgbClr val="000000"/>
      </a:dk1>
      <a:lt1>
        <a:srgbClr val="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823</Words>
  <PresentationFormat>Custom</PresentationFormat>
  <Paragraphs>128</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FadeVTI</vt:lpstr>
      <vt:lpstr>Predicting Energy Prices and Load Demand</vt:lpstr>
      <vt:lpstr>Slide 2</vt:lpstr>
      <vt:lpstr>Read Me File </vt:lpstr>
      <vt:lpstr>Slide 4</vt:lpstr>
      <vt:lpstr>Dataset</vt:lpstr>
      <vt:lpstr>Analysis Approach</vt:lpstr>
      <vt:lpstr>Combined Energy and Weather Dataset</vt:lpstr>
      <vt:lpstr>Methodology Differentiation and Innovation</vt:lpstr>
      <vt:lpstr>Literature review</vt:lpstr>
      <vt:lpstr>Literature review</vt:lpstr>
      <vt:lpstr>Literature review</vt:lpstr>
      <vt:lpstr>Literature review</vt:lpstr>
      <vt:lpstr>Preprocessing</vt:lpstr>
      <vt:lpstr>     Feature Engineering</vt:lpstr>
      <vt:lpstr>EDA</vt:lpstr>
      <vt:lpstr>EDA</vt:lpstr>
      <vt:lpstr>EDA</vt:lpstr>
      <vt:lpstr>EDA</vt:lpstr>
      <vt:lpstr>Model Building</vt:lpstr>
      <vt:lpstr>Electricity Load Prediction Results</vt:lpstr>
      <vt:lpstr>Electricity Load Prediction Results</vt:lpstr>
      <vt:lpstr>Load Prediction Comparison with TSO</vt:lpstr>
      <vt:lpstr>Electricity Price Prediction Results</vt:lpstr>
      <vt:lpstr>Electricity Price Prediction Results</vt:lpstr>
      <vt:lpstr>Electricity Price Prediction Comparison with TSO</vt:lpstr>
      <vt:lpstr>Price and Load Prediction compared to TSO</vt:lpstr>
      <vt:lpstr>Model Prediction Results </vt:lpstr>
      <vt:lpstr>TSO Prediction Method vs Our Method</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Energy Prices and Load Demand</dc:title>
  <dc:creator>Ravali Gonuru</dc:creator>
  <cp:lastModifiedBy>Admin</cp:lastModifiedBy>
  <cp:revision>3</cp:revision>
  <dcterms:created xsi:type="dcterms:W3CDTF">2024-02-22T19:46:06Z</dcterms:created>
  <dcterms:modified xsi:type="dcterms:W3CDTF">2024-05-16T15:40:35Z</dcterms:modified>
</cp:coreProperties>
</file>