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96" r:id="rId2"/>
    <p:sldId id="354" r:id="rId3"/>
    <p:sldId id="350" r:id="rId4"/>
    <p:sldId id="351" r:id="rId5"/>
    <p:sldId id="352" r:id="rId6"/>
    <p:sldId id="355" r:id="rId7"/>
    <p:sldId id="263" r:id="rId8"/>
    <p:sldId id="378" r:id="rId9"/>
    <p:sldId id="372" r:id="rId10"/>
    <p:sldId id="357" r:id="rId11"/>
    <p:sldId id="398" r:id="rId12"/>
    <p:sldId id="359" r:id="rId13"/>
    <p:sldId id="371" r:id="rId14"/>
    <p:sldId id="369" r:id="rId15"/>
    <p:sldId id="379" r:id="rId16"/>
    <p:sldId id="374" r:id="rId17"/>
    <p:sldId id="364" r:id="rId18"/>
    <p:sldId id="365" r:id="rId19"/>
    <p:sldId id="366" r:id="rId20"/>
    <p:sldId id="389" r:id="rId21"/>
    <p:sldId id="390" r:id="rId22"/>
    <p:sldId id="391" r:id="rId23"/>
    <p:sldId id="392" r:id="rId24"/>
    <p:sldId id="393" r:id="rId25"/>
    <p:sldId id="382" r:id="rId26"/>
    <p:sldId id="394" r:id="rId27"/>
    <p:sldId id="395" r:id="rId28"/>
    <p:sldId id="380" r:id="rId29"/>
    <p:sldId id="383" r:id="rId30"/>
    <p:sldId id="385" r:id="rId31"/>
    <p:sldId id="386" r:id="rId32"/>
    <p:sldId id="387" r:id="rId33"/>
    <p:sldId id="388" r:id="rId34"/>
    <p:sldId id="384" r:id="rId35"/>
    <p:sldId id="381" r:id="rId36"/>
    <p:sldId id="3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3FE172CD-0509-4525-A948-D5681880C515}">
          <p14:sldIdLst>
            <p14:sldId id="396"/>
            <p14:sldId id="354"/>
          </p14:sldIdLst>
        </p14:section>
        <p14:section name="기업소개" id="{7696EA69-C4A7-4110-A9F9-B12F3D2153EA}">
          <p14:sldIdLst>
            <p14:sldId id="350"/>
            <p14:sldId id="351"/>
            <p14:sldId id="352"/>
            <p14:sldId id="355"/>
            <p14:sldId id="263"/>
            <p14:sldId id="378"/>
          </p14:sldIdLst>
        </p14:section>
        <p14:section name="업체 현황분석 및 문제점 도출" id="{B8D857A5-BD83-46AC-B48B-513C8E2082B0}">
          <p14:sldIdLst>
            <p14:sldId id="372"/>
            <p14:sldId id="357"/>
            <p14:sldId id="398"/>
            <p14:sldId id="359"/>
            <p14:sldId id="371"/>
            <p14:sldId id="369"/>
          </p14:sldIdLst>
        </p14:section>
        <p14:section name="프로젝트 소개" id="{EC675148-D11D-43EE-9159-E0C65586A5C0}">
          <p14:sldIdLst>
            <p14:sldId id="379"/>
            <p14:sldId id="374"/>
            <p14:sldId id="364"/>
            <p14:sldId id="365"/>
            <p14:sldId id="366"/>
            <p14:sldId id="389"/>
            <p14:sldId id="390"/>
            <p14:sldId id="391"/>
            <p14:sldId id="392"/>
            <p14:sldId id="393"/>
            <p14:sldId id="382"/>
            <p14:sldId id="394"/>
            <p14:sldId id="395"/>
          </p14:sldIdLst>
        </p14:section>
        <p14:section name="프로젝트 방향" id="{DE26009E-8CD8-47D0-A683-CACDA4F50A18}">
          <p14:sldIdLst>
            <p14:sldId id="380"/>
            <p14:sldId id="383"/>
            <p14:sldId id="385"/>
            <p14:sldId id="386"/>
            <p14:sldId id="387"/>
            <p14:sldId id="388"/>
            <p14:sldId id="384"/>
            <p14:sldId id="381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병욱" initials="강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B74"/>
    <a:srgbClr val="B0D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86408" autoAdjust="0"/>
  </p:normalViewPr>
  <p:slideViewPr>
    <p:cSldViewPr snapToGrid="0" showGuides="1">
      <p:cViewPr varScale="1">
        <p:scale>
          <a:sx n="116" d="100"/>
          <a:sy n="116" d="100"/>
        </p:scale>
        <p:origin x="780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CD9F-B9AE-4B60-970F-0451D3B5214E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E6C46-8E1C-4958-9341-FF76185B23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7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AC8B-1AE9-4B2B-A084-27CAAF74865A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02EC-97C0-4E19-AA45-E904FCC1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5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실험의 흐름은 크게 </a:t>
            </a:r>
            <a:r>
              <a:rPr lang="ko-KR" altLang="en-US" dirty="0" err="1"/>
              <a:t>다구찌</a:t>
            </a:r>
            <a:r>
              <a:rPr lang="ko-KR" altLang="en-US" dirty="0"/>
              <a:t> 실험과 세분화 실험으로 나눌 수가 있다</a:t>
            </a:r>
            <a:endParaRPr lang="en-US" altLang="ko-KR" dirty="0"/>
          </a:p>
          <a:p>
            <a:r>
              <a:rPr lang="ko-KR" altLang="en-US" dirty="0" err="1"/>
              <a:t>다구찌</a:t>
            </a:r>
            <a:r>
              <a:rPr lang="ko-KR" altLang="en-US" dirty="0"/>
              <a:t> 기법 활용 근거 설명</a:t>
            </a:r>
            <a:endParaRPr lang="en-US" altLang="ko-KR" dirty="0"/>
          </a:p>
          <a:p>
            <a:r>
              <a:rPr lang="ko-KR" altLang="en-US" dirty="0"/>
              <a:t>세분화 실험 실행 이유 설면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설명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설명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3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ㄱ캐비테이션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초음파가 세정용액으로 전파 </a:t>
            </a:r>
            <a:r>
              <a:rPr lang="ko-KR" altLang="en-US" dirty="0" err="1"/>
              <a:t>될때</a:t>
            </a:r>
            <a:r>
              <a:rPr lang="ko-KR" altLang="en-US" dirty="0"/>
              <a:t> 발생하는 </a:t>
            </a:r>
            <a:r>
              <a:rPr lang="en-US" altLang="ko-KR" dirty="0"/>
              <a:t>(+),(-) </a:t>
            </a:r>
            <a:r>
              <a:rPr lang="ko-KR" altLang="en-US" dirty="0"/>
              <a:t>압력의 변화에 의한 </a:t>
            </a:r>
            <a:r>
              <a:rPr lang="en-US" altLang="ko-KR" dirty="0"/>
              <a:t>cavity</a:t>
            </a:r>
            <a:r>
              <a:rPr lang="ko-KR" altLang="en-US" dirty="0"/>
              <a:t>의 붕괴 때 발생하는 큰 충격 발생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실제의 사용에 있어서는 온도가 높으면 </a:t>
            </a:r>
            <a:r>
              <a:rPr lang="ko-KR" altLang="en-US" dirty="0" err="1"/>
              <a:t>소음때매</a:t>
            </a:r>
            <a:r>
              <a:rPr lang="ko-KR" altLang="en-US" dirty="0"/>
              <a:t> 높게는 </a:t>
            </a:r>
            <a:r>
              <a:rPr lang="ko-KR" altLang="en-US" dirty="0" err="1"/>
              <a:t>높히지</a:t>
            </a:r>
            <a:r>
              <a:rPr lang="ko-KR" altLang="en-US" dirty="0"/>
              <a:t> 않는다</a:t>
            </a:r>
            <a:r>
              <a:rPr lang="en-US" altLang="ko-KR" dirty="0"/>
              <a:t>. -&gt;</a:t>
            </a:r>
            <a:r>
              <a:rPr lang="en-US" altLang="ko-KR" baseline="0" dirty="0"/>
              <a:t> </a:t>
            </a:r>
            <a:r>
              <a:rPr lang="ko-KR" altLang="en-US" dirty="0"/>
              <a:t>세정용액에 따라서 온도에 따라 더 활발한 화학적인 작용을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가지고 있으므로 실제의 응용에서는 실험을 통하여 적정온도를 찾아야한다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정재파현상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파형이 정지하고 있는 것과 같은 에너지 분포 </a:t>
            </a:r>
            <a:r>
              <a:rPr lang="en-US" altLang="ko-KR" baseline="0" dirty="0"/>
              <a:t>( </a:t>
            </a:r>
            <a:r>
              <a:rPr lang="ko-KR" altLang="en-US" baseline="0" dirty="0"/>
              <a:t>단일 주파수 방식의 초음파에서는 매 </a:t>
            </a:r>
            <a:r>
              <a:rPr lang="en-US" altLang="ko-KR" baseline="0" dirty="0"/>
              <a:t>1/4</a:t>
            </a:r>
            <a:r>
              <a:rPr lang="ko-KR" altLang="en-US" baseline="0" dirty="0"/>
              <a:t>주기마다 고저의 </a:t>
            </a:r>
            <a:r>
              <a:rPr lang="ko-KR" altLang="en-US" baseline="0" dirty="0" err="1"/>
              <a:t>음압분포가</a:t>
            </a:r>
            <a:r>
              <a:rPr lang="ko-KR" altLang="en-US" baseline="0" dirty="0"/>
              <a:t> 형성됨</a:t>
            </a:r>
            <a:r>
              <a:rPr lang="en-US" altLang="ko-KR" baseline="0" dirty="0"/>
              <a:t>)</a:t>
            </a:r>
          </a:p>
          <a:p>
            <a:endParaRPr lang="en-US" altLang="ko-KR" baseline="0" dirty="0"/>
          </a:p>
          <a:p>
            <a:r>
              <a:rPr lang="ko-KR" altLang="en-US" dirty="0"/>
              <a:t>기존에 거친 세척 및 </a:t>
            </a:r>
            <a:r>
              <a:rPr lang="ko-KR" altLang="en-US" dirty="0" err="1"/>
              <a:t>정재파현상</a:t>
            </a:r>
            <a:r>
              <a:rPr lang="en-US" altLang="ko-KR" dirty="0"/>
              <a:t>-&gt; glass </a:t>
            </a:r>
            <a:r>
              <a:rPr lang="ko-KR" altLang="en-US" dirty="0"/>
              <a:t>파손과 같은 것이 일어난다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케비테이션</a:t>
            </a:r>
            <a:r>
              <a:rPr lang="ko-KR" altLang="en-US" dirty="0"/>
              <a:t> 강도를 약화시킴 </a:t>
            </a:r>
            <a:r>
              <a:rPr lang="en-US" altLang="ko-KR" dirty="0"/>
              <a:t>-&gt; </a:t>
            </a:r>
            <a:r>
              <a:rPr lang="ko-KR" altLang="en-US" dirty="0"/>
              <a:t>용액속의 용존 가스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5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3D68-52F0-4ED3-93A8-E17EC27F67F9}" type="datetime1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F9FB-7CDE-416C-839A-5E04051A542C}" type="datetime1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088E-CFDD-4C8B-80F9-DF63D212092D}" type="datetime1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43B72-3FCA-4AD8-B6B5-A518A157FF60}" type="datetime1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59F5-2207-4C0B-A3CC-301E20D5FE29}" type="datetime1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FA4A-85AD-4F08-8976-EACEDDDBF1A9}" type="datetime1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B8-07A8-4FE2-AAAF-918548C7F29D}" type="datetime1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930230" cy="112605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42778" y="1126050"/>
            <a:ext cx="11106443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11125518" y="392352"/>
            <a:ext cx="498764" cy="521221"/>
            <a:chOff x="11100580" y="393896"/>
            <a:chExt cx="548640" cy="630677"/>
          </a:xfrm>
        </p:grpSpPr>
        <p:sp>
          <p:nvSpPr>
            <p:cNvPr id="10" name="Pentagon 9"/>
            <p:cNvSpPr/>
            <p:nvPr userDrawn="1"/>
          </p:nvSpPr>
          <p:spPr>
            <a:xfrm rot="5400000">
              <a:off x="11091294" y="466647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Pentagon 8"/>
            <p:cNvSpPr/>
            <p:nvPr userDrawn="1"/>
          </p:nvSpPr>
          <p:spPr>
            <a:xfrm rot="5400000">
              <a:off x="11091295" y="403182"/>
              <a:ext cx="567212" cy="548639"/>
            </a:xfrm>
            <a:prstGeom prst="homePlate">
              <a:avLst>
                <a:gd name="adj" fmla="val 266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3723" y="413252"/>
            <a:ext cx="662354" cy="365125"/>
          </a:xfrm>
        </p:spPr>
        <p:txBody>
          <a:bodyPr/>
          <a:lstStyle>
            <a:lvl1pPr algn="ctr">
              <a:defRPr sz="1600">
                <a:solidFill>
                  <a:schemeClr val="bg2"/>
                </a:solidFill>
              </a:defRPr>
            </a:lvl1pPr>
          </a:lstStyle>
          <a:p>
            <a:fld id="{F3481812-CA6E-4CF7-A597-B03BE0D22F0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376F-98D4-4EE5-9EC2-6A8A5ECE8D43}" type="datetime1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3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EEE5-FD50-4F03-8D15-A287B8F0869C}" type="datetime1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1812-CA6E-4CF7-A597-B03BE0D22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1.jpg"/><Relationship Id="rId7" Type="http://schemas.openxmlformats.org/officeDocument/2006/relationships/image" Target="../media/image55.jpe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" name="TextBox 4"/>
          <p:cNvSpPr txBox="1"/>
          <p:nvPr/>
        </p:nvSpPr>
        <p:spPr>
          <a:xfrm>
            <a:off x="801541" y="2111138"/>
            <a:ext cx="10950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TSP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재생공정 밀도 기반 잔여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OCA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제거율  예측 및 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최적화 시스템 구축</a:t>
            </a:r>
            <a:endParaRPr lang="en-GB" sz="3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81866" y="0"/>
            <a:ext cx="1974112" cy="1360968"/>
            <a:chOff x="7809534" y="9076"/>
            <a:chExt cx="2952250" cy="258845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37494" y="5422605"/>
            <a:ext cx="1754372" cy="1435393"/>
            <a:chOff x="3590255" y="2528618"/>
            <a:chExt cx="2952250" cy="258845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564582" y="4440387"/>
            <a:ext cx="44351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201200033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강병욱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20120173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손승우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(PM)</a:t>
            </a:r>
          </a:p>
          <a:p>
            <a:pPr algn="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201203086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전민구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(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발표자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)</a:t>
            </a:r>
          </a:p>
          <a:p>
            <a:pPr algn="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201400317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김나희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201403501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최희진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28" y="3783162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4365" y="1250198"/>
            <a:ext cx="2300857" cy="5501647"/>
          </a:xfrm>
          <a:prstGeom prst="rect">
            <a:avLst/>
          </a:prstGeom>
          <a:solidFill>
            <a:srgbClr val="FFFF00">
              <a:alpha val="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모서리가 둥근 직사각형 16"/>
          <p:cNvSpPr/>
          <p:nvPr/>
        </p:nvSpPr>
        <p:spPr>
          <a:xfrm>
            <a:off x="855397" y="2108884"/>
            <a:ext cx="1796992" cy="588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GLASS DECAP</a:t>
            </a:r>
            <a:endParaRPr lang="ko-KR" altLang="en-US" b="1" dirty="0"/>
          </a:p>
        </p:txBody>
      </p:sp>
      <p:sp>
        <p:nvSpPr>
          <p:cNvPr id="10" name="모서리가 둥근 직사각형 17"/>
          <p:cNvSpPr/>
          <p:nvPr/>
        </p:nvSpPr>
        <p:spPr>
          <a:xfrm>
            <a:off x="855397" y="2887722"/>
            <a:ext cx="1796992" cy="588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r>
              <a:rPr lang="ko-KR" altLang="en-US" sz="1400" b="1" dirty="0"/>
              <a:t>차 화학적 세정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(dipping -&gt; </a:t>
            </a:r>
            <a:r>
              <a:rPr lang="ko-KR" altLang="en-US" sz="1400" dirty="0" err="1"/>
              <a:t>팽윤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모서리가 둥근 직사각형 18"/>
          <p:cNvSpPr/>
          <p:nvPr/>
        </p:nvSpPr>
        <p:spPr>
          <a:xfrm>
            <a:off x="855397" y="3666560"/>
            <a:ext cx="1796992" cy="588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/>
              <a:t>차 초벌 세정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 OCA </a:t>
            </a:r>
            <a:r>
              <a:rPr lang="ko-KR" altLang="en-US" sz="1400" dirty="0"/>
              <a:t>제거 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12" name="모서리가 둥근 직사각형 19"/>
          <p:cNvSpPr/>
          <p:nvPr/>
        </p:nvSpPr>
        <p:spPr>
          <a:xfrm>
            <a:off x="855397" y="4447018"/>
            <a:ext cx="1796992" cy="588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/>
              <a:t>차 물리적 세정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 </a:t>
            </a:r>
            <a:r>
              <a:rPr lang="ko-KR" altLang="en-US" sz="1400" dirty="0" err="1"/>
              <a:t>브러쉬</a:t>
            </a:r>
            <a:r>
              <a:rPr lang="ko-KR" altLang="en-US" sz="1400" dirty="0"/>
              <a:t> 세정 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3" name="모서리가 둥근 직사각형 20"/>
          <p:cNvSpPr/>
          <p:nvPr/>
        </p:nvSpPr>
        <p:spPr>
          <a:xfrm>
            <a:off x="855397" y="5232158"/>
            <a:ext cx="1796992" cy="588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r>
              <a:rPr lang="ko-KR" altLang="en-US" sz="1400" b="1" dirty="0"/>
              <a:t>차 물리적 세정 </a:t>
            </a:r>
            <a:endParaRPr lang="en-US" altLang="ko-KR" sz="1400" b="1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 초음파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모서리가 둥근 직사각형 19"/>
          <p:cNvSpPr/>
          <p:nvPr/>
        </p:nvSpPr>
        <p:spPr>
          <a:xfrm>
            <a:off x="855397" y="6017298"/>
            <a:ext cx="1796992" cy="588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845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건조</a:t>
            </a:r>
          </a:p>
        </p:txBody>
      </p:sp>
      <p:sp>
        <p:nvSpPr>
          <p:cNvPr id="19" name="모서리가 둥근 직사각형 4"/>
          <p:cNvSpPr/>
          <p:nvPr/>
        </p:nvSpPr>
        <p:spPr>
          <a:xfrm>
            <a:off x="929825" y="1478788"/>
            <a:ext cx="1648136" cy="490475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기존 공정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47651" y="1357553"/>
            <a:ext cx="72651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차적으로 </a:t>
            </a:r>
            <a:r>
              <a:rPr lang="ko-KR" altLang="ko-KR" sz="2000" dirty="0">
                <a:solidFill>
                  <a:srgbClr val="FF0000"/>
                </a:solidFill>
              </a:rPr>
              <a:t>유기 세정제</a:t>
            </a:r>
            <a:r>
              <a:rPr lang="ko-KR" altLang="ko-KR" sz="2000" dirty="0"/>
              <a:t>를 사용</a:t>
            </a:r>
            <a:r>
              <a:rPr lang="ko-KR" altLang="en-US" sz="2000" dirty="0"/>
              <a:t>하여</a:t>
            </a:r>
            <a:r>
              <a:rPr lang="en-US" altLang="ko-KR" sz="2000" dirty="0"/>
              <a:t> </a:t>
            </a:r>
            <a:r>
              <a:rPr lang="ko-KR" altLang="ko-KR" sz="2000" dirty="0"/>
              <a:t>점</a:t>
            </a:r>
            <a:r>
              <a:rPr lang="en-US" altLang="ko-KR" sz="2000" dirty="0"/>
              <a:t> </a:t>
            </a:r>
            <a:r>
              <a:rPr lang="ko-KR" altLang="ko-KR" sz="2000" dirty="0"/>
              <a:t>접착제 성분</a:t>
            </a:r>
            <a:r>
              <a:rPr lang="ko-KR" altLang="en-US" sz="2000" dirty="0"/>
              <a:t>을 </a:t>
            </a:r>
            <a:r>
              <a:rPr lang="ko-KR" altLang="ko-KR" sz="2000" dirty="0"/>
              <a:t>제거</a:t>
            </a:r>
          </a:p>
          <a:p>
            <a:endParaRPr lang="ko-KR" altLang="en-US" dirty="0"/>
          </a:p>
        </p:txBody>
      </p:sp>
      <p:sp>
        <p:nvSpPr>
          <p:cNvPr id="22" name="Oval 131"/>
          <p:cNvSpPr/>
          <p:nvPr/>
        </p:nvSpPr>
        <p:spPr>
          <a:xfrm>
            <a:off x="3289084" y="1445073"/>
            <a:ext cx="248075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31"/>
          <p:cNvSpPr/>
          <p:nvPr/>
        </p:nvSpPr>
        <p:spPr>
          <a:xfrm>
            <a:off x="3289087" y="2060004"/>
            <a:ext cx="248075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47654" y="1969263"/>
            <a:ext cx="78367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이후 </a:t>
            </a:r>
            <a:r>
              <a:rPr lang="ko-KR" altLang="en-US" sz="2000" dirty="0" err="1"/>
              <a:t>브러쉬와</a:t>
            </a:r>
            <a:r>
              <a:rPr lang="ko-KR" altLang="en-US" sz="2000" dirty="0"/>
              <a:t> 초음파</a:t>
            </a:r>
            <a:r>
              <a:rPr lang="ko-KR" altLang="ko-KR" sz="2000" dirty="0"/>
              <a:t>를 사용</a:t>
            </a:r>
            <a:r>
              <a:rPr lang="ko-KR" altLang="en-US" sz="2000" dirty="0"/>
              <a:t>하여</a:t>
            </a:r>
            <a:r>
              <a:rPr lang="en-US" altLang="ko-KR" sz="2000" dirty="0"/>
              <a:t> </a:t>
            </a:r>
            <a:r>
              <a:rPr lang="ko-KR" altLang="en-US" sz="2000" dirty="0"/>
              <a:t>물리적으로 </a:t>
            </a:r>
            <a:r>
              <a:rPr lang="ko-KR" altLang="ko-KR" sz="2000" dirty="0"/>
              <a:t>점</a:t>
            </a:r>
            <a:r>
              <a:rPr lang="en-US" altLang="ko-KR" sz="2000" dirty="0"/>
              <a:t> </a:t>
            </a:r>
            <a:r>
              <a:rPr lang="ko-KR" altLang="ko-KR" sz="2000" dirty="0"/>
              <a:t>접착제 성분</a:t>
            </a:r>
            <a:r>
              <a:rPr lang="ko-KR" altLang="en-US" sz="2000" dirty="0"/>
              <a:t>을 </a:t>
            </a:r>
            <a:r>
              <a:rPr lang="ko-KR" altLang="ko-KR" sz="2000" dirty="0"/>
              <a:t>제거</a:t>
            </a:r>
          </a:p>
          <a:p>
            <a:endParaRPr lang="ko-KR" altLang="en-US" dirty="0"/>
          </a:p>
        </p:txBody>
      </p:sp>
      <p:grpSp>
        <p:nvGrpSpPr>
          <p:cNvPr id="75" name="Group 5"/>
          <p:cNvGrpSpPr/>
          <p:nvPr/>
        </p:nvGrpSpPr>
        <p:grpSpPr>
          <a:xfrm>
            <a:off x="3315630" y="3643700"/>
            <a:ext cx="489735" cy="473789"/>
            <a:chOff x="1105079" y="1849004"/>
            <a:chExt cx="831273" cy="831273"/>
          </a:xfrm>
        </p:grpSpPr>
        <p:sp>
          <p:nvSpPr>
            <p:cNvPr id="76" name="Oval 3"/>
            <p:cNvSpPr/>
            <p:nvPr/>
          </p:nvSpPr>
          <p:spPr>
            <a:xfrm>
              <a:off x="1105079" y="1849004"/>
              <a:ext cx="831273" cy="8312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1363206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8" name="Group 9"/>
          <p:cNvGrpSpPr/>
          <p:nvPr/>
        </p:nvGrpSpPr>
        <p:grpSpPr>
          <a:xfrm>
            <a:off x="3913949" y="3678898"/>
            <a:ext cx="7438609" cy="403389"/>
            <a:chOff x="2926686" y="2078100"/>
            <a:chExt cx="7438609" cy="403389"/>
          </a:xfrm>
        </p:grpSpPr>
        <p:sp>
          <p:nvSpPr>
            <p:cNvPr id="79" name="TextBox 78"/>
            <p:cNvSpPr txBox="1"/>
            <p:nvPr/>
          </p:nvSpPr>
          <p:spPr>
            <a:xfrm>
              <a:off x="2926686" y="2081379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공정 수율 저하</a:t>
              </a:r>
              <a:endParaRPr lang="en-GB" sz="2000" b="1" dirty="0"/>
            </a:p>
          </p:txBody>
        </p:sp>
        <p:sp>
          <p:nvSpPr>
            <p:cNvPr id="80" name="Rectangle 7"/>
            <p:cNvSpPr/>
            <p:nvPr/>
          </p:nvSpPr>
          <p:spPr>
            <a:xfrm>
              <a:off x="6056200" y="2078100"/>
              <a:ext cx="43090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ko-KR" dirty="0"/>
                <a:t>유기세정제에 의한 </a:t>
              </a:r>
              <a:r>
                <a:rPr lang="en-US" altLang="ko-KR" dirty="0"/>
                <a:t>AF</a:t>
              </a:r>
              <a:r>
                <a:rPr lang="ko-KR" altLang="ko-KR" dirty="0"/>
                <a:t>코팅</a:t>
              </a:r>
              <a:r>
                <a:rPr lang="en-US" altLang="ko-KR" dirty="0"/>
                <a:t> </a:t>
              </a:r>
              <a:r>
                <a:rPr lang="ko-KR" altLang="en-US" dirty="0"/>
                <a:t>등의 </a:t>
              </a:r>
              <a:r>
                <a:rPr lang="ko-KR" altLang="ko-KR" dirty="0"/>
                <a:t>손상</a:t>
              </a:r>
              <a:endParaRPr lang="en-GB" dirty="0"/>
            </a:p>
          </p:txBody>
        </p:sp>
      </p:grpSp>
      <p:grpSp>
        <p:nvGrpSpPr>
          <p:cNvPr id="81" name="Group 10"/>
          <p:cNvGrpSpPr/>
          <p:nvPr/>
        </p:nvGrpSpPr>
        <p:grpSpPr>
          <a:xfrm>
            <a:off x="3312521" y="5859394"/>
            <a:ext cx="489735" cy="473789"/>
            <a:chOff x="1105079" y="3477054"/>
            <a:chExt cx="831273" cy="831273"/>
          </a:xfrm>
        </p:grpSpPr>
        <p:sp>
          <p:nvSpPr>
            <p:cNvPr id="82" name="Oval 11"/>
            <p:cNvSpPr/>
            <p:nvPr/>
          </p:nvSpPr>
          <p:spPr>
            <a:xfrm>
              <a:off x="1105079" y="3477054"/>
              <a:ext cx="831273" cy="8312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1363206" y="375110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4" name="Group 13"/>
          <p:cNvGrpSpPr/>
          <p:nvPr/>
        </p:nvGrpSpPr>
        <p:grpSpPr>
          <a:xfrm>
            <a:off x="3322231" y="5151108"/>
            <a:ext cx="489735" cy="473789"/>
            <a:chOff x="1105079" y="5105104"/>
            <a:chExt cx="831273" cy="831273"/>
          </a:xfrm>
        </p:grpSpPr>
        <p:sp>
          <p:nvSpPr>
            <p:cNvPr id="85" name="Oval 14"/>
            <p:cNvSpPr/>
            <p:nvPr/>
          </p:nvSpPr>
          <p:spPr>
            <a:xfrm>
              <a:off x="1105079" y="5105104"/>
              <a:ext cx="831273" cy="8312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1363206" y="53791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87" name="Group 20"/>
          <p:cNvGrpSpPr/>
          <p:nvPr/>
        </p:nvGrpSpPr>
        <p:grpSpPr>
          <a:xfrm>
            <a:off x="3913947" y="5876629"/>
            <a:ext cx="7435501" cy="400110"/>
            <a:chOff x="-149792" y="2626967"/>
            <a:chExt cx="7435501" cy="400110"/>
          </a:xfrm>
        </p:grpSpPr>
        <p:sp>
          <p:nvSpPr>
            <p:cNvPr id="88" name="TextBox 87"/>
            <p:cNvSpPr txBox="1"/>
            <p:nvPr/>
          </p:nvSpPr>
          <p:spPr>
            <a:xfrm>
              <a:off x="-149792" y="2626967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환경적 문제</a:t>
              </a:r>
              <a:endParaRPr lang="en-GB" sz="2000" b="1" dirty="0"/>
            </a:p>
          </p:txBody>
        </p:sp>
        <p:sp>
          <p:nvSpPr>
            <p:cNvPr id="89" name="Rectangle 22"/>
            <p:cNvSpPr/>
            <p:nvPr/>
          </p:nvSpPr>
          <p:spPr>
            <a:xfrm>
              <a:off x="2976614" y="2651332"/>
              <a:ext cx="43090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ko-KR" dirty="0"/>
                <a:t>사용된 유기 세정제로 인한 </a:t>
              </a:r>
              <a:r>
                <a:rPr lang="ko-KR" altLang="ko-KR" dirty="0" err="1"/>
                <a:t>폐액</a:t>
              </a:r>
              <a:r>
                <a:rPr lang="ko-KR" altLang="en-US" dirty="0"/>
                <a:t> 발생</a:t>
              </a:r>
              <a:endParaRPr lang="en-GB" dirty="0"/>
            </a:p>
          </p:txBody>
        </p:sp>
      </p:grpSp>
      <p:grpSp>
        <p:nvGrpSpPr>
          <p:cNvPr id="90" name="Group 24"/>
          <p:cNvGrpSpPr/>
          <p:nvPr/>
        </p:nvGrpSpPr>
        <p:grpSpPr>
          <a:xfrm>
            <a:off x="3315630" y="4400031"/>
            <a:ext cx="489735" cy="473789"/>
            <a:chOff x="6357956" y="1849004"/>
            <a:chExt cx="831273" cy="831273"/>
          </a:xfrm>
        </p:grpSpPr>
        <p:sp>
          <p:nvSpPr>
            <p:cNvPr id="91" name="Oval 25"/>
            <p:cNvSpPr/>
            <p:nvPr/>
          </p:nvSpPr>
          <p:spPr>
            <a:xfrm>
              <a:off x="6357956" y="1849004"/>
              <a:ext cx="831273" cy="8312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5"/>
            <p:cNvSpPr>
              <a:spLocks/>
            </p:cNvSpPr>
            <p:nvPr/>
          </p:nvSpPr>
          <p:spPr bwMode="auto">
            <a:xfrm>
              <a:off x="6616083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3" name="Group 20"/>
          <p:cNvGrpSpPr/>
          <p:nvPr/>
        </p:nvGrpSpPr>
        <p:grpSpPr>
          <a:xfrm>
            <a:off x="3913949" y="5138694"/>
            <a:ext cx="7438609" cy="440769"/>
            <a:chOff x="-171949" y="2048588"/>
            <a:chExt cx="7438609" cy="440769"/>
          </a:xfrm>
        </p:grpSpPr>
        <p:sp>
          <p:nvSpPr>
            <p:cNvPr id="94" name="TextBox 93"/>
            <p:cNvSpPr txBox="1"/>
            <p:nvPr/>
          </p:nvSpPr>
          <p:spPr>
            <a:xfrm>
              <a:off x="-171949" y="2089247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작업 환경 저해</a:t>
              </a:r>
              <a:endParaRPr lang="en-GB" sz="2000" b="1" dirty="0"/>
            </a:p>
          </p:txBody>
        </p:sp>
        <p:sp>
          <p:nvSpPr>
            <p:cNvPr id="95" name="Rectangle 22"/>
            <p:cNvSpPr/>
            <p:nvPr/>
          </p:nvSpPr>
          <p:spPr>
            <a:xfrm>
              <a:off x="2957565" y="2048588"/>
              <a:ext cx="43090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ko-KR" dirty="0"/>
                <a:t>인체에 유해한 유기용제 </a:t>
              </a:r>
              <a:r>
                <a:rPr lang="ko-KR" altLang="en-US" dirty="0"/>
                <a:t>사용</a:t>
              </a:r>
              <a:endParaRPr lang="en-GB" dirty="0"/>
            </a:p>
          </p:txBody>
        </p:sp>
      </p:grpSp>
      <p:grpSp>
        <p:nvGrpSpPr>
          <p:cNvPr id="96" name="Group 20"/>
          <p:cNvGrpSpPr/>
          <p:nvPr/>
        </p:nvGrpSpPr>
        <p:grpSpPr>
          <a:xfrm>
            <a:off x="3913947" y="4434342"/>
            <a:ext cx="7458752" cy="400110"/>
            <a:chOff x="-180539" y="1465822"/>
            <a:chExt cx="7458752" cy="400110"/>
          </a:xfrm>
        </p:grpSpPr>
        <p:sp>
          <p:nvSpPr>
            <p:cNvPr id="97" name="TextBox 96"/>
            <p:cNvSpPr txBox="1"/>
            <p:nvPr/>
          </p:nvSpPr>
          <p:spPr>
            <a:xfrm>
              <a:off x="-180539" y="1465822"/>
              <a:ext cx="2666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작업장 화재 위험 취약</a:t>
              </a:r>
              <a:endParaRPr lang="en-GB" sz="2000" b="1" dirty="0"/>
            </a:p>
          </p:txBody>
        </p:sp>
        <p:sp>
          <p:nvSpPr>
            <p:cNvPr id="98" name="Rectangle 22"/>
            <p:cNvSpPr/>
            <p:nvPr/>
          </p:nvSpPr>
          <p:spPr>
            <a:xfrm>
              <a:off x="2969118" y="1465822"/>
              <a:ext cx="43090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사용되는 </a:t>
              </a:r>
              <a:r>
                <a:rPr lang="ko-KR" altLang="ko-KR" dirty="0"/>
                <a:t>유기용제의 낮은 비점</a:t>
              </a:r>
              <a:endParaRPr lang="en-GB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968177" y="302876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2060"/>
                </a:solidFill>
              </a:rPr>
              <a:t>기존 공정의 한계점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기존  </a:t>
            </a:r>
            <a:r>
              <a:rPr lang="en-US" altLang="ko-KR" dirty="0"/>
              <a:t>REWORK </a:t>
            </a:r>
            <a:r>
              <a:rPr lang="ko-KR" altLang="en-US" dirty="0"/>
              <a:t>공정</a:t>
            </a:r>
            <a:endParaRPr lang="en-GB" sz="3600" b="1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모서리가 둥근 직사각형 16"/>
          <p:cNvSpPr/>
          <p:nvPr/>
        </p:nvSpPr>
        <p:spPr>
          <a:xfrm>
            <a:off x="491726" y="1408439"/>
            <a:ext cx="1894709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GLASS DECAP</a:t>
            </a:r>
            <a:endParaRPr lang="ko-KR" altLang="en-US" b="1" dirty="0"/>
          </a:p>
        </p:txBody>
      </p:sp>
      <p:sp>
        <p:nvSpPr>
          <p:cNvPr id="6" name="모서리가 둥근 직사각형 17"/>
          <p:cNvSpPr/>
          <p:nvPr/>
        </p:nvSpPr>
        <p:spPr>
          <a:xfrm>
            <a:off x="3643753" y="1408438"/>
            <a:ext cx="1860321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필름 압착</a:t>
            </a:r>
          </a:p>
        </p:txBody>
      </p:sp>
      <p:sp>
        <p:nvSpPr>
          <p:cNvPr id="7" name="모서리가 둥근 직사각형 18"/>
          <p:cNvSpPr/>
          <p:nvPr/>
        </p:nvSpPr>
        <p:spPr>
          <a:xfrm>
            <a:off x="6212552" y="1408438"/>
            <a:ext cx="1337310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필름 제거</a:t>
            </a:r>
          </a:p>
        </p:txBody>
      </p:sp>
      <p:sp>
        <p:nvSpPr>
          <p:cNvPr id="8" name="모서리가 둥근 직사각형 19"/>
          <p:cNvSpPr/>
          <p:nvPr/>
        </p:nvSpPr>
        <p:spPr>
          <a:xfrm>
            <a:off x="8174746" y="1390019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초음파 세정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</a:rPr>
              <a:t>후공정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모서리가 둥근 직사각형 20"/>
          <p:cNvSpPr/>
          <p:nvPr/>
        </p:nvSpPr>
        <p:spPr>
          <a:xfrm>
            <a:off x="10651383" y="1408438"/>
            <a:ext cx="1447033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solidFill>
                  <a:prstClr val="white"/>
                </a:solidFill>
              </a:rPr>
              <a:t>건조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7660481" y="4217186"/>
            <a:ext cx="502920" cy="400050"/>
          </a:xfrm>
          <a:prstGeom prst="downArrow">
            <a:avLst/>
          </a:prstGeom>
          <a:solidFill>
            <a:srgbClr val="B0DFA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726677" y="1971213"/>
            <a:ext cx="502920" cy="400050"/>
          </a:xfrm>
          <a:prstGeom prst="downArrow">
            <a:avLst/>
          </a:prstGeom>
          <a:solidFill>
            <a:srgbClr val="B0DFA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91258" y="2088876"/>
            <a:ext cx="2096126" cy="298001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96" y="5419908"/>
            <a:ext cx="3192788" cy="13564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545917" y="2073512"/>
            <a:ext cx="2108378" cy="298001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17418" y="2072672"/>
            <a:ext cx="1519518" cy="254456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193235" y="2071158"/>
            <a:ext cx="1778503" cy="298001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651383" y="2107190"/>
            <a:ext cx="1428545" cy="426487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2586371" y="1518010"/>
            <a:ext cx="864996" cy="3324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422543" y="2447862"/>
            <a:ext cx="1202009" cy="393186"/>
          </a:xfrm>
          <a:prstGeom prst="roundRect">
            <a:avLst/>
          </a:prstGeom>
          <a:solidFill>
            <a:srgbClr val="0C9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화상검사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8299" y="2210512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모듈에서 겉면 </a:t>
            </a:r>
            <a:endParaRPr lang="en-US" altLang="ko-KR" dirty="0"/>
          </a:p>
          <a:p>
            <a:r>
              <a:rPr lang="ko-KR" altLang="en-US" dirty="0"/>
              <a:t>유리</a:t>
            </a:r>
            <a:r>
              <a:rPr lang="en-US" altLang="ko-KR" dirty="0"/>
              <a:t> Glass </a:t>
            </a:r>
            <a:r>
              <a:rPr lang="ko-KR" altLang="en-US" dirty="0"/>
              <a:t>분리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24553" y="2164346"/>
            <a:ext cx="1898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판형압착시스템을 이용하여 </a:t>
            </a:r>
            <a:r>
              <a:rPr lang="en-US" altLang="ko-KR" sz="1600" dirty="0"/>
              <a:t>OCA</a:t>
            </a:r>
            <a:r>
              <a:rPr lang="ko-KR" altLang="en-US" sz="1600" dirty="0"/>
              <a:t>제거 필름을  </a:t>
            </a:r>
            <a:r>
              <a:rPr lang="en-US" altLang="ko-KR" sz="1600" dirty="0"/>
              <a:t>Glass</a:t>
            </a:r>
            <a:r>
              <a:rPr lang="ko-KR" altLang="en-US" sz="1600" dirty="0"/>
              <a:t>에 부착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72027" y="2181938"/>
            <a:ext cx="132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부착된 </a:t>
            </a:r>
            <a:r>
              <a:rPr lang="en-US" altLang="ko-KR" sz="1600" dirty="0"/>
              <a:t>OCA </a:t>
            </a:r>
            <a:r>
              <a:rPr lang="ko-KR" altLang="en-US" sz="1600" dirty="0"/>
              <a:t>제거필름 </a:t>
            </a:r>
            <a:r>
              <a:rPr lang="ko-KR" altLang="en-US" sz="1600" dirty="0" err="1"/>
              <a:t>탈착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278054" y="2144625"/>
            <a:ext cx="164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완전히 제거되지 않은 </a:t>
            </a:r>
            <a:r>
              <a:rPr lang="en-US" altLang="ko-KR" dirty="0"/>
              <a:t>OCA</a:t>
            </a:r>
            <a:r>
              <a:rPr lang="ko-KR" altLang="en-US" dirty="0"/>
              <a:t>를 초음파로 세정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69770" y="3621953"/>
            <a:ext cx="164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때 세정제를 사용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94451" y="211644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열풍 건조</a:t>
            </a:r>
          </a:p>
        </p:txBody>
      </p:sp>
      <p:cxnSp>
        <p:nvCxnSpPr>
          <p:cNvPr id="55" name="꺾인 연결선 54"/>
          <p:cNvCxnSpPr>
            <a:stCxn id="42" idx="2"/>
            <a:endCxn id="31" idx="0"/>
          </p:cNvCxnSpPr>
          <p:nvPr/>
        </p:nvCxnSpPr>
        <p:spPr>
          <a:xfrm rot="16200000" flipH="1">
            <a:off x="2824689" y="3039907"/>
            <a:ext cx="2578860" cy="2181142"/>
          </a:xfrm>
          <a:prstGeom prst="bentConnector3">
            <a:avLst>
              <a:gd name="adj1" fmla="val 9287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66" idx="2"/>
            <a:endCxn id="31" idx="0"/>
          </p:cNvCxnSpPr>
          <p:nvPr/>
        </p:nvCxnSpPr>
        <p:spPr>
          <a:xfrm rot="5400000">
            <a:off x="6216160" y="4039706"/>
            <a:ext cx="368733" cy="23916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91432" y="5739984"/>
            <a:ext cx="278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화상검사 </a:t>
            </a:r>
            <a:endParaRPr lang="en-US" altLang="ko-KR" b="1" dirty="0"/>
          </a:p>
          <a:p>
            <a:pPr algn="ctr"/>
            <a:r>
              <a:rPr lang="ko-KR" altLang="en-US" b="1" dirty="0"/>
              <a:t>이미지 데이터 예시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86262" y="4659183"/>
            <a:ext cx="1020198" cy="391992"/>
          </a:xfrm>
          <a:prstGeom prst="roundRect">
            <a:avLst/>
          </a:prstGeom>
          <a:solidFill>
            <a:srgbClr val="0C9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화상검사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6" y="3027842"/>
            <a:ext cx="154683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75" y="3318163"/>
            <a:ext cx="1551876" cy="155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  <p:sp>
        <p:nvSpPr>
          <p:cNvPr id="43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공정 흐름도</a:t>
            </a:r>
            <a:endParaRPr lang="en-GB" sz="3600" b="1" dirty="0"/>
          </a:p>
        </p:txBody>
      </p:sp>
      <p:sp>
        <p:nvSpPr>
          <p:cNvPr id="44" name="오른쪽 화살표 43"/>
          <p:cNvSpPr/>
          <p:nvPr/>
        </p:nvSpPr>
        <p:spPr>
          <a:xfrm>
            <a:off x="5622302" y="1525357"/>
            <a:ext cx="481999" cy="3324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037" y="3344954"/>
            <a:ext cx="1321825" cy="1116156"/>
          </a:xfrm>
          <a:prstGeom prst="rect">
            <a:avLst/>
          </a:prstGeom>
        </p:spPr>
      </p:pic>
      <p:sp>
        <p:nvSpPr>
          <p:cNvPr id="56" name="오른쪽 화살표 55"/>
          <p:cNvSpPr/>
          <p:nvPr/>
        </p:nvSpPr>
        <p:spPr>
          <a:xfrm>
            <a:off x="7613241" y="1529137"/>
            <a:ext cx="481999" cy="3324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10080488" y="1518010"/>
            <a:ext cx="481999" cy="3324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584365" y="1250198"/>
            <a:ext cx="2300857" cy="5501647"/>
          </a:xfrm>
          <a:prstGeom prst="rect">
            <a:avLst/>
          </a:prstGeom>
          <a:solidFill>
            <a:srgbClr val="FFFF00">
              <a:alpha val="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1" name="Oval 132"/>
          <p:cNvSpPr/>
          <p:nvPr/>
        </p:nvSpPr>
        <p:spPr>
          <a:xfrm>
            <a:off x="3400426" y="2586702"/>
            <a:ext cx="306752" cy="3484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21738" y="1532011"/>
            <a:ext cx="8211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sz="2200" dirty="0"/>
              <a:t>폐 </a:t>
            </a:r>
            <a:r>
              <a:rPr lang="en-US" altLang="ko-KR" sz="2200" dirty="0"/>
              <a:t>TSP </a:t>
            </a:r>
            <a:r>
              <a:rPr lang="ko-KR" altLang="ko-KR" sz="2200" dirty="0"/>
              <a:t>글라스 </a:t>
            </a:r>
            <a:r>
              <a:rPr lang="ko-KR" altLang="en-US" sz="2200" dirty="0"/>
              <a:t>재생에 </a:t>
            </a:r>
            <a:r>
              <a:rPr lang="en-US" altLang="ko-KR" sz="2200" dirty="0"/>
              <a:t>OCA</a:t>
            </a:r>
            <a:r>
              <a:rPr lang="ko-KR" altLang="ko-KR" sz="2200" dirty="0"/>
              <a:t>제거 </a:t>
            </a:r>
            <a:r>
              <a:rPr lang="ko-KR" altLang="en-US" sz="2200" dirty="0">
                <a:solidFill>
                  <a:srgbClr val="FF0000"/>
                </a:solidFill>
              </a:rPr>
              <a:t>필름공정</a:t>
            </a:r>
            <a:r>
              <a:rPr lang="ko-KR" altLang="en-US" sz="2200" dirty="0"/>
              <a:t> 적용</a:t>
            </a:r>
            <a:endParaRPr lang="en-US" altLang="ko-KR" sz="2200" dirty="0"/>
          </a:p>
          <a:p>
            <a:pPr latinLnBrk="1"/>
            <a:r>
              <a:rPr lang="en-US" altLang="ko-KR" sz="2200" dirty="0"/>
              <a:t> -&gt; OCA</a:t>
            </a:r>
            <a:r>
              <a:rPr lang="ko-KR" altLang="ko-KR" sz="2200" dirty="0"/>
              <a:t>와 같은 아크릴</a:t>
            </a:r>
            <a:r>
              <a:rPr lang="en-US" altLang="ko-KR" sz="2200" dirty="0"/>
              <a:t> </a:t>
            </a:r>
            <a:r>
              <a:rPr lang="ko-KR" altLang="ko-KR" sz="2200" dirty="0"/>
              <a:t>계 필름을 이용하여 </a:t>
            </a:r>
            <a:r>
              <a:rPr lang="en-US" altLang="ko-KR" sz="2200" dirty="0"/>
              <a:t>OCA</a:t>
            </a:r>
            <a:r>
              <a:rPr lang="ko-KR" altLang="en-US" sz="2200" dirty="0"/>
              <a:t>를 </a:t>
            </a:r>
            <a:r>
              <a:rPr lang="ko-KR" altLang="ko-KR" sz="2200" dirty="0"/>
              <a:t>제거</a:t>
            </a:r>
            <a:endParaRPr lang="en-US" altLang="ko-KR" sz="2200" dirty="0"/>
          </a:p>
          <a:p>
            <a:pPr latinLnBrk="1"/>
            <a:endParaRPr lang="en-US" altLang="ko-KR" sz="2200" dirty="0"/>
          </a:p>
          <a:p>
            <a:pPr latinLnBrk="1"/>
            <a:r>
              <a:rPr lang="ko-KR" altLang="en-US" sz="2200" dirty="0"/>
              <a:t>필름 </a:t>
            </a:r>
            <a:r>
              <a:rPr lang="ko-KR" altLang="en-US" sz="2200" dirty="0" err="1"/>
              <a:t>합지</a:t>
            </a:r>
            <a:r>
              <a:rPr lang="ko-KR" altLang="en-US" sz="2200" dirty="0"/>
              <a:t> 규격</a:t>
            </a:r>
            <a:endParaRPr lang="en-US" altLang="ko-KR" sz="2200" dirty="0"/>
          </a:p>
          <a:p>
            <a:pPr latinLnBrk="1"/>
            <a:r>
              <a:rPr lang="en-US" altLang="ko-KR" sz="2200" dirty="0"/>
              <a:t>	</a:t>
            </a:r>
            <a:r>
              <a:rPr lang="ko-KR" altLang="en-US" dirty="0"/>
              <a:t>압착 온도</a:t>
            </a:r>
            <a:r>
              <a:rPr lang="en-US" altLang="ko-KR" dirty="0"/>
              <a:t>(</a:t>
            </a:r>
            <a:r>
              <a:rPr lang="ko-KR" altLang="en-US" dirty="0"/>
              <a:t>상온 </a:t>
            </a:r>
            <a:r>
              <a:rPr lang="en-US" altLang="ko-KR" dirty="0"/>
              <a:t>~ 120</a:t>
            </a:r>
            <a:r>
              <a:rPr lang="ko-KR" altLang="en-US" dirty="0"/>
              <a:t>도</a:t>
            </a:r>
            <a:r>
              <a:rPr lang="en-US" altLang="ko-KR" dirty="0"/>
              <a:t>), </a:t>
            </a:r>
            <a:r>
              <a:rPr lang="ko-KR" altLang="en-US" dirty="0"/>
              <a:t>압착 압력</a:t>
            </a:r>
            <a:r>
              <a:rPr lang="en-US" altLang="ko-KR" dirty="0"/>
              <a:t>(6bar </a:t>
            </a:r>
            <a:r>
              <a:rPr lang="ko-KR" altLang="en-US" dirty="0"/>
              <a:t>이내</a:t>
            </a:r>
            <a:r>
              <a:rPr lang="en-US" altLang="ko-KR" dirty="0"/>
              <a:t>), </a:t>
            </a:r>
            <a:r>
              <a:rPr lang="ko-KR" altLang="en-US" dirty="0"/>
              <a:t>압착 시간</a:t>
            </a:r>
            <a:r>
              <a:rPr lang="en-US" altLang="ko-KR" dirty="0"/>
              <a:t>(10sec </a:t>
            </a:r>
            <a:r>
              <a:rPr lang="ko-KR" altLang="en-US" dirty="0"/>
              <a:t>이내</a:t>
            </a:r>
            <a:r>
              <a:rPr lang="en-US" altLang="ko-KR" dirty="0"/>
              <a:t>) </a:t>
            </a:r>
            <a:endParaRPr lang="en-GB" altLang="ko-KR" dirty="0"/>
          </a:p>
          <a:p>
            <a:pPr latinLnBrk="1"/>
            <a:endParaRPr lang="en-US" altLang="ko-KR" sz="2200" dirty="0"/>
          </a:p>
          <a:p>
            <a:pPr latinLnBrk="1"/>
            <a:r>
              <a:rPr lang="ko-KR" altLang="en-US" sz="2200" dirty="0"/>
              <a:t>초음파 검사 </a:t>
            </a:r>
            <a:r>
              <a:rPr lang="en-US" altLang="ko-KR" sz="2200" dirty="0"/>
              <a:t>: </a:t>
            </a:r>
            <a:r>
              <a:rPr lang="ko-KR" altLang="en-US" sz="2000" dirty="0"/>
              <a:t>알칼리 계면활성제 세정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초순수</a:t>
            </a:r>
            <a:r>
              <a:rPr lang="ko-KR" altLang="en-US" sz="2000" dirty="0"/>
              <a:t> 린스</a:t>
            </a:r>
            <a:endParaRPr lang="en-US" altLang="ko-KR" sz="2200" dirty="0"/>
          </a:p>
          <a:p>
            <a:pPr latinLnBrk="1"/>
            <a:endParaRPr lang="en-US" altLang="ko-KR" sz="2200" dirty="0"/>
          </a:p>
          <a:p>
            <a:pPr latinLnBrk="1"/>
            <a:r>
              <a:rPr lang="ko-KR" altLang="en-US" sz="2200" dirty="0"/>
              <a:t>열풍 건조를 이용한 건조</a:t>
            </a:r>
            <a:endParaRPr lang="en-US" altLang="ko-KR" sz="2200" dirty="0"/>
          </a:p>
          <a:p>
            <a:pPr latinLnBrk="1"/>
            <a:endParaRPr lang="en-US" altLang="ko-KR" sz="2200" dirty="0"/>
          </a:p>
          <a:p>
            <a:pPr latinLnBrk="1"/>
            <a:r>
              <a:rPr lang="ko-KR" altLang="ko-KR" sz="2200" dirty="0"/>
              <a:t>미세 </a:t>
            </a:r>
            <a:r>
              <a:rPr lang="ko-KR" altLang="en-US" sz="2200" dirty="0"/>
              <a:t>잔여 </a:t>
            </a:r>
            <a:r>
              <a:rPr lang="en-US" altLang="ko-KR" sz="2200" dirty="0"/>
              <a:t>OCA </a:t>
            </a:r>
            <a:r>
              <a:rPr lang="ko-KR" altLang="en-US" sz="2200" dirty="0"/>
              <a:t>성분 </a:t>
            </a:r>
            <a:r>
              <a:rPr lang="ko-KR" altLang="ko-KR" sz="2200" dirty="0"/>
              <a:t>검출 및 제어를 위한 </a:t>
            </a:r>
            <a:r>
              <a:rPr lang="ko-KR" altLang="en-US" sz="2200" dirty="0"/>
              <a:t>화상 </a:t>
            </a:r>
            <a:r>
              <a:rPr lang="ko-KR" altLang="ko-KR" sz="2200" dirty="0"/>
              <a:t>검사 시스템 설계</a:t>
            </a:r>
            <a:endParaRPr lang="en-US" altLang="ko-KR" sz="2200" dirty="0"/>
          </a:p>
          <a:p>
            <a:pPr latinLnBrk="1"/>
            <a:r>
              <a:rPr lang="en-US" altLang="ko-KR" sz="2200" dirty="0"/>
              <a:t>	</a:t>
            </a:r>
            <a:r>
              <a:rPr lang="ko-KR" altLang="en-US" dirty="0"/>
              <a:t>재생공정으로 얻어진 재생 </a:t>
            </a:r>
            <a:r>
              <a:rPr lang="en-US" altLang="ko-KR" dirty="0"/>
              <a:t>Glass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청정도 확인을</a:t>
            </a:r>
            <a:r>
              <a:rPr lang="en-US" altLang="ko-KR" dirty="0"/>
              <a:t> </a:t>
            </a:r>
            <a:r>
              <a:rPr lang="ko-KR" altLang="en-US" dirty="0"/>
              <a:t>통한 품질 관리 수행</a:t>
            </a:r>
            <a:r>
              <a:rPr lang="en-US" altLang="ko-KR" dirty="0"/>
              <a:t> </a:t>
            </a:r>
            <a:endParaRPr lang="ko-KR" altLang="ko-KR" dirty="0"/>
          </a:p>
        </p:txBody>
      </p:sp>
      <p:sp>
        <p:nvSpPr>
          <p:cNvPr id="22" name="Oval 133"/>
          <p:cNvSpPr/>
          <p:nvPr/>
        </p:nvSpPr>
        <p:spPr>
          <a:xfrm>
            <a:off x="3400717" y="3628967"/>
            <a:ext cx="300395" cy="3484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31"/>
          <p:cNvSpPr/>
          <p:nvPr/>
        </p:nvSpPr>
        <p:spPr>
          <a:xfrm>
            <a:off x="3400425" y="4301427"/>
            <a:ext cx="300395" cy="3484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32"/>
          <p:cNvSpPr/>
          <p:nvPr/>
        </p:nvSpPr>
        <p:spPr>
          <a:xfrm>
            <a:off x="3400425" y="4937941"/>
            <a:ext cx="300395" cy="3484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8"/>
          <p:cNvGrpSpPr/>
          <p:nvPr/>
        </p:nvGrpSpPr>
        <p:grpSpPr>
          <a:xfrm>
            <a:off x="3442876" y="2668427"/>
            <a:ext cx="215491" cy="195563"/>
            <a:chOff x="7287419" y="2577307"/>
            <a:chExt cx="464344" cy="464344"/>
          </a:xfrm>
          <a:solidFill>
            <a:schemeClr val="bg1">
              <a:lumMod val="95000"/>
            </a:schemeClr>
          </a:solidFill>
        </p:grpSpPr>
        <p:sp>
          <p:nvSpPr>
            <p:cNvPr id="18" name="AutoShape 56"/>
            <p:cNvSpPr>
              <a:spLocks/>
            </p:cNvSpPr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9" name="AutoShape 57"/>
            <p:cNvSpPr>
              <a:spLocks/>
            </p:cNvSpPr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58"/>
            <p:cNvSpPr>
              <a:spLocks/>
            </p:cNvSpPr>
            <p:nvPr/>
          </p:nvSpPr>
          <p:spPr bwMode="auto">
            <a:xfrm>
              <a:off x="7446964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1" name="Group 123"/>
          <p:cNvGrpSpPr/>
          <p:nvPr/>
        </p:nvGrpSpPr>
        <p:grpSpPr>
          <a:xfrm>
            <a:off x="3436659" y="3661379"/>
            <a:ext cx="227925" cy="299925"/>
            <a:chOff x="7275629" y="3973834"/>
            <a:chExt cx="464344" cy="465138"/>
          </a:xfrm>
          <a:solidFill>
            <a:schemeClr val="bg1">
              <a:lumMod val="95000"/>
            </a:schemeClr>
          </a:solidFill>
        </p:grpSpPr>
        <p:sp>
          <p:nvSpPr>
            <p:cNvPr id="23" name="AutoShape 37"/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38"/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5" name="AutoShape 39"/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0"/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1"/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8" name="AutoShape 42"/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0" name="Freeform 149"/>
          <p:cNvSpPr>
            <a:spLocks noEditPoints="1"/>
          </p:cNvSpPr>
          <p:nvPr/>
        </p:nvSpPr>
        <p:spPr bwMode="auto">
          <a:xfrm>
            <a:off x="3423536" y="4367966"/>
            <a:ext cx="254171" cy="215355"/>
          </a:xfrm>
          <a:custGeom>
            <a:avLst/>
            <a:gdLst>
              <a:gd name="T0" fmla="*/ 42 w 97"/>
              <a:gd name="T1" fmla="*/ 14 h 97"/>
              <a:gd name="T2" fmla="*/ 55 w 97"/>
              <a:gd name="T3" fmla="*/ 14 h 97"/>
              <a:gd name="T4" fmla="*/ 48 w 97"/>
              <a:gd name="T5" fmla="*/ 0 h 97"/>
              <a:gd name="T6" fmla="*/ 42 w 97"/>
              <a:gd name="T7" fmla="*/ 14 h 97"/>
              <a:gd name="T8" fmla="*/ 49 w 97"/>
              <a:gd name="T9" fmla="*/ 18 h 97"/>
              <a:gd name="T10" fmla="*/ 79 w 97"/>
              <a:gd name="T11" fmla="*/ 48 h 97"/>
              <a:gd name="T12" fmla="*/ 49 w 97"/>
              <a:gd name="T13" fmla="*/ 79 h 97"/>
              <a:gd name="T14" fmla="*/ 18 w 97"/>
              <a:gd name="T15" fmla="*/ 48 h 97"/>
              <a:gd name="T16" fmla="*/ 49 w 97"/>
              <a:gd name="T17" fmla="*/ 18 h 97"/>
              <a:gd name="T18" fmla="*/ 60 w 97"/>
              <a:gd name="T19" fmla="*/ 15 h 97"/>
              <a:gd name="T20" fmla="*/ 71 w 97"/>
              <a:gd name="T21" fmla="*/ 22 h 97"/>
              <a:gd name="T22" fmla="*/ 73 w 97"/>
              <a:gd name="T23" fmla="*/ 6 h 97"/>
              <a:gd name="T24" fmla="*/ 60 w 97"/>
              <a:gd name="T25" fmla="*/ 15 h 97"/>
              <a:gd name="T26" fmla="*/ 75 w 97"/>
              <a:gd name="T27" fmla="*/ 25 h 97"/>
              <a:gd name="T28" fmla="*/ 81 w 97"/>
              <a:gd name="T29" fmla="*/ 36 h 97"/>
              <a:gd name="T30" fmla="*/ 91 w 97"/>
              <a:gd name="T31" fmla="*/ 24 h 97"/>
              <a:gd name="T32" fmla="*/ 75 w 97"/>
              <a:gd name="T33" fmla="*/ 25 h 97"/>
              <a:gd name="T34" fmla="*/ 83 w 97"/>
              <a:gd name="T35" fmla="*/ 42 h 97"/>
              <a:gd name="T36" fmla="*/ 83 w 97"/>
              <a:gd name="T37" fmla="*/ 54 h 97"/>
              <a:gd name="T38" fmla="*/ 97 w 97"/>
              <a:gd name="T39" fmla="*/ 48 h 97"/>
              <a:gd name="T40" fmla="*/ 83 w 97"/>
              <a:gd name="T41" fmla="*/ 42 h 97"/>
              <a:gd name="T42" fmla="*/ 82 w 97"/>
              <a:gd name="T43" fmla="*/ 60 h 97"/>
              <a:gd name="T44" fmla="*/ 75 w 97"/>
              <a:gd name="T45" fmla="*/ 71 h 97"/>
              <a:gd name="T46" fmla="*/ 91 w 97"/>
              <a:gd name="T47" fmla="*/ 72 h 97"/>
              <a:gd name="T48" fmla="*/ 82 w 97"/>
              <a:gd name="T49" fmla="*/ 60 h 97"/>
              <a:gd name="T50" fmla="*/ 72 w 97"/>
              <a:gd name="T51" fmla="*/ 75 h 97"/>
              <a:gd name="T52" fmla="*/ 61 w 97"/>
              <a:gd name="T53" fmla="*/ 81 h 97"/>
              <a:gd name="T54" fmla="*/ 73 w 97"/>
              <a:gd name="T55" fmla="*/ 90 h 97"/>
              <a:gd name="T56" fmla="*/ 72 w 97"/>
              <a:gd name="T57" fmla="*/ 75 h 97"/>
              <a:gd name="T58" fmla="*/ 55 w 97"/>
              <a:gd name="T59" fmla="*/ 83 h 97"/>
              <a:gd name="T60" fmla="*/ 43 w 97"/>
              <a:gd name="T61" fmla="*/ 83 h 97"/>
              <a:gd name="T62" fmla="*/ 49 w 97"/>
              <a:gd name="T63" fmla="*/ 97 h 97"/>
              <a:gd name="T64" fmla="*/ 55 w 97"/>
              <a:gd name="T65" fmla="*/ 83 h 97"/>
              <a:gd name="T66" fmla="*/ 37 w 97"/>
              <a:gd name="T67" fmla="*/ 81 h 97"/>
              <a:gd name="T68" fmla="*/ 26 w 97"/>
              <a:gd name="T69" fmla="*/ 75 h 97"/>
              <a:gd name="T70" fmla="*/ 25 w 97"/>
              <a:gd name="T71" fmla="*/ 91 h 97"/>
              <a:gd name="T72" fmla="*/ 37 w 97"/>
              <a:gd name="T73" fmla="*/ 81 h 97"/>
              <a:gd name="T74" fmla="*/ 22 w 97"/>
              <a:gd name="T75" fmla="*/ 71 h 97"/>
              <a:gd name="T76" fmla="*/ 16 w 97"/>
              <a:gd name="T77" fmla="*/ 60 h 97"/>
              <a:gd name="T78" fmla="*/ 7 w 97"/>
              <a:gd name="T79" fmla="*/ 73 h 97"/>
              <a:gd name="T80" fmla="*/ 22 w 97"/>
              <a:gd name="T81" fmla="*/ 71 h 97"/>
              <a:gd name="T82" fmla="*/ 14 w 97"/>
              <a:gd name="T83" fmla="*/ 55 h 97"/>
              <a:gd name="T84" fmla="*/ 14 w 97"/>
              <a:gd name="T85" fmla="*/ 42 h 97"/>
              <a:gd name="T86" fmla="*/ 0 w 97"/>
              <a:gd name="T87" fmla="*/ 49 h 97"/>
              <a:gd name="T88" fmla="*/ 14 w 97"/>
              <a:gd name="T89" fmla="*/ 55 h 97"/>
              <a:gd name="T90" fmla="*/ 15 w 97"/>
              <a:gd name="T91" fmla="*/ 37 h 97"/>
              <a:gd name="T92" fmla="*/ 22 w 97"/>
              <a:gd name="T93" fmla="*/ 26 h 97"/>
              <a:gd name="T94" fmla="*/ 6 w 97"/>
              <a:gd name="T95" fmla="*/ 24 h 97"/>
              <a:gd name="T96" fmla="*/ 15 w 97"/>
              <a:gd name="T97" fmla="*/ 37 h 97"/>
              <a:gd name="T98" fmla="*/ 26 w 97"/>
              <a:gd name="T99" fmla="*/ 22 h 97"/>
              <a:gd name="T100" fmla="*/ 37 w 97"/>
              <a:gd name="T101" fmla="*/ 16 h 97"/>
              <a:gd name="T102" fmla="*/ 24 w 97"/>
              <a:gd name="T103" fmla="*/ 6 h 97"/>
              <a:gd name="T104" fmla="*/ 26 w 97"/>
              <a:gd name="T105" fmla="*/ 2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7" h="97">
                <a:moveTo>
                  <a:pt x="4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48" y="0"/>
                  <a:pt x="48" y="0"/>
                  <a:pt x="48" y="0"/>
                </a:cubicBezTo>
                <a:cubicBezTo>
                  <a:pt x="42" y="14"/>
                  <a:pt x="42" y="14"/>
                  <a:pt x="42" y="14"/>
                </a:cubicBezTo>
                <a:close/>
                <a:moveTo>
                  <a:pt x="49" y="18"/>
                </a:moveTo>
                <a:cubicBezTo>
                  <a:pt x="65" y="18"/>
                  <a:pt x="79" y="31"/>
                  <a:pt x="79" y="48"/>
                </a:cubicBezTo>
                <a:cubicBezTo>
                  <a:pt x="79" y="65"/>
                  <a:pt x="65" y="79"/>
                  <a:pt x="49" y="79"/>
                </a:cubicBezTo>
                <a:cubicBezTo>
                  <a:pt x="32" y="79"/>
                  <a:pt x="18" y="65"/>
                  <a:pt x="18" y="48"/>
                </a:cubicBezTo>
                <a:cubicBezTo>
                  <a:pt x="18" y="31"/>
                  <a:pt x="32" y="18"/>
                  <a:pt x="49" y="18"/>
                </a:cubicBezTo>
                <a:close/>
                <a:moveTo>
                  <a:pt x="60" y="15"/>
                </a:moveTo>
                <a:cubicBezTo>
                  <a:pt x="71" y="22"/>
                  <a:pt x="71" y="22"/>
                  <a:pt x="71" y="22"/>
                </a:cubicBezTo>
                <a:cubicBezTo>
                  <a:pt x="73" y="6"/>
                  <a:pt x="73" y="6"/>
                  <a:pt x="73" y="6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75" y="25"/>
                </a:moveTo>
                <a:cubicBezTo>
                  <a:pt x="81" y="36"/>
                  <a:pt x="81" y="36"/>
                  <a:pt x="81" y="36"/>
                </a:cubicBezTo>
                <a:cubicBezTo>
                  <a:pt x="91" y="24"/>
                  <a:pt x="91" y="24"/>
                  <a:pt x="91" y="24"/>
                </a:cubicBezTo>
                <a:cubicBezTo>
                  <a:pt x="75" y="25"/>
                  <a:pt x="75" y="25"/>
                  <a:pt x="75" y="25"/>
                </a:cubicBezTo>
                <a:close/>
                <a:moveTo>
                  <a:pt x="83" y="42"/>
                </a:moveTo>
                <a:cubicBezTo>
                  <a:pt x="83" y="54"/>
                  <a:pt x="83" y="54"/>
                  <a:pt x="83" y="54"/>
                </a:cubicBezTo>
                <a:cubicBezTo>
                  <a:pt x="97" y="48"/>
                  <a:pt x="97" y="48"/>
                  <a:pt x="97" y="48"/>
                </a:cubicBezTo>
                <a:cubicBezTo>
                  <a:pt x="83" y="42"/>
                  <a:pt x="83" y="42"/>
                  <a:pt x="83" y="42"/>
                </a:cubicBezTo>
                <a:close/>
                <a:moveTo>
                  <a:pt x="82" y="60"/>
                </a:moveTo>
                <a:cubicBezTo>
                  <a:pt x="75" y="71"/>
                  <a:pt x="75" y="71"/>
                  <a:pt x="75" y="71"/>
                </a:cubicBezTo>
                <a:cubicBezTo>
                  <a:pt x="91" y="72"/>
                  <a:pt x="91" y="72"/>
                  <a:pt x="91" y="72"/>
                </a:cubicBezTo>
                <a:cubicBezTo>
                  <a:pt x="82" y="60"/>
                  <a:pt x="82" y="60"/>
                  <a:pt x="82" y="60"/>
                </a:cubicBezTo>
                <a:close/>
                <a:moveTo>
                  <a:pt x="72" y="75"/>
                </a:moveTo>
                <a:cubicBezTo>
                  <a:pt x="61" y="81"/>
                  <a:pt x="61" y="81"/>
                  <a:pt x="61" y="81"/>
                </a:cubicBezTo>
                <a:cubicBezTo>
                  <a:pt x="73" y="90"/>
                  <a:pt x="73" y="90"/>
                  <a:pt x="73" y="90"/>
                </a:cubicBezTo>
                <a:cubicBezTo>
                  <a:pt x="72" y="75"/>
                  <a:pt x="72" y="75"/>
                  <a:pt x="72" y="75"/>
                </a:cubicBezTo>
                <a:close/>
                <a:moveTo>
                  <a:pt x="55" y="83"/>
                </a:moveTo>
                <a:cubicBezTo>
                  <a:pt x="43" y="83"/>
                  <a:pt x="43" y="83"/>
                  <a:pt x="43" y="83"/>
                </a:cubicBezTo>
                <a:cubicBezTo>
                  <a:pt x="49" y="97"/>
                  <a:pt x="49" y="97"/>
                  <a:pt x="49" y="97"/>
                </a:cubicBezTo>
                <a:cubicBezTo>
                  <a:pt x="55" y="83"/>
                  <a:pt x="55" y="83"/>
                  <a:pt x="55" y="83"/>
                </a:cubicBezTo>
                <a:close/>
                <a:moveTo>
                  <a:pt x="37" y="81"/>
                </a:moveTo>
                <a:cubicBezTo>
                  <a:pt x="26" y="75"/>
                  <a:pt x="26" y="75"/>
                  <a:pt x="26" y="75"/>
                </a:cubicBezTo>
                <a:cubicBezTo>
                  <a:pt x="25" y="91"/>
                  <a:pt x="25" y="91"/>
                  <a:pt x="25" y="91"/>
                </a:cubicBezTo>
                <a:cubicBezTo>
                  <a:pt x="37" y="81"/>
                  <a:pt x="37" y="81"/>
                  <a:pt x="37" y="81"/>
                </a:cubicBezTo>
                <a:close/>
                <a:moveTo>
                  <a:pt x="22" y="71"/>
                </a:moveTo>
                <a:cubicBezTo>
                  <a:pt x="16" y="60"/>
                  <a:pt x="16" y="60"/>
                  <a:pt x="16" y="60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71"/>
                  <a:pt x="22" y="71"/>
                  <a:pt x="22" y="71"/>
                </a:cubicBezTo>
                <a:close/>
                <a:moveTo>
                  <a:pt x="14" y="55"/>
                </a:moveTo>
                <a:cubicBezTo>
                  <a:pt x="14" y="42"/>
                  <a:pt x="14" y="42"/>
                  <a:pt x="14" y="42"/>
                </a:cubicBezTo>
                <a:cubicBezTo>
                  <a:pt x="0" y="49"/>
                  <a:pt x="0" y="49"/>
                  <a:pt x="0" y="49"/>
                </a:cubicBezTo>
                <a:cubicBezTo>
                  <a:pt x="14" y="55"/>
                  <a:pt x="14" y="55"/>
                  <a:pt x="14" y="55"/>
                </a:cubicBezTo>
                <a:close/>
                <a:moveTo>
                  <a:pt x="15" y="37"/>
                </a:moveTo>
                <a:cubicBezTo>
                  <a:pt x="22" y="26"/>
                  <a:pt x="22" y="26"/>
                  <a:pt x="22" y="26"/>
                </a:cubicBezTo>
                <a:cubicBezTo>
                  <a:pt x="6" y="24"/>
                  <a:pt x="6" y="24"/>
                  <a:pt x="6" y="24"/>
                </a:cubicBezTo>
                <a:cubicBezTo>
                  <a:pt x="15" y="37"/>
                  <a:pt x="15" y="37"/>
                  <a:pt x="15" y="37"/>
                </a:cubicBezTo>
                <a:close/>
                <a:moveTo>
                  <a:pt x="26" y="22"/>
                </a:moveTo>
                <a:cubicBezTo>
                  <a:pt x="37" y="16"/>
                  <a:pt x="37" y="16"/>
                  <a:pt x="37" y="16"/>
                </a:cubicBezTo>
                <a:cubicBezTo>
                  <a:pt x="24" y="6"/>
                  <a:pt x="24" y="6"/>
                  <a:pt x="24" y="6"/>
                </a:cubicBezTo>
                <a:lnTo>
                  <a:pt x="26" y="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2" name="Group 13"/>
          <p:cNvGrpSpPr/>
          <p:nvPr/>
        </p:nvGrpSpPr>
        <p:grpSpPr>
          <a:xfrm>
            <a:off x="3436660" y="4973887"/>
            <a:ext cx="241048" cy="228235"/>
            <a:chOff x="5368132" y="2625725"/>
            <a:chExt cx="465138" cy="391319"/>
          </a:xfrm>
          <a:solidFill>
            <a:schemeClr val="bg1">
              <a:lumMod val="95000"/>
            </a:schemeClr>
          </a:solidFill>
        </p:grpSpPr>
        <p:sp>
          <p:nvSpPr>
            <p:cNvPr id="33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7" name="Group 60"/>
          <p:cNvGrpSpPr/>
          <p:nvPr/>
        </p:nvGrpSpPr>
        <p:grpSpPr>
          <a:xfrm>
            <a:off x="3436691" y="1609320"/>
            <a:ext cx="245207" cy="250641"/>
            <a:chOff x="4448950" y="5252205"/>
            <a:chExt cx="610979" cy="609498"/>
          </a:xfrm>
        </p:grpSpPr>
        <p:sp>
          <p:nvSpPr>
            <p:cNvPr id="38" name="Freeform 505"/>
            <p:cNvSpPr>
              <a:spLocks noEditPoints="1"/>
            </p:cNvSpPr>
            <p:nvPr/>
          </p:nvSpPr>
          <p:spPr bwMode="auto">
            <a:xfrm>
              <a:off x="4625207" y="5403284"/>
              <a:ext cx="259203" cy="404357"/>
            </a:xfrm>
            <a:custGeom>
              <a:avLst/>
              <a:gdLst>
                <a:gd name="T0" fmla="*/ 72 w 148"/>
                <a:gd name="T1" fmla="*/ 231 h 231"/>
                <a:gd name="T2" fmla="*/ 43 w 148"/>
                <a:gd name="T3" fmla="*/ 226 h 231"/>
                <a:gd name="T4" fmla="*/ 36 w 148"/>
                <a:gd name="T5" fmla="*/ 207 h 231"/>
                <a:gd name="T6" fmla="*/ 31 w 148"/>
                <a:gd name="T7" fmla="*/ 158 h 231"/>
                <a:gd name="T8" fmla="*/ 23 w 148"/>
                <a:gd name="T9" fmla="*/ 135 h 231"/>
                <a:gd name="T10" fmla="*/ 10 w 148"/>
                <a:gd name="T11" fmla="*/ 112 h 231"/>
                <a:gd name="T12" fmla="*/ 2 w 148"/>
                <a:gd name="T13" fmla="*/ 63 h 231"/>
                <a:gd name="T14" fmla="*/ 73 w 148"/>
                <a:gd name="T15" fmla="*/ 0 h 231"/>
                <a:gd name="T16" fmla="*/ 74 w 148"/>
                <a:gd name="T17" fmla="*/ 0 h 231"/>
                <a:gd name="T18" fmla="*/ 146 w 148"/>
                <a:gd name="T19" fmla="*/ 63 h 231"/>
                <a:gd name="T20" fmla="*/ 138 w 148"/>
                <a:gd name="T21" fmla="*/ 112 h 231"/>
                <a:gd name="T22" fmla="*/ 125 w 148"/>
                <a:gd name="T23" fmla="*/ 135 h 231"/>
                <a:gd name="T24" fmla="*/ 116 w 148"/>
                <a:gd name="T25" fmla="*/ 158 h 231"/>
                <a:gd name="T26" fmla="*/ 111 w 148"/>
                <a:gd name="T27" fmla="*/ 207 h 231"/>
                <a:gd name="T28" fmla="*/ 104 w 148"/>
                <a:gd name="T29" fmla="*/ 226 h 231"/>
                <a:gd name="T30" fmla="*/ 72 w 148"/>
                <a:gd name="T31" fmla="*/ 231 h 231"/>
                <a:gd name="T32" fmla="*/ 72 w 148"/>
                <a:gd name="T33" fmla="*/ 214 h 231"/>
                <a:gd name="T34" fmla="*/ 96 w 148"/>
                <a:gd name="T35" fmla="*/ 170 h 231"/>
                <a:gd name="T36" fmla="*/ 98 w 148"/>
                <a:gd name="T37" fmla="*/ 165 h 231"/>
                <a:gd name="T38" fmla="*/ 99 w 148"/>
                <a:gd name="T39" fmla="*/ 157 h 231"/>
                <a:gd name="T40" fmla="*/ 102 w 148"/>
                <a:gd name="T41" fmla="*/ 146 h 231"/>
                <a:gd name="T42" fmla="*/ 130 w 148"/>
                <a:gd name="T43" fmla="*/ 66 h 231"/>
                <a:gd name="T44" fmla="*/ 119 w 148"/>
                <a:gd name="T45" fmla="*/ 41 h 231"/>
                <a:gd name="T46" fmla="*/ 74 w 148"/>
                <a:gd name="T47" fmla="*/ 17 h 231"/>
                <a:gd name="T48" fmla="*/ 74 w 148"/>
                <a:gd name="T49" fmla="*/ 17 h 231"/>
                <a:gd name="T50" fmla="*/ 29 w 148"/>
                <a:gd name="T51" fmla="*/ 41 h 231"/>
                <a:gd name="T52" fmla="*/ 18 w 148"/>
                <a:gd name="T53" fmla="*/ 66 h 231"/>
                <a:gd name="T54" fmla="*/ 25 w 148"/>
                <a:gd name="T55" fmla="*/ 105 h 231"/>
                <a:gd name="T56" fmla="*/ 46 w 148"/>
                <a:gd name="T57" fmla="*/ 146 h 231"/>
                <a:gd name="T58" fmla="*/ 48 w 148"/>
                <a:gd name="T59" fmla="*/ 157 h 231"/>
                <a:gd name="T60" fmla="*/ 50 w 148"/>
                <a:gd name="T61" fmla="*/ 165 h 231"/>
                <a:gd name="T62" fmla="*/ 52 w 148"/>
                <a:gd name="T63" fmla="*/ 17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231">
                  <a:moveTo>
                    <a:pt x="72" y="231"/>
                  </a:moveTo>
                  <a:cubicBezTo>
                    <a:pt x="72" y="231"/>
                    <a:pt x="72" y="231"/>
                    <a:pt x="72" y="231"/>
                  </a:cubicBezTo>
                  <a:cubicBezTo>
                    <a:pt x="59" y="231"/>
                    <a:pt x="50" y="228"/>
                    <a:pt x="46" y="226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39" y="220"/>
                    <a:pt x="37" y="214"/>
                    <a:pt x="36" y="207"/>
                  </a:cubicBezTo>
                  <a:cubicBezTo>
                    <a:pt x="35" y="198"/>
                    <a:pt x="34" y="186"/>
                    <a:pt x="35" y="172"/>
                  </a:cubicBezTo>
                  <a:cubicBezTo>
                    <a:pt x="33" y="169"/>
                    <a:pt x="31" y="164"/>
                    <a:pt x="31" y="158"/>
                  </a:cubicBezTo>
                  <a:cubicBezTo>
                    <a:pt x="31" y="153"/>
                    <a:pt x="29" y="142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4"/>
                    <a:pt x="16" y="125"/>
                    <a:pt x="10" y="112"/>
                  </a:cubicBezTo>
                  <a:cubicBezTo>
                    <a:pt x="6" y="104"/>
                    <a:pt x="4" y="96"/>
                    <a:pt x="2" y="89"/>
                  </a:cubicBezTo>
                  <a:cubicBezTo>
                    <a:pt x="0" y="79"/>
                    <a:pt x="0" y="71"/>
                    <a:pt x="2" y="63"/>
                  </a:cubicBezTo>
                  <a:cubicBezTo>
                    <a:pt x="2" y="61"/>
                    <a:pt x="5" y="47"/>
                    <a:pt x="14" y="32"/>
                  </a:cubicBezTo>
                  <a:cubicBezTo>
                    <a:pt x="24" y="17"/>
                    <a:pt x="41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7" y="0"/>
                    <a:pt x="124" y="18"/>
                    <a:pt x="134" y="32"/>
                  </a:cubicBezTo>
                  <a:cubicBezTo>
                    <a:pt x="143" y="47"/>
                    <a:pt x="146" y="61"/>
                    <a:pt x="146" y="63"/>
                  </a:cubicBezTo>
                  <a:cubicBezTo>
                    <a:pt x="148" y="71"/>
                    <a:pt x="147" y="80"/>
                    <a:pt x="145" y="89"/>
                  </a:cubicBezTo>
                  <a:cubicBezTo>
                    <a:pt x="144" y="96"/>
                    <a:pt x="141" y="104"/>
                    <a:pt x="138" y="112"/>
                  </a:cubicBezTo>
                  <a:cubicBezTo>
                    <a:pt x="132" y="12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19" y="142"/>
                    <a:pt x="117" y="153"/>
                    <a:pt x="116" y="158"/>
                  </a:cubicBezTo>
                  <a:cubicBezTo>
                    <a:pt x="117" y="164"/>
                    <a:pt x="114" y="169"/>
                    <a:pt x="113" y="172"/>
                  </a:cubicBezTo>
                  <a:cubicBezTo>
                    <a:pt x="113" y="186"/>
                    <a:pt x="113" y="198"/>
                    <a:pt x="111" y="207"/>
                  </a:cubicBezTo>
                  <a:cubicBezTo>
                    <a:pt x="110" y="214"/>
                    <a:pt x="108" y="220"/>
                    <a:pt x="106" y="223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91" y="230"/>
                    <a:pt x="81" y="231"/>
                    <a:pt x="72" y="231"/>
                  </a:cubicBezTo>
                  <a:close/>
                  <a:moveTo>
                    <a:pt x="55" y="212"/>
                  </a:moveTo>
                  <a:cubicBezTo>
                    <a:pt x="58" y="213"/>
                    <a:pt x="64" y="214"/>
                    <a:pt x="72" y="214"/>
                  </a:cubicBezTo>
                  <a:cubicBezTo>
                    <a:pt x="79" y="214"/>
                    <a:pt x="86" y="213"/>
                    <a:pt x="93" y="211"/>
                  </a:cubicBezTo>
                  <a:cubicBezTo>
                    <a:pt x="95" y="207"/>
                    <a:pt x="97" y="196"/>
                    <a:pt x="96" y="170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8" y="164"/>
                    <a:pt x="100" y="161"/>
                    <a:pt x="100" y="158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6"/>
                    <a:pt x="100" y="152"/>
                    <a:pt x="102" y="146"/>
                  </a:cubicBezTo>
                  <a:cubicBezTo>
                    <a:pt x="104" y="137"/>
                    <a:pt x="107" y="130"/>
                    <a:pt x="111" y="125"/>
                  </a:cubicBezTo>
                  <a:cubicBezTo>
                    <a:pt x="113" y="122"/>
                    <a:pt x="134" y="91"/>
                    <a:pt x="130" y="66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29" y="65"/>
                    <a:pt x="127" y="53"/>
                    <a:pt x="119" y="41"/>
                  </a:cubicBezTo>
                  <a:cubicBezTo>
                    <a:pt x="109" y="25"/>
                    <a:pt x="9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3" y="17"/>
                  </a:cubicBezTo>
                  <a:cubicBezTo>
                    <a:pt x="54" y="17"/>
                    <a:pt x="39" y="25"/>
                    <a:pt x="29" y="41"/>
                  </a:cubicBezTo>
                  <a:cubicBezTo>
                    <a:pt x="21" y="53"/>
                    <a:pt x="18" y="65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79"/>
                    <a:pt x="21" y="94"/>
                    <a:pt x="25" y="105"/>
                  </a:cubicBezTo>
                  <a:cubicBezTo>
                    <a:pt x="30" y="116"/>
                    <a:pt x="35" y="124"/>
                    <a:pt x="36" y="125"/>
                  </a:cubicBezTo>
                  <a:cubicBezTo>
                    <a:pt x="41" y="130"/>
                    <a:pt x="44" y="137"/>
                    <a:pt x="46" y="146"/>
                  </a:cubicBezTo>
                  <a:cubicBezTo>
                    <a:pt x="48" y="152"/>
                    <a:pt x="48" y="156"/>
                    <a:pt x="48" y="157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48" y="158"/>
                    <a:pt x="48" y="158"/>
                    <a:pt x="48" y="158"/>
                  </a:cubicBezTo>
                  <a:cubicBezTo>
                    <a:pt x="48" y="162"/>
                    <a:pt x="50" y="165"/>
                    <a:pt x="50" y="165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70"/>
                    <a:pt x="52" y="170"/>
                    <a:pt x="52" y="170"/>
                  </a:cubicBezTo>
                  <a:cubicBezTo>
                    <a:pt x="51" y="197"/>
                    <a:pt x="53" y="208"/>
                    <a:pt x="55" y="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506"/>
            <p:cNvSpPr>
              <a:spLocks/>
            </p:cNvSpPr>
            <p:nvPr/>
          </p:nvSpPr>
          <p:spPr bwMode="auto">
            <a:xfrm>
              <a:off x="4704449" y="5692110"/>
              <a:ext cx="99978" cy="101460"/>
            </a:xfrm>
            <a:custGeom>
              <a:avLst/>
              <a:gdLst>
                <a:gd name="T0" fmla="*/ 1 w 57"/>
                <a:gd name="T1" fmla="*/ 1 h 58"/>
                <a:gd name="T2" fmla="*/ 57 w 57"/>
                <a:gd name="T3" fmla="*/ 0 h 58"/>
                <a:gd name="T4" fmla="*/ 52 w 57"/>
                <a:gd name="T5" fmla="*/ 48 h 58"/>
                <a:gd name="T6" fmla="*/ 26 w 57"/>
                <a:gd name="T7" fmla="*/ 58 h 58"/>
                <a:gd name="T8" fmla="*/ 0 w 57"/>
                <a:gd name="T9" fmla="*/ 45 h 58"/>
                <a:gd name="T10" fmla="*/ 1 w 57"/>
                <a:gd name="T1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8">
                  <a:moveTo>
                    <a:pt x="1" y="1"/>
                  </a:moveTo>
                  <a:cubicBezTo>
                    <a:pt x="1" y="1"/>
                    <a:pt x="22" y="12"/>
                    <a:pt x="57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507"/>
            <p:cNvSpPr>
              <a:spLocks/>
            </p:cNvSpPr>
            <p:nvPr/>
          </p:nvSpPr>
          <p:spPr bwMode="auto">
            <a:xfrm>
              <a:off x="4740737" y="5620274"/>
              <a:ext cx="28142" cy="128120"/>
            </a:xfrm>
            <a:custGeom>
              <a:avLst/>
              <a:gdLst>
                <a:gd name="T0" fmla="*/ 16 w 16"/>
                <a:gd name="T1" fmla="*/ 65 h 73"/>
                <a:gd name="T2" fmla="*/ 8 w 16"/>
                <a:gd name="T3" fmla="*/ 73 h 73"/>
                <a:gd name="T4" fmla="*/ 8 w 16"/>
                <a:gd name="T5" fmla="*/ 73 h 73"/>
                <a:gd name="T6" fmla="*/ 1 w 16"/>
                <a:gd name="T7" fmla="*/ 65 h 73"/>
                <a:gd name="T8" fmla="*/ 0 w 16"/>
                <a:gd name="T9" fmla="*/ 8 h 73"/>
                <a:gd name="T10" fmla="*/ 7 w 16"/>
                <a:gd name="T11" fmla="*/ 0 h 73"/>
                <a:gd name="T12" fmla="*/ 7 w 16"/>
                <a:gd name="T13" fmla="*/ 0 h 73"/>
                <a:gd name="T14" fmla="*/ 15 w 16"/>
                <a:gd name="T15" fmla="*/ 8 h 73"/>
                <a:gd name="T16" fmla="*/ 16 w 16"/>
                <a:gd name="T17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3">
                  <a:moveTo>
                    <a:pt x="16" y="65"/>
                  </a:moveTo>
                  <a:cubicBezTo>
                    <a:pt x="16" y="69"/>
                    <a:pt x="12" y="73"/>
                    <a:pt x="8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1" y="69"/>
                    <a:pt x="1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lnTo>
                    <a:pt x="16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508"/>
            <p:cNvSpPr>
              <a:spLocks/>
            </p:cNvSpPr>
            <p:nvPr/>
          </p:nvSpPr>
          <p:spPr bwMode="auto">
            <a:xfrm>
              <a:off x="4699265" y="5511408"/>
              <a:ext cx="102941" cy="143673"/>
            </a:xfrm>
            <a:custGeom>
              <a:avLst/>
              <a:gdLst>
                <a:gd name="T0" fmla="*/ 75 w 139"/>
                <a:gd name="T1" fmla="*/ 194 h 194"/>
                <a:gd name="T2" fmla="*/ 0 w 139"/>
                <a:gd name="T3" fmla="*/ 12 h 194"/>
                <a:gd name="T4" fmla="*/ 14 w 139"/>
                <a:gd name="T5" fmla="*/ 7 h 194"/>
                <a:gd name="T6" fmla="*/ 73 w 139"/>
                <a:gd name="T7" fmla="*/ 147 h 194"/>
                <a:gd name="T8" fmla="*/ 123 w 139"/>
                <a:gd name="T9" fmla="*/ 0 h 194"/>
                <a:gd name="T10" fmla="*/ 139 w 139"/>
                <a:gd name="T11" fmla="*/ 5 h 194"/>
                <a:gd name="T12" fmla="*/ 75 w 13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4">
                  <a:moveTo>
                    <a:pt x="75" y="194"/>
                  </a:moveTo>
                  <a:lnTo>
                    <a:pt x="0" y="12"/>
                  </a:lnTo>
                  <a:lnTo>
                    <a:pt x="14" y="7"/>
                  </a:lnTo>
                  <a:lnTo>
                    <a:pt x="73" y="147"/>
                  </a:lnTo>
                  <a:lnTo>
                    <a:pt x="123" y="0"/>
                  </a:lnTo>
                  <a:lnTo>
                    <a:pt x="139" y="5"/>
                  </a:lnTo>
                  <a:lnTo>
                    <a:pt x="75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509"/>
            <p:cNvSpPr>
              <a:spLocks/>
            </p:cNvSpPr>
            <p:nvPr/>
          </p:nvSpPr>
          <p:spPr bwMode="auto">
            <a:xfrm>
              <a:off x="4704449" y="5494375"/>
              <a:ext cx="92573" cy="31104"/>
            </a:xfrm>
            <a:custGeom>
              <a:avLst/>
              <a:gdLst>
                <a:gd name="T0" fmla="*/ 0 w 53"/>
                <a:gd name="T1" fmla="*/ 15 h 18"/>
                <a:gd name="T2" fmla="*/ 6 w 53"/>
                <a:gd name="T3" fmla="*/ 9 h 18"/>
                <a:gd name="T4" fmla="*/ 7 w 53"/>
                <a:gd name="T5" fmla="*/ 17 h 18"/>
                <a:gd name="T6" fmla="*/ 9 w 53"/>
                <a:gd name="T7" fmla="*/ 9 h 18"/>
                <a:gd name="T8" fmla="*/ 17 w 53"/>
                <a:gd name="T9" fmla="*/ 14 h 18"/>
                <a:gd name="T10" fmla="*/ 13 w 53"/>
                <a:gd name="T11" fmla="*/ 15 h 18"/>
                <a:gd name="T12" fmla="*/ 16 w 53"/>
                <a:gd name="T13" fmla="*/ 9 h 18"/>
                <a:gd name="T14" fmla="*/ 24 w 53"/>
                <a:gd name="T15" fmla="*/ 7 h 18"/>
                <a:gd name="T16" fmla="*/ 24 w 53"/>
                <a:gd name="T17" fmla="*/ 15 h 18"/>
                <a:gd name="T18" fmla="*/ 21 w 53"/>
                <a:gd name="T19" fmla="*/ 11 h 18"/>
                <a:gd name="T20" fmla="*/ 36 w 53"/>
                <a:gd name="T21" fmla="*/ 12 h 18"/>
                <a:gd name="T22" fmla="*/ 30 w 53"/>
                <a:gd name="T23" fmla="*/ 14 h 18"/>
                <a:gd name="T24" fmla="*/ 36 w 53"/>
                <a:gd name="T25" fmla="*/ 6 h 18"/>
                <a:gd name="T26" fmla="*/ 40 w 53"/>
                <a:gd name="T27" fmla="*/ 16 h 18"/>
                <a:gd name="T28" fmla="*/ 41 w 53"/>
                <a:gd name="T29" fmla="*/ 9 h 18"/>
                <a:gd name="T30" fmla="*/ 51 w 53"/>
                <a:gd name="T31" fmla="*/ 8 h 18"/>
                <a:gd name="T32" fmla="*/ 50 w 53"/>
                <a:gd name="T33" fmla="*/ 16 h 18"/>
                <a:gd name="T34" fmla="*/ 48 w 53"/>
                <a:gd name="T35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18">
                  <a:moveTo>
                    <a:pt x="0" y="15"/>
                  </a:moveTo>
                  <a:cubicBezTo>
                    <a:pt x="0" y="12"/>
                    <a:pt x="2" y="7"/>
                    <a:pt x="6" y="9"/>
                  </a:cubicBezTo>
                  <a:cubicBezTo>
                    <a:pt x="8" y="10"/>
                    <a:pt x="11" y="16"/>
                    <a:pt x="7" y="17"/>
                  </a:cubicBezTo>
                  <a:cubicBezTo>
                    <a:pt x="4" y="17"/>
                    <a:pt x="8" y="9"/>
                    <a:pt x="9" y="9"/>
                  </a:cubicBezTo>
                  <a:cubicBezTo>
                    <a:pt x="13" y="7"/>
                    <a:pt x="18" y="10"/>
                    <a:pt x="17" y="14"/>
                  </a:cubicBezTo>
                  <a:cubicBezTo>
                    <a:pt x="16" y="16"/>
                    <a:pt x="14" y="17"/>
                    <a:pt x="13" y="15"/>
                  </a:cubicBezTo>
                  <a:cubicBezTo>
                    <a:pt x="12" y="13"/>
                    <a:pt x="15" y="10"/>
                    <a:pt x="16" y="9"/>
                  </a:cubicBezTo>
                  <a:cubicBezTo>
                    <a:pt x="18" y="7"/>
                    <a:pt x="20" y="5"/>
                    <a:pt x="24" y="7"/>
                  </a:cubicBezTo>
                  <a:cubicBezTo>
                    <a:pt x="26" y="9"/>
                    <a:pt x="27" y="14"/>
                    <a:pt x="24" y="15"/>
                  </a:cubicBezTo>
                  <a:cubicBezTo>
                    <a:pt x="22" y="16"/>
                    <a:pt x="19" y="13"/>
                    <a:pt x="21" y="11"/>
                  </a:cubicBezTo>
                  <a:cubicBezTo>
                    <a:pt x="23" y="6"/>
                    <a:pt x="37" y="5"/>
                    <a:pt x="36" y="12"/>
                  </a:cubicBezTo>
                  <a:cubicBezTo>
                    <a:pt x="36" y="16"/>
                    <a:pt x="32" y="18"/>
                    <a:pt x="30" y="14"/>
                  </a:cubicBezTo>
                  <a:cubicBezTo>
                    <a:pt x="29" y="11"/>
                    <a:pt x="34" y="7"/>
                    <a:pt x="36" y="6"/>
                  </a:cubicBezTo>
                  <a:cubicBezTo>
                    <a:pt x="46" y="0"/>
                    <a:pt x="45" y="18"/>
                    <a:pt x="40" y="16"/>
                  </a:cubicBezTo>
                  <a:cubicBezTo>
                    <a:pt x="35" y="15"/>
                    <a:pt x="38" y="10"/>
                    <a:pt x="41" y="9"/>
                  </a:cubicBezTo>
                  <a:cubicBezTo>
                    <a:pt x="43" y="8"/>
                    <a:pt x="49" y="7"/>
                    <a:pt x="51" y="8"/>
                  </a:cubicBezTo>
                  <a:cubicBezTo>
                    <a:pt x="53" y="9"/>
                    <a:pt x="53" y="15"/>
                    <a:pt x="50" y="16"/>
                  </a:cubicBezTo>
                  <a:cubicBezTo>
                    <a:pt x="46" y="18"/>
                    <a:pt x="44" y="13"/>
                    <a:pt x="48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510"/>
            <p:cNvSpPr>
              <a:spLocks/>
            </p:cNvSpPr>
            <p:nvPr/>
          </p:nvSpPr>
          <p:spPr bwMode="auto">
            <a:xfrm>
              <a:off x="4564479" y="5643232"/>
              <a:ext cx="8516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8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0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3"/>
                    <a:pt x="49" y="6"/>
                    <a:pt x="47" y="8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0"/>
                  </a:cubicBezTo>
                  <a:lnTo>
                    <a:pt x="4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511"/>
            <p:cNvSpPr>
              <a:spLocks/>
            </p:cNvSpPr>
            <p:nvPr/>
          </p:nvSpPr>
          <p:spPr bwMode="auto">
            <a:xfrm>
              <a:off x="4862193" y="5340334"/>
              <a:ext cx="8590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9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1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4"/>
                    <a:pt x="49" y="7"/>
                    <a:pt x="47" y="9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1"/>
                  </a:cubicBezTo>
                  <a:lnTo>
                    <a:pt x="4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512"/>
            <p:cNvSpPr>
              <a:spLocks/>
            </p:cNvSpPr>
            <p:nvPr/>
          </p:nvSpPr>
          <p:spPr bwMode="auto">
            <a:xfrm>
              <a:off x="4555592" y="5350702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9 w 50"/>
                <a:gd name="T3" fmla="*/ 45 h 47"/>
                <a:gd name="T4" fmla="*/ 49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1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513"/>
            <p:cNvSpPr>
              <a:spLocks/>
            </p:cNvSpPr>
            <p:nvPr/>
          </p:nvSpPr>
          <p:spPr bwMode="auto">
            <a:xfrm>
              <a:off x="4868858" y="5635826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8 w 50"/>
                <a:gd name="T3" fmla="*/ 45 h 47"/>
                <a:gd name="T4" fmla="*/ 48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2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14"/>
            <p:cNvSpPr>
              <a:spLocks/>
            </p:cNvSpPr>
            <p:nvPr/>
          </p:nvSpPr>
          <p:spPr bwMode="auto">
            <a:xfrm>
              <a:off x="4488940" y="5525479"/>
              <a:ext cx="110346" cy="17774"/>
            </a:xfrm>
            <a:custGeom>
              <a:avLst/>
              <a:gdLst>
                <a:gd name="T0" fmla="*/ 58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8 w 63"/>
                <a:gd name="T7" fmla="*/ 10 h 10"/>
                <a:gd name="T8" fmla="*/ 4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4 w 63"/>
                <a:gd name="T15" fmla="*/ 0 h 10"/>
                <a:gd name="T16" fmla="*/ 58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8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8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15"/>
            <p:cNvSpPr>
              <a:spLocks/>
            </p:cNvSpPr>
            <p:nvPr/>
          </p:nvSpPr>
          <p:spPr bwMode="auto">
            <a:xfrm>
              <a:off x="4912552" y="5525479"/>
              <a:ext cx="110346" cy="17774"/>
            </a:xfrm>
            <a:custGeom>
              <a:avLst/>
              <a:gdLst>
                <a:gd name="T0" fmla="*/ 59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9 w 63"/>
                <a:gd name="T7" fmla="*/ 10 h 10"/>
                <a:gd name="T8" fmla="*/ 5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5 w 63"/>
                <a:gd name="T15" fmla="*/ 0 h 10"/>
                <a:gd name="T16" fmla="*/ 59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9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516"/>
            <p:cNvSpPr>
              <a:spLocks/>
            </p:cNvSpPr>
            <p:nvPr/>
          </p:nvSpPr>
          <p:spPr bwMode="auto">
            <a:xfrm>
              <a:off x="4748143" y="5289234"/>
              <a:ext cx="15552" cy="94794"/>
            </a:xfrm>
            <a:custGeom>
              <a:avLst/>
              <a:gdLst>
                <a:gd name="T0" fmla="*/ 9 w 9"/>
                <a:gd name="T1" fmla="*/ 50 h 54"/>
                <a:gd name="T2" fmla="*/ 4 w 9"/>
                <a:gd name="T3" fmla="*/ 54 h 54"/>
                <a:gd name="T4" fmla="*/ 4 w 9"/>
                <a:gd name="T5" fmla="*/ 54 h 54"/>
                <a:gd name="T6" fmla="*/ 0 w 9"/>
                <a:gd name="T7" fmla="*/ 50 h 54"/>
                <a:gd name="T8" fmla="*/ 0 w 9"/>
                <a:gd name="T9" fmla="*/ 4 h 54"/>
                <a:gd name="T10" fmla="*/ 4 w 9"/>
                <a:gd name="T11" fmla="*/ 0 h 54"/>
                <a:gd name="T12" fmla="*/ 4 w 9"/>
                <a:gd name="T13" fmla="*/ 0 h 54"/>
                <a:gd name="T14" fmla="*/ 9 w 9"/>
                <a:gd name="T15" fmla="*/ 4 h 54"/>
                <a:gd name="T16" fmla="*/ 9 w 9"/>
                <a:gd name="T1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4">
                  <a:moveTo>
                    <a:pt x="9" y="50"/>
                  </a:moveTo>
                  <a:cubicBezTo>
                    <a:pt x="9" y="52"/>
                    <a:pt x="7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lnTo>
                    <a:pt x="9" y="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517"/>
            <p:cNvSpPr>
              <a:spLocks/>
            </p:cNvSpPr>
            <p:nvPr/>
          </p:nvSpPr>
          <p:spPr bwMode="auto">
            <a:xfrm>
              <a:off x="4448950" y="5252205"/>
              <a:ext cx="610979" cy="609498"/>
            </a:xfrm>
            <a:custGeom>
              <a:avLst/>
              <a:gdLst>
                <a:gd name="T0" fmla="*/ 349 w 349"/>
                <a:gd name="T1" fmla="*/ 281 h 348"/>
                <a:gd name="T2" fmla="*/ 282 w 349"/>
                <a:gd name="T3" fmla="*/ 348 h 348"/>
                <a:gd name="T4" fmla="*/ 68 w 349"/>
                <a:gd name="T5" fmla="*/ 348 h 348"/>
                <a:gd name="T6" fmla="*/ 0 w 349"/>
                <a:gd name="T7" fmla="*/ 281 h 348"/>
                <a:gd name="T8" fmla="*/ 0 w 349"/>
                <a:gd name="T9" fmla="*/ 67 h 348"/>
                <a:gd name="T10" fmla="*/ 68 w 349"/>
                <a:gd name="T11" fmla="*/ 0 h 348"/>
                <a:gd name="T12" fmla="*/ 282 w 349"/>
                <a:gd name="T13" fmla="*/ 0 h 348"/>
                <a:gd name="T14" fmla="*/ 349 w 349"/>
                <a:gd name="T15" fmla="*/ 67 h 348"/>
                <a:gd name="T16" fmla="*/ 349 w 349"/>
                <a:gd name="T17" fmla="*/ 28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349" y="281"/>
                  </a:moveTo>
                  <a:cubicBezTo>
                    <a:pt x="349" y="318"/>
                    <a:pt x="319" y="348"/>
                    <a:pt x="282" y="348"/>
                  </a:cubicBezTo>
                  <a:cubicBezTo>
                    <a:pt x="68" y="348"/>
                    <a:pt x="68" y="348"/>
                    <a:pt x="68" y="348"/>
                  </a:cubicBezTo>
                  <a:cubicBezTo>
                    <a:pt x="31" y="348"/>
                    <a:pt x="0" y="318"/>
                    <a:pt x="0" y="28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0"/>
                    <a:pt x="349" y="67"/>
                  </a:cubicBezTo>
                  <a:lnTo>
                    <a:pt x="349" y="281"/>
                  </a:lnTo>
                  <a:close/>
                </a:path>
              </a:pathLst>
            </a:custGeom>
            <a:noFill/>
            <a:ln w="682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8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현재 개발 공정</a:t>
            </a:r>
            <a:endParaRPr lang="en-GB" sz="3600" b="1" dirty="0"/>
          </a:p>
        </p:txBody>
      </p:sp>
      <p:sp>
        <p:nvSpPr>
          <p:cNvPr id="60" name="모서리가 둥근 직사각형 16"/>
          <p:cNvSpPr/>
          <p:nvPr/>
        </p:nvSpPr>
        <p:spPr>
          <a:xfrm>
            <a:off x="855397" y="2108884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GLASS DECAP</a:t>
            </a:r>
            <a:endParaRPr lang="ko-KR" altLang="en-US" b="1" dirty="0"/>
          </a:p>
        </p:txBody>
      </p:sp>
      <p:sp>
        <p:nvSpPr>
          <p:cNvPr id="61" name="모서리가 둥근 직사각형 17"/>
          <p:cNvSpPr/>
          <p:nvPr/>
        </p:nvSpPr>
        <p:spPr>
          <a:xfrm>
            <a:off x="855397" y="2887722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OCA </a:t>
            </a:r>
            <a:r>
              <a:rPr lang="ko-KR" altLang="en-US" sz="1400" b="1" dirty="0"/>
              <a:t>제거 필름 압착</a:t>
            </a:r>
          </a:p>
        </p:txBody>
      </p:sp>
      <p:sp>
        <p:nvSpPr>
          <p:cNvPr id="62" name="모서리가 둥근 직사각형 18"/>
          <p:cNvSpPr/>
          <p:nvPr/>
        </p:nvSpPr>
        <p:spPr>
          <a:xfrm>
            <a:off x="855397" y="3666560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OCA </a:t>
            </a:r>
            <a:r>
              <a:rPr lang="ko-KR" altLang="en-US" sz="1400" b="1" dirty="0"/>
              <a:t>제거 필름 제거</a:t>
            </a:r>
          </a:p>
        </p:txBody>
      </p:sp>
      <p:sp>
        <p:nvSpPr>
          <p:cNvPr id="63" name="모서리가 둥근 직사각형 19"/>
          <p:cNvSpPr/>
          <p:nvPr/>
        </p:nvSpPr>
        <p:spPr>
          <a:xfrm>
            <a:off x="855397" y="4447018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초음파 세정 </a:t>
            </a:r>
          </a:p>
        </p:txBody>
      </p:sp>
      <p:sp>
        <p:nvSpPr>
          <p:cNvPr id="64" name="모서리가 둥근 직사각형 20"/>
          <p:cNvSpPr/>
          <p:nvPr/>
        </p:nvSpPr>
        <p:spPr>
          <a:xfrm>
            <a:off x="855397" y="5232158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solidFill>
                  <a:prstClr val="white"/>
                </a:solidFill>
              </a:rPr>
              <a:t>건조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0" y="1433512"/>
            <a:ext cx="3003949" cy="50149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23" y="1355653"/>
            <a:ext cx="7562275" cy="201030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552825" y="1252978"/>
            <a:ext cx="0" cy="560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4"/>
          <p:cNvGrpSpPr/>
          <p:nvPr/>
        </p:nvGrpSpPr>
        <p:grpSpPr>
          <a:xfrm>
            <a:off x="3880395" y="3656910"/>
            <a:ext cx="2462751" cy="1332595"/>
            <a:chOff x="1031865" y="2627114"/>
            <a:chExt cx="2462751" cy="1332595"/>
          </a:xfrm>
        </p:grpSpPr>
        <p:sp>
          <p:nvSpPr>
            <p:cNvPr id="17" name="Rectangle 24"/>
            <p:cNvSpPr/>
            <p:nvPr/>
          </p:nvSpPr>
          <p:spPr>
            <a:xfrm>
              <a:off x="1031865" y="2974824"/>
              <a:ext cx="2462751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/>
                <a:t>연구개발 전 수준 </a:t>
              </a:r>
              <a:r>
                <a:rPr lang="en-US" altLang="ko-KR" sz="1600" dirty="0"/>
                <a:t>5.67</a:t>
              </a:r>
            </a:p>
            <a:p>
              <a:pPr algn="ctr"/>
              <a:r>
                <a:rPr lang="ko-KR" altLang="en-US" sz="1400" dirty="0"/>
                <a:t>개발 후 목표치 </a:t>
              </a:r>
              <a:r>
                <a:rPr lang="en-US" altLang="ko-KR" b="1" dirty="0"/>
                <a:t>4.27 </a:t>
              </a:r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ton)</a:t>
              </a:r>
            </a:p>
            <a:p>
              <a:pPr algn="r"/>
              <a:endParaRPr lang="en-GB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512393" y="2627114"/>
                  <a:ext cx="15016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b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ko-KR" altLang="en-US" sz="2000" b="1" dirty="0">
                      <a:solidFill>
                        <a:schemeClr val="accent1"/>
                      </a:solidFill>
                    </a:rPr>
                    <a:t>발생량</a:t>
                  </a:r>
                  <a:endParaRPr lang="en-GB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393" y="2627114"/>
                  <a:ext cx="1501693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2308" r="-4472" b="-2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6159492" y="3656910"/>
            <a:ext cx="2462751" cy="1384995"/>
            <a:chOff x="6159492" y="3656910"/>
            <a:chExt cx="2462751" cy="1384995"/>
          </a:xfrm>
        </p:grpSpPr>
        <p:sp>
          <p:nvSpPr>
            <p:cNvPr id="19" name="TextBox 18"/>
            <p:cNvSpPr txBox="1"/>
            <p:nvPr/>
          </p:nvSpPr>
          <p:spPr>
            <a:xfrm>
              <a:off x="6343144" y="3656910"/>
              <a:ext cx="2095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accent1"/>
                  </a:solidFill>
                </a:rPr>
                <a:t>유기 </a:t>
              </a:r>
              <a:r>
                <a:rPr lang="ko-KR" altLang="en-US" sz="2000" b="1" dirty="0" err="1">
                  <a:solidFill>
                    <a:schemeClr val="accent1"/>
                  </a:solidFill>
                </a:rPr>
                <a:t>폐액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 발생량</a:t>
              </a:r>
              <a:endParaRPr lang="en-GB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ectangle 24"/>
            <p:cNvSpPr/>
            <p:nvPr/>
          </p:nvSpPr>
          <p:spPr>
            <a:xfrm>
              <a:off x="6159492" y="4057020"/>
              <a:ext cx="2462751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/>
                <a:t>연구개발 전 수준 </a:t>
              </a:r>
              <a:r>
                <a:rPr lang="en-US" altLang="ko-KR" sz="1600" dirty="0"/>
                <a:t>48</a:t>
              </a:r>
            </a:p>
            <a:p>
              <a:pPr algn="ctr"/>
              <a:r>
                <a:rPr lang="ko-KR" altLang="en-US" sz="1400" dirty="0"/>
                <a:t>개발 후 목표치 </a:t>
              </a:r>
              <a:r>
                <a:rPr lang="en-US" altLang="ko-KR" b="1" dirty="0"/>
                <a:t>9.6 </a:t>
              </a:r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ton)</a:t>
              </a:r>
            </a:p>
            <a:p>
              <a:pPr algn="ctr"/>
              <a:endParaRPr lang="en-GB" sz="11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805895" y="3653709"/>
            <a:ext cx="2551019" cy="1388196"/>
            <a:chOff x="8805895" y="3653709"/>
            <a:chExt cx="2551019" cy="1388196"/>
          </a:xfrm>
        </p:grpSpPr>
        <p:sp>
          <p:nvSpPr>
            <p:cNvPr id="20" name="TextBox 19"/>
            <p:cNvSpPr txBox="1"/>
            <p:nvPr/>
          </p:nvSpPr>
          <p:spPr>
            <a:xfrm flipH="1">
              <a:off x="8805895" y="3653709"/>
              <a:ext cx="255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</a:rPr>
                <a:t>폐기물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(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폐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TSP) 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발생량</a:t>
              </a:r>
              <a:endParaRPr lang="en-GB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4"/>
            <p:cNvSpPr/>
            <p:nvPr/>
          </p:nvSpPr>
          <p:spPr>
            <a:xfrm>
              <a:off x="8805895" y="4057020"/>
              <a:ext cx="2462751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/>
                <a:t>연구개발 전 수준 </a:t>
              </a:r>
              <a:r>
                <a:rPr lang="en-US" altLang="ko-KR" sz="1600" dirty="0"/>
                <a:t>810</a:t>
              </a:r>
            </a:p>
            <a:p>
              <a:pPr algn="ctr"/>
              <a:r>
                <a:rPr lang="ko-KR" altLang="en-US" sz="1400" dirty="0"/>
                <a:t>개발 후 목표치 </a:t>
              </a:r>
              <a:r>
                <a:rPr lang="en-US" altLang="ko-KR" b="1" dirty="0"/>
                <a:t>610 </a:t>
              </a:r>
            </a:p>
            <a:p>
              <a:pPr algn="ctr"/>
              <a:r>
                <a:rPr lang="en-US" altLang="ko-KR" sz="1100" dirty="0"/>
                <a:t>(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ton)</a:t>
              </a:r>
            </a:p>
            <a:p>
              <a:endParaRPr lang="en-GB" sz="1100" dirty="0"/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3552825" y="5132007"/>
            <a:ext cx="863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공정의 기대 효과</a:t>
            </a:r>
            <a:endParaRPr lang="en-GB" sz="36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91505" y="5360945"/>
            <a:ext cx="443903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b="1" dirty="0"/>
              <a:t>현재 신 공정 개발 프로젝트를 진행 중</a:t>
            </a:r>
            <a:endParaRPr lang="en-US" altLang="ko-KR" dirty="0"/>
          </a:p>
          <a:p>
            <a:pPr latinLnBrk="1"/>
            <a:r>
              <a:rPr lang="en-US" altLang="ko-KR" dirty="0"/>
              <a:t>	</a:t>
            </a:r>
          </a:p>
          <a:p>
            <a:pPr latinLnBrk="1"/>
            <a:r>
              <a:rPr lang="en-US" altLang="ko-KR" sz="1400" dirty="0"/>
              <a:t>	</a:t>
            </a:r>
            <a:r>
              <a:rPr lang="ko-KR" altLang="en-US" sz="1600" b="1" dirty="0"/>
              <a:t>프로젝트 종료</a:t>
            </a:r>
            <a:r>
              <a:rPr lang="en-US" altLang="ko-KR" sz="1600" b="1" dirty="0"/>
              <a:t>	:	5</a:t>
            </a:r>
            <a:r>
              <a:rPr lang="ko-KR" altLang="en-US" sz="1600" b="1" dirty="0"/>
              <a:t>월 말</a:t>
            </a:r>
            <a:endParaRPr lang="en-US" altLang="ko-KR" sz="1600" b="1" dirty="0"/>
          </a:p>
          <a:p>
            <a:pPr latinLnBrk="1"/>
            <a:r>
              <a:rPr lang="en-US" altLang="ko-KR" sz="1600" b="1" dirty="0"/>
              <a:t>	</a:t>
            </a:r>
            <a:r>
              <a:rPr lang="ko-KR" altLang="en-US" sz="1600" b="1" dirty="0"/>
              <a:t>실 공정 도입</a:t>
            </a:r>
            <a:r>
              <a:rPr lang="en-US" altLang="ko-KR" sz="1600" b="1" dirty="0"/>
              <a:t>	:	9</a:t>
            </a:r>
            <a:r>
              <a:rPr lang="ko-KR" altLang="en-US" sz="1600" b="1" dirty="0"/>
              <a:t>월</a:t>
            </a:r>
            <a:endParaRPr lang="en-US" altLang="ko-KR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78" y="4447061"/>
            <a:ext cx="1069778" cy="3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entagon 10"/>
          <p:cNvSpPr/>
          <p:nvPr/>
        </p:nvSpPr>
        <p:spPr>
          <a:xfrm>
            <a:off x="244217" y="1569281"/>
            <a:ext cx="6180389" cy="661851"/>
          </a:xfrm>
          <a:prstGeom prst="homePlate">
            <a:avLst>
              <a:gd name="adj" fmla="val 36274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130" name="Group 129"/>
          <p:cNvGrpSpPr/>
          <p:nvPr/>
        </p:nvGrpSpPr>
        <p:grpSpPr>
          <a:xfrm>
            <a:off x="1066380" y="1631323"/>
            <a:ext cx="4928020" cy="584775"/>
            <a:chOff x="7197909" y="2393704"/>
            <a:chExt cx="3236311" cy="452663"/>
          </a:xfrm>
        </p:grpSpPr>
        <p:sp>
          <p:nvSpPr>
            <p:cNvPr id="131" name="Rectangle 130"/>
            <p:cNvSpPr/>
            <p:nvPr/>
          </p:nvSpPr>
          <p:spPr>
            <a:xfrm>
              <a:off x="7197909" y="2393704"/>
              <a:ext cx="3236311" cy="452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ko-KR" sz="1600" dirty="0">
                  <a:solidFill>
                    <a:schemeClr val="bg1"/>
                  </a:solidFill>
                </a:rPr>
                <a:t>기존 판형 압</a:t>
              </a:r>
              <a:r>
                <a:rPr lang="ko-KR" altLang="en-US" sz="1600" dirty="0">
                  <a:solidFill>
                    <a:schemeClr val="bg1"/>
                  </a:solidFill>
                </a:rPr>
                <a:t>착</a:t>
              </a:r>
              <a:r>
                <a:rPr lang="ko-KR" altLang="ko-KR" sz="1600" dirty="0">
                  <a:solidFill>
                    <a:schemeClr val="bg1"/>
                  </a:solidFill>
                </a:rPr>
                <a:t> 시스템</a:t>
              </a:r>
              <a:r>
                <a:rPr lang="ko-KR" altLang="en-US" sz="1600" dirty="0">
                  <a:solidFill>
                    <a:schemeClr val="bg1"/>
                  </a:solidFill>
                </a:rPr>
                <a:t>의</a:t>
              </a:r>
              <a:r>
                <a:rPr lang="ko-KR" altLang="ko-KR" sz="1600" dirty="0">
                  <a:solidFill>
                    <a:schemeClr val="bg1"/>
                  </a:solidFill>
                </a:rPr>
                <a:t> 온도 및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압착력의</a:t>
              </a:r>
              <a:r>
                <a:rPr lang="ko-KR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</a:rPr>
                <a:t> </a:t>
              </a:r>
              <a:r>
                <a:rPr lang="ko-KR" altLang="ko-KR" sz="1600" dirty="0">
                  <a:solidFill>
                    <a:schemeClr val="bg1"/>
                  </a:solidFill>
                </a:rPr>
                <a:t>최적 조건 데이터 </a:t>
              </a:r>
              <a:r>
                <a:rPr lang="ko-KR" altLang="en-US" sz="1600" dirty="0">
                  <a:solidFill>
                    <a:schemeClr val="bg1"/>
                  </a:solidFill>
                </a:rPr>
                <a:t>기반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594109" y="2408730"/>
              <a:ext cx="181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b="1" dirty="0"/>
            </a:p>
          </p:txBody>
        </p:sp>
      </p:grpSp>
      <p:sp>
        <p:nvSpPr>
          <p:cNvPr id="79" name="Freeform 24"/>
          <p:cNvSpPr>
            <a:spLocks noEditPoints="1"/>
          </p:cNvSpPr>
          <p:nvPr/>
        </p:nvSpPr>
        <p:spPr bwMode="auto">
          <a:xfrm>
            <a:off x="414358" y="1713470"/>
            <a:ext cx="481882" cy="429677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bg1">
              <a:alpha val="87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2" name="Pentagon 11"/>
          <p:cNvSpPr/>
          <p:nvPr/>
        </p:nvSpPr>
        <p:spPr>
          <a:xfrm>
            <a:off x="244217" y="2392925"/>
            <a:ext cx="6242786" cy="644374"/>
          </a:xfrm>
          <a:prstGeom prst="homePlate">
            <a:avLst>
              <a:gd name="adj" fmla="val 36274"/>
            </a:avLst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84" name="Freeform 25"/>
          <p:cNvSpPr>
            <a:spLocks noEditPoints="1"/>
          </p:cNvSpPr>
          <p:nvPr/>
        </p:nvSpPr>
        <p:spPr bwMode="auto">
          <a:xfrm>
            <a:off x="414358" y="2530488"/>
            <a:ext cx="523364" cy="37736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9" name="Rectangle 130"/>
          <p:cNvSpPr/>
          <p:nvPr/>
        </p:nvSpPr>
        <p:spPr>
          <a:xfrm>
            <a:off x="1066380" y="2436619"/>
            <a:ext cx="5405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COMSOL 5.1 </a:t>
            </a:r>
            <a:r>
              <a:rPr lang="ko-KR" altLang="ko-KR" sz="1600" dirty="0">
                <a:solidFill>
                  <a:schemeClr val="bg1"/>
                </a:solidFill>
              </a:rPr>
              <a:t>이용</a:t>
            </a:r>
            <a:r>
              <a:rPr lang="ko-KR" altLang="en-US" sz="1600" dirty="0">
                <a:solidFill>
                  <a:schemeClr val="bg1"/>
                </a:solidFill>
              </a:rPr>
              <a:t>해</a:t>
            </a:r>
            <a:r>
              <a:rPr lang="ko-KR" altLang="ko-KR" sz="1600" dirty="0">
                <a:solidFill>
                  <a:schemeClr val="bg1"/>
                </a:solidFill>
              </a:rPr>
              <a:t> 압착 상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하판 온도해석을 수행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ko-KR" sz="1600" dirty="0">
                <a:solidFill>
                  <a:schemeClr val="bg1"/>
                </a:solidFill>
              </a:rPr>
              <a:t> 압착중심면</a:t>
            </a:r>
            <a:r>
              <a:rPr lang="ko-KR" altLang="en-US" sz="1600" dirty="0">
                <a:solidFill>
                  <a:schemeClr val="bg1"/>
                </a:solidFill>
              </a:rPr>
              <a:t>의</a:t>
            </a:r>
            <a:r>
              <a:rPr lang="ko-KR" altLang="ko-KR" sz="1600" dirty="0">
                <a:solidFill>
                  <a:schemeClr val="bg1"/>
                </a:solidFill>
              </a:rPr>
              <a:t> 온도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ko-KR" sz="1600" dirty="0">
                <a:solidFill>
                  <a:schemeClr val="bg1"/>
                </a:solidFill>
              </a:rPr>
              <a:t>분석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91" name="Freeform 3733"/>
          <p:cNvSpPr>
            <a:spLocks/>
          </p:cNvSpPr>
          <p:nvPr/>
        </p:nvSpPr>
        <p:spPr bwMode="auto">
          <a:xfrm>
            <a:off x="6647559" y="2216370"/>
            <a:ext cx="5420119" cy="1015810"/>
          </a:xfrm>
          <a:custGeom>
            <a:avLst/>
            <a:gdLst>
              <a:gd name="T0" fmla="*/ 0 w 876"/>
              <a:gd name="T1" fmla="*/ 154 h 447"/>
              <a:gd name="T2" fmla="*/ 79 w 876"/>
              <a:gd name="T3" fmla="*/ 75 h 447"/>
              <a:gd name="T4" fmla="*/ 643 w 876"/>
              <a:gd name="T5" fmla="*/ 75 h 447"/>
              <a:gd name="T6" fmla="*/ 643 w 876"/>
              <a:gd name="T7" fmla="*/ 25 h 447"/>
              <a:gd name="T8" fmla="*/ 670 w 876"/>
              <a:gd name="T9" fmla="*/ 13 h 447"/>
              <a:gd name="T10" fmla="*/ 862 w 876"/>
              <a:gd name="T11" fmla="*/ 187 h 447"/>
              <a:gd name="T12" fmla="*/ 862 w 876"/>
              <a:gd name="T13" fmla="*/ 235 h 447"/>
              <a:gd name="T14" fmla="*/ 670 w 876"/>
              <a:gd name="T15" fmla="*/ 409 h 447"/>
              <a:gd name="T16" fmla="*/ 643 w 876"/>
              <a:gd name="T17" fmla="*/ 397 h 447"/>
              <a:gd name="T18" fmla="*/ 643 w 876"/>
              <a:gd name="T19" fmla="*/ 353 h 447"/>
              <a:gd name="T20" fmla="*/ 134 w 876"/>
              <a:gd name="T21" fmla="*/ 353 h 447"/>
              <a:gd name="T22" fmla="*/ 101 w 876"/>
              <a:gd name="T23" fmla="*/ 353 h 447"/>
              <a:gd name="T24" fmla="*/ 0 w 876"/>
              <a:gd name="T25" fmla="*/ 447 h 447"/>
              <a:gd name="T26" fmla="*/ 0 w 876"/>
              <a:gd name="T27" fmla="*/ 281 h 447"/>
              <a:gd name="T28" fmla="*/ 1 w 876"/>
              <a:gd name="T29" fmla="*/ 281 h 447"/>
              <a:gd name="T30" fmla="*/ 0 w 876"/>
              <a:gd name="T31" fmla="*/ 274 h 447"/>
              <a:gd name="T32" fmla="*/ 0 w 876"/>
              <a:gd name="T33" fmla="*/ 154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6" h="447">
                <a:moveTo>
                  <a:pt x="0" y="154"/>
                </a:moveTo>
                <a:cubicBezTo>
                  <a:pt x="0" y="110"/>
                  <a:pt x="35" y="75"/>
                  <a:pt x="79" y="75"/>
                </a:cubicBezTo>
                <a:cubicBezTo>
                  <a:pt x="643" y="75"/>
                  <a:pt x="643" y="75"/>
                  <a:pt x="643" y="75"/>
                </a:cubicBezTo>
                <a:cubicBezTo>
                  <a:pt x="643" y="25"/>
                  <a:pt x="643" y="25"/>
                  <a:pt x="643" y="25"/>
                </a:cubicBezTo>
                <a:cubicBezTo>
                  <a:pt x="643" y="5"/>
                  <a:pt x="655" y="0"/>
                  <a:pt x="670" y="13"/>
                </a:cubicBezTo>
                <a:cubicBezTo>
                  <a:pt x="862" y="187"/>
                  <a:pt x="862" y="187"/>
                  <a:pt x="862" y="187"/>
                </a:cubicBezTo>
                <a:cubicBezTo>
                  <a:pt x="876" y="200"/>
                  <a:pt x="876" y="222"/>
                  <a:pt x="862" y="235"/>
                </a:cubicBezTo>
                <a:cubicBezTo>
                  <a:pt x="670" y="409"/>
                  <a:pt x="670" y="409"/>
                  <a:pt x="670" y="409"/>
                </a:cubicBezTo>
                <a:cubicBezTo>
                  <a:pt x="655" y="422"/>
                  <a:pt x="643" y="417"/>
                  <a:pt x="643" y="397"/>
                </a:cubicBezTo>
                <a:cubicBezTo>
                  <a:pt x="643" y="353"/>
                  <a:pt x="643" y="353"/>
                  <a:pt x="643" y="353"/>
                </a:cubicBezTo>
                <a:cubicBezTo>
                  <a:pt x="134" y="353"/>
                  <a:pt x="134" y="353"/>
                  <a:pt x="134" y="353"/>
                </a:cubicBezTo>
                <a:cubicBezTo>
                  <a:pt x="101" y="353"/>
                  <a:pt x="101" y="353"/>
                  <a:pt x="101" y="353"/>
                </a:cubicBezTo>
                <a:cubicBezTo>
                  <a:pt x="48" y="353"/>
                  <a:pt x="4" y="395"/>
                  <a:pt x="0" y="447"/>
                </a:cubicBezTo>
                <a:cubicBezTo>
                  <a:pt x="0" y="281"/>
                  <a:pt x="0" y="281"/>
                  <a:pt x="0" y="281"/>
                </a:cubicBezTo>
                <a:cubicBezTo>
                  <a:pt x="1" y="281"/>
                  <a:pt x="1" y="281"/>
                  <a:pt x="1" y="281"/>
                </a:cubicBezTo>
                <a:cubicBezTo>
                  <a:pt x="0" y="279"/>
                  <a:pt x="0" y="276"/>
                  <a:pt x="0" y="274"/>
                </a:cubicBezTo>
                <a:lnTo>
                  <a:pt x="0" y="1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Oval 3734"/>
          <p:cNvSpPr>
            <a:spLocks noChangeArrowheads="1"/>
          </p:cNvSpPr>
          <p:nvPr/>
        </p:nvSpPr>
        <p:spPr bwMode="auto">
          <a:xfrm>
            <a:off x="10582827" y="2436619"/>
            <a:ext cx="526312" cy="511008"/>
          </a:xfrm>
          <a:prstGeom prst="ellipse">
            <a:avLst/>
          </a:prstGeom>
          <a:solidFill>
            <a:schemeClr val="bg1">
              <a:alpha val="87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Freeform 3773"/>
          <p:cNvSpPr>
            <a:spLocks/>
          </p:cNvSpPr>
          <p:nvPr/>
        </p:nvSpPr>
        <p:spPr bwMode="auto">
          <a:xfrm>
            <a:off x="10635235" y="2507474"/>
            <a:ext cx="421495" cy="369297"/>
          </a:xfrm>
          <a:custGeom>
            <a:avLst/>
            <a:gdLst>
              <a:gd name="T0" fmla="*/ 37 w 127"/>
              <a:gd name="T1" fmla="*/ 8 h 111"/>
              <a:gd name="T2" fmla="*/ 35 w 127"/>
              <a:gd name="T3" fmla="*/ 13 h 111"/>
              <a:gd name="T4" fmla="*/ 32 w 127"/>
              <a:gd name="T5" fmla="*/ 16 h 111"/>
              <a:gd name="T6" fmla="*/ 30 w 127"/>
              <a:gd name="T7" fmla="*/ 14 h 111"/>
              <a:gd name="T8" fmla="*/ 30 w 127"/>
              <a:gd name="T9" fmla="*/ 18 h 111"/>
              <a:gd name="T10" fmla="*/ 24 w 127"/>
              <a:gd name="T11" fmla="*/ 19 h 111"/>
              <a:gd name="T12" fmla="*/ 20 w 127"/>
              <a:gd name="T13" fmla="*/ 23 h 111"/>
              <a:gd name="T14" fmla="*/ 16 w 127"/>
              <a:gd name="T15" fmla="*/ 30 h 111"/>
              <a:gd name="T16" fmla="*/ 12 w 127"/>
              <a:gd name="T17" fmla="*/ 34 h 111"/>
              <a:gd name="T18" fmla="*/ 15 w 127"/>
              <a:gd name="T19" fmla="*/ 37 h 111"/>
              <a:gd name="T20" fmla="*/ 16 w 127"/>
              <a:gd name="T21" fmla="*/ 39 h 111"/>
              <a:gd name="T22" fmla="*/ 13 w 127"/>
              <a:gd name="T23" fmla="*/ 36 h 111"/>
              <a:gd name="T24" fmla="*/ 11 w 127"/>
              <a:gd name="T25" fmla="*/ 33 h 111"/>
              <a:gd name="T26" fmla="*/ 10 w 127"/>
              <a:gd name="T27" fmla="*/ 38 h 111"/>
              <a:gd name="T28" fmla="*/ 10 w 127"/>
              <a:gd name="T29" fmla="*/ 46 h 111"/>
              <a:gd name="T30" fmla="*/ 14 w 127"/>
              <a:gd name="T31" fmla="*/ 44 h 111"/>
              <a:gd name="T32" fmla="*/ 18 w 127"/>
              <a:gd name="T33" fmla="*/ 49 h 111"/>
              <a:gd name="T34" fmla="*/ 23 w 127"/>
              <a:gd name="T35" fmla="*/ 54 h 111"/>
              <a:gd name="T36" fmla="*/ 28 w 127"/>
              <a:gd name="T37" fmla="*/ 59 h 111"/>
              <a:gd name="T38" fmla="*/ 35 w 127"/>
              <a:gd name="T39" fmla="*/ 65 h 111"/>
              <a:gd name="T40" fmla="*/ 33 w 127"/>
              <a:gd name="T41" fmla="*/ 75 h 111"/>
              <a:gd name="T42" fmla="*/ 28 w 127"/>
              <a:gd name="T43" fmla="*/ 86 h 111"/>
              <a:gd name="T44" fmla="*/ 29 w 127"/>
              <a:gd name="T45" fmla="*/ 94 h 111"/>
              <a:gd name="T46" fmla="*/ 26 w 127"/>
              <a:gd name="T47" fmla="*/ 95 h 111"/>
              <a:gd name="T48" fmla="*/ 18 w 127"/>
              <a:gd name="T49" fmla="*/ 82 h 111"/>
              <a:gd name="T50" fmla="*/ 10 w 127"/>
              <a:gd name="T51" fmla="*/ 63 h 111"/>
              <a:gd name="T52" fmla="*/ 7 w 127"/>
              <a:gd name="T53" fmla="*/ 48 h 111"/>
              <a:gd name="T54" fmla="*/ 41 w 127"/>
              <a:gd name="T55" fmla="*/ 102 h 111"/>
              <a:gd name="T56" fmla="*/ 50 w 127"/>
              <a:gd name="T57" fmla="*/ 101 h 111"/>
              <a:gd name="T58" fmla="*/ 62 w 127"/>
              <a:gd name="T59" fmla="*/ 99 h 111"/>
              <a:gd name="T60" fmla="*/ 61 w 127"/>
              <a:gd name="T61" fmla="*/ 104 h 111"/>
              <a:gd name="T62" fmla="*/ 68 w 127"/>
              <a:gd name="T63" fmla="*/ 104 h 111"/>
              <a:gd name="T64" fmla="*/ 78 w 127"/>
              <a:gd name="T65" fmla="*/ 102 h 111"/>
              <a:gd name="T66" fmla="*/ 77 w 127"/>
              <a:gd name="T67" fmla="*/ 1 h 111"/>
              <a:gd name="T68" fmla="*/ 110 w 127"/>
              <a:gd name="T69" fmla="*/ 35 h 111"/>
              <a:gd name="T70" fmla="*/ 106 w 127"/>
              <a:gd name="T71" fmla="*/ 32 h 111"/>
              <a:gd name="T72" fmla="*/ 101 w 127"/>
              <a:gd name="T73" fmla="*/ 41 h 111"/>
              <a:gd name="T74" fmla="*/ 95 w 127"/>
              <a:gd name="T75" fmla="*/ 33 h 111"/>
              <a:gd name="T76" fmla="*/ 98 w 127"/>
              <a:gd name="T77" fmla="*/ 41 h 111"/>
              <a:gd name="T78" fmla="*/ 104 w 127"/>
              <a:gd name="T79" fmla="*/ 44 h 111"/>
              <a:gd name="T80" fmla="*/ 101 w 127"/>
              <a:gd name="T81" fmla="*/ 56 h 111"/>
              <a:gd name="T82" fmla="*/ 98 w 127"/>
              <a:gd name="T83" fmla="*/ 68 h 111"/>
              <a:gd name="T84" fmla="*/ 94 w 127"/>
              <a:gd name="T85" fmla="*/ 76 h 111"/>
              <a:gd name="T86" fmla="*/ 82 w 127"/>
              <a:gd name="T87" fmla="*/ 86 h 111"/>
              <a:gd name="T88" fmla="*/ 79 w 127"/>
              <a:gd name="T89" fmla="*/ 77 h 111"/>
              <a:gd name="T90" fmla="*/ 80 w 127"/>
              <a:gd name="T91" fmla="*/ 67 h 111"/>
              <a:gd name="T92" fmla="*/ 76 w 127"/>
              <a:gd name="T93" fmla="*/ 56 h 111"/>
              <a:gd name="T94" fmla="*/ 70 w 127"/>
              <a:gd name="T95" fmla="*/ 50 h 111"/>
              <a:gd name="T96" fmla="*/ 56 w 127"/>
              <a:gd name="T97" fmla="*/ 50 h 111"/>
              <a:gd name="T98" fmla="*/ 50 w 127"/>
              <a:gd name="T99" fmla="*/ 42 h 111"/>
              <a:gd name="T100" fmla="*/ 56 w 127"/>
              <a:gd name="T101" fmla="*/ 27 h 111"/>
              <a:gd name="T102" fmla="*/ 67 w 127"/>
              <a:gd name="T103" fmla="*/ 23 h 111"/>
              <a:gd name="T104" fmla="*/ 73 w 127"/>
              <a:gd name="T105" fmla="*/ 26 h 111"/>
              <a:gd name="T106" fmla="*/ 82 w 127"/>
              <a:gd name="T107" fmla="*/ 26 h 111"/>
              <a:gd name="T108" fmla="*/ 91 w 127"/>
              <a:gd name="T109" fmla="*/ 24 h 111"/>
              <a:gd name="T110" fmla="*/ 83 w 127"/>
              <a:gd name="T111" fmla="*/ 21 h 111"/>
              <a:gd name="T112" fmla="*/ 82 w 127"/>
              <a:gd name="T113" fmla="*/ 18 h 111"/>
              <a:gd name="T114" fmla="*/ 71 w 127"/>
              <a:gd name="T115" fmla="*/ 18 h 111"/>
              <a:gd name="T116" fmla="*/ 62 w 127"/>
              <a:gd name="T117" fmla="*/ 21 h 111"/>
              <a:gd name="T118" fmla="*/ 60 w 127"/>
              <a:gd name="T119" fmla="*/ 11 h 111"/>
              <a:gd name="T120" fmla="*/ 54 w 127"/>
              <a:gd name="T121" fmla="*/ 6 h 111"/>
              <a:gd name="T122" fmla="*/ 61 w 127"/>
              <a:gd name="T123" fmla="*/ 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11">
                <a:moveTo>
                  <a:pt x="52" y="0"/>
                </a:moveTo>
                <a:cubicBezTo>
                  <a:pt x="52" y="0"/>
                  <a:pt x="33" y="3"/>
                  <a:pt x="20" y="17"/>
                </a:cubicBezTo>
                <a:cubicBezTo>
                  <a:pt x="20" y="17"/>
                  <a:pt x="30" y="7"/>
                  <a:pt x="36" y="7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9"/>
                  <a:pt x="36" y="10"/>
                  <a:pt x="36" y="10"/>
                </a:cubicBezTo>
                <a:cubicBezTo>
                  <a:pt x="36" y="10"/>
                  <a:pt x="36" y="11"/>
                  <a:pt x="36" y="11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5" y="12"/>
                  <a:pt x="35" y="12"/>
                </a:cubicBezTo>
                <a:cubicBezTo>
                  <a:pt x="35" y="12"/>
                  <a:pt x="35" y="12"/>
                  <a:pt x="35" y="13"/>
                </a:cubicBezTo>
                <a:cubicBezTo>
                  <a:pt x="35" y="13"/>
                  <a:pt x="35" y="14"/>
                  <a:pt x="35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16"/>
                  <a:pt x="32" y="16"/>
                </a:cubicBezTo>
                <a:cubicBezTo>
                  <a:pt x="32" y="16"/>
                  <a:pt x="32" y="15"/>
                  <a:pt x="32" y="15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2" y="14"/>
                  <a:pt x="32" y="13"/>
                  <a:pt x="32" y="13"/>
                </a:cubicBezTo>
                <a:cubicBezTo>
                  <a:pt x="31" y="13"/>
                  <a:pt x="30" y="14"/>
                  <a:pt x="30" y="14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15"/>
                  <a:pt x="29" y="16"/>
                  <a:pt x="29" y="16"/>
                </a:cubicBezTo>
                <a:cubicBezTo>
                  <a:pt x="29" y="16"/>
                  <a:pt x="30" y="16"/>
                  <a:pt x="30" y="16"/>
                </a:cubicBezTo>
                <a:cubicBezTo>
                  <a:pt x="30" y="16"/>
                  <a:pt x="30" y="17"/>
                  <a:pt x="30" y="17"/>
                </a:cubicBezTo>
                <a:cubicBezTo>
                  <a:pt x="30" y="17"/>
                  <a:pt x="30" y="18"/>
                  <a:pt x="30" y="18"/>
                </a:cubicBezTo>
                <a:cubicBezTo>
                  <a:pt x="30" y="18"/>
                  <a:pt x="29" y="18"/>
                  <a:pt x="29" y="18"/>
                </a:cubicBezTo>
                <a:cubicBezTo>
                  <a:pt x="28" y="18"/>
                  <a:pt x="28" y="18"/>
                  <a:pt x="27" y="18"/>
                </a:cubicBezTo>
                <a:cubicBezTo>
                  <a:pt x="27" y="18"/>
                  <a:pt x="26" y="17"/>
                  <a:pt x="26" y="18"/>
                </a:cubicBezTo>
                <a:cubicBezTo>
                  <a:pt x="26" y="18"/>
                  <a:pt x="26" y="18"/>
                  <a:pt x="25" y="18"/>
                </a:cubicBezTo>
                <a:cubicBezTo>
                  <a:pt x="25" y="18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20"/>
                  <a:pt x="23" y="21"/>
                  <a:pt x="23" y="21"/>
                </a:cubicBezTo>
                <a:cubicBezTo>
                  <a:pt x="23" y="21"/>
                  <a:pt x="23" y="21"/>
                  <a:pt x="22" y="21"/>
                </a:cubicBezTo>
                <a:cubicBezTo>
                  <a:pt x="21" y="21"/>
                  <a:pt x="21" y="22"/>
                  <a:pt x="21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19" y="24"/>
                </a:cubicBezTo>
                <a:cubicBezTo>
                  <a:pt x="19" y="24"/>
                  <a:pt x="17" y="25"/>
                  <a:pt x="17" y="25"/>
                </a:cubicBezTo>
                <a:cubicBezTo>
                  <a:pt x="17" y="25"/>
                  <a:pt x="17" y="26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8"/>
                  <a:pt x="16" y="29"/>
                  <a:pt x="16" y="30"/>
                </a:cubicBezTo>
                <a:cubicBezTo>
                  <a:pt x="15" y="30"/>
                  <a:pt x="15" y="31"/>
                  <a:pt x="15" y="31"/>
                </a:cubicBezTo>
                <a:cubicBezTo>
                  <a:pt x="15" y="31"/>
                  <a:pt x="14" y="32"/>
                  <a:pt x="14" y="32"/>
                </a:cubicBezTo>
                <a:cubicBezTo>
                  <a:pt x="14" y="32"/>
                  <a:pt x="13" y="32"/>
                  <a:pt x="12" y="32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34"/>
                  <a:pt x="12" y="34"/>
                  <a:pt x="12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5"/>
                  <a:pt x="13" y="35"/>
                </a:cubicBezTo>
                <a:cubicBezTo>
                  <a:pt x="13" y="36"/>
                  <a:pt x="13" y="37"/>
                  <a:pt x="1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6" y="38"/>
                  <a:pt x="16" y="38"/>
                  <a:pt x="1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8"/>
                  <a:pt x="17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4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13" y="37"/>
                  <a:pt x="13" y="38"/>
                  <a:pt x="13" y="37"/>
                </a:cubicBezTo>
                <a:cubicBezTo>
                  <a:pt x="13" y="37"/>
                  <a:pt x="13" y="37"/>
                  <a:pt x="13" y="36"/>
                </a:cubicBezTo>
                <a:cubicBezTo>
                  <a:pt x="13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1" y="34"/>
                  <a:pt x="11" y="34"/>
                  <a:pt x="11" y="33"/>
                </a:cubicBezTo>
                <a:cubicBezTo>
                  <a:pt x="11" y="33"/>
                  <a:pt x="11" y="33"/>
                  <a:pt x="11" y="32"/>
                </a:cubicBezTo>
                <a:cubicBezTo>
                  <a:pt x="11" y="32"/>
                  <a:pt x="11" y="30"/>
                  <a:pt x="11" y="30"/>
                </a:cubicBezTo>
                <a:cubicBezTo>
                  <a:pt x="11" y="30"/>
                  <a:pt x="10" y="34"/>
                  <a:pt x="9" y="36"/>
                </a:cubicBezTo>
                <a:cubicBezTo>
                  <a:pt x="9" y="36"/>
                  <a:pt x="10" y="36"/>
                  <a:pt x="10" y="37"/>
                </a:cubicBezTo>
                <a:cubicBezTo>
                  <a:pt x="10" y="37"/>
                  <a:pt x="10" y="38"/>
                  <a:pt x="10" y="38"/>
                </a:cubicBezTo>
                <a:cubicBezTo>
                  <a:pt x="10" y="39"/>
                  <a:pt x="10" y="38"/>
                  <a:pt x="10" y="40"/>
                </a:cubicBezTo>
                <a:cubicBezTo>
                  <a:pt x="10" y="41"/>
                  <a:pt x="10" y="42"/>
                  <a:pt x="10" y="42"/>
                </a:cubicBezTo>
                <a:cubicBezTo>
                  <a:pt x="10" y="42"/>
                  <a:pt x="9" y="43"/>
                  <a:pt x="9" y="44"/>
                </a:cubicBezTo>
                <a:cubicBezTo>
                  <a:pt x="9" y="44"/>
                  <a:pt x="10" y="45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7"/>
                  <a:pt x="10" y="48"/>
                  <a:pt x="10" y="47"/>
                </a:cubicBezTo>
                <a:cubicBezTo>
                  <a:pt x="11" y="45"/>
                  <a:pt x="11" y="45"/>
                  <a:pt x="11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4"/>
                  <a:pt x="13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5"/>
                  <a:pt x="14" y="46"/>
                  <a:pt x="14" y="46"/>
                </a:cubicBezTo>
                <a:cubicBezTo>
                  <a:pt x="14" y="46"/>
                  <a:pt x="16" y="45"/>
                  <a:pt x="16" y="45"/>
                </a:cubicBezTo>
                <a:cubicBezTo>
                  <a:pt x="16" y="45"/>
                  <a:pt x="17" y="45"/>
                  <a:pt x="17" y="46"/>
                </a:cubicBezTo>
                <a:cubicBezTo>
                  <a:pt x="17" y="47"/>
                  <a:pt x="17" y="47"/>
                  <a:pt x="18" y="48"/>
                </a:cubicBezTo>
                <a:cubicBezTo>
                  <a:pt x="18" y="48"/>
                  <a:pt x="18" y="49"/>
                  <a:pt x="18" y="49"/>
                </a:cubicBezTo>
                <a:cubicBezTo>
                  <a:pt x="18" y="50"/>
                  <a:pt x="20" y="50"/>
                  <a:pt x="20" y="50"/>
                </a:cubicBezTo>
                <a:cubicBezTo>
                  <a:pt x="20" y="50"/>
                  <a:pt x="21" y="50"/>
                  <a:pt x="22" y="50"/>
                </a:cubicBezTo>
                <a:cubicBezTo>
                  <a:pt x="22" y="50"/>
                  <a:pt x="22" y="51"/>
                  <a:pt x="22" y="51"/>
                </a:cubicBezTo>
                <a:cubicBezTo>
                  <a:pt x="23" y="51"/>
                  <a:pt x="23" y="53"/>
                  <a:pt x="23" y="53"/>
                </a:cubicBezTo>
                <a:cubicBezTo>
                  <a:pt x="23" y="53"/>
                  <a:pt x="24" y="54"/>
                  <a:pt x="23" y="54"/>
                </a:cubicBezTo>
                <a:cubicBezTo>
                  <a:pt x="23" y="55"/>
                  <a:pt x="23" y="55"/>
                  <a:pt x="24" y="55"/>
                </a:cubicBezTo>
                <a:cubicBezTo>
                  <a:pt x="24" y="55"/>
                  <a:pt x="25" y="56"/>
                  <a:pt x="25" y="56"/>
                </a:cubicBezTo>
                <a:cubicBezTo>
                  <a:pt x="25" y="56"/>
                  <a:pt x="25" y="57"/>
                  <a:pt x="26" y="57"/>
                </a:cubicBezTo>
                <a:cubicBezTo>
                  <a:pt x="27" y="57"/>
                  <a:pt x="27" y="58"/>
                  <a:pt x="28" y="58"/>
                </a:cubicBezTo>
                <a:cubicBezTo>
                  <a:pt x="28" y="58"/>
                  <a:pt x="27" y="59"/>
                  <a:pt x="28" y="59"/>
                </a:cubicBezTo>
                <a:cubicBezTo>
                  <a:pt x="29" y="59"/>
                  <a:pt x="30" y="58"/>
                  <a:pt x="31" y="59"/>
                </a:cubicBezTo>
                <a:cubicBezTo>
                  <a:pt x="31" y="59"/>
                  <a:pt x="31" y="60"/>
                  <a:pt x="32" y="61"/>
                </a:cubicBezTo>
                <a:cubicBezTo>
                  <a:pt x="34" y="61"/>
                  <a:pt x="34" y="62"/>
                  <a:pt x="35" y="62"/>
                </a:cubicBezTo>
                <a:cubicBezTo>
                  <a:pt x="35" y="62"/>
                  <a:pt x="36" y="62"/>
                  <a:pt x="35" y="63"/>
                </a:cubicBezTo>
                <a:cubicBezTo>
                  <a:pt x="35" y="64"/>
                  <a:pt x="35" y="65"/>
                  <a:pt x="35" y="65"/>
                </a:cubicBezTo>
                <a:cubicBezTo>
                  <a:pt x="34" y="66"/>
                  <a:pt x="33" y="67"/>
                  <a:pt x="33" y="67"/>
                </a:cubicBezTo>
                <a:cubicBezTo>
                  <a:pt x="33" y="68"/>
                  <a:pt x="32" y="69"/>
                  <a:pt x="33" y="69"/>
                </a:cubicBezTo>
                <a:cubicBezTo>
                  <a:pt x="33" y="70"/>
                  <a:pt x="33" y="71"/>
                  <a:pt x="33" y="71"/>
                </a:cubicBezTo>
                <a:cubicBezTo>
                  <a:pt x="33" y="72"/>
                  <a:pt x="34" y="73"/>
                  <a:pt x="33" y="73"/>
                </a:cubicBezTo>
                <a:cubicBezTo>
                  <a:pt x="33" y="74"/>
                  <a:pt x="33" y="75"/>
                  <a:pt x="33" y="75"/>
                </a:cubicBezTo>
                <a:cubicBezTo>
                  <a:pt x="33" y="75"/>
                  <a:pt x="34" y="76"/>
                  <a:pt x="33" y="76"/>
                </a:cubicBezTo>
                <a:cubicBezTo>
                  <a:pt x="32" y="77"/>
                  <a:pt x="31" y="78"/>
                  <a:pt x="31" y="78"/>
                </a:cubicBezTo>
                <a:cubicBezTo>
                  <a:pt x="30" y="78"/>
                  <a:pt x="29" y="79"/>
                  <a:pt x="29" y="79"/>
                </a:cubicBezTo>
                <a:cubicBezTo>
                  <a:pt x="29" y="79"/>
                  <a:pt x="29" y="81"/>
                  <a:pt x="29" y="82"/>
                </a:cubicBezTo>
                <a:cubicBezTo>
                  <a:pt x="29" y="82"/>
                  <a:pt x="27" y="86"/>
                  <a:pt x="28" y="86"/>
                </a:cubicBezTo>
                <a:cubicBezTo>
                  <a:pt x="28" y="87"/>
                  <a:pt x="28" y="88"/>
                  <a:pt x="28" y="89"/>
                </a:cubicBezTo>
                <a:cubicBezTo>
                  <a:pt x="28" y="89"/>
                  <a:pt x="28" y="89"/>
                  <a:pt x="28" y="89"/>
                </a:cubicBezTo>
                <a:cubicBezTo>
                  <a:pt x="27" y="90"/>
                  <a:pt x="26" y="89"/>
                  <a:pt x="27" y="91"/>
                </a:cubicBezTo>
                <a:cubicBezTo>
                  <a:pt x="28" y="92"/>
                  <a:pt x="28" y="92"/>
                  <a:pt x="29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30" y="95"/>
                  <a:pt x="30" y="96"/>
                  <a:pt x="31" y="96"/>
                </a:cubicBezTo>
                <a:cubicBezTo>
                  <a:pt x="31" y="97"/>
                  <a:pt x="32" y="97"/>
                  <a:pt x="32" y="98"/>
                </a:cubicBezTo>
                <a:cubicBezTo>
                  <a:pt x="32" y="98"/>
                  <a:pt x="33" y="100"/>
                  <a:pt x="32" y="99"/>
                </a:cubicBezTo>
                <a:cubicBezTo>
                  <a:pt x="30" y="98"/>
                  <a:pt x="32" y="99"/>
                  <a:pt x="30" y="97"/>
                </a:cubicBezTo>
                <a:cubicBezTo>
                  <a:pt x="28" y="95"/>
                  <a:pt x="27" y="96"/>
                  <a:pt x="26" y="95"/>
                </a:cubicBezTo>
                <a:cubicBezTo>
                  <a:pt x="25" y="94"/>
                  <a:pt x="27" y="98"/>
                  <a:pt x="25" y="93"/>
                </a:cubicBezTo>
                <a:cubicBezTo>
                  <a:pt x="23" y="89"/>
                  <a:pt x="23" y="90"/>
                  <a:pt x="22" y="89"/>
                </a:cubicBezTo>
                <a:cubicBezTo>
                  <a:pt x="22" y="88"/>
                  <a:pt x="22" y="89"/>
                  <a:pt x="21" y="87"/>
                </a:cubicBezTo>
                <a:cubicBezTo>
                  <a:pt x="20" y="84"/>
                  <a:pt x="21" y="86"/>
                  <a:pt x="20" y="84"/>
                </a:cubicBezTo>
                <a:cubicBezTo>
                  <a:pt x="19" y="83"/>
                  <a:pt x="19" y="85"/>
                  <a:pt x="18" y="82"/>
                </a:cubicBezTo>
                <a:cubicBezTo>
                  <a:pt x="18" y="80"/>
                  <a:pt x="18" y="82"/>
                  <a:pt x="17" y="79"/>
                </a:cubicBezTo>
                <a:cubicBezTo>
                  <a:pt x="16" y="76"/>
                  <a:pt x="18" y="76"/>
                  <a:pt x="16" y="74"/>
                </a:cubicBezTo>
                <a:cubicBezTo>
                  <a:pt x="14" y="73"/>
                  <a:pt x="15" y="74"/>
                  <a:pt x="14" y="73"/>
                </a:cubicBezTo>
                <a:cubicBezTo>
                  <a:pt x="13" y="72"/>
                  <a:pt x="14" y="73"/>
                  <a:pt x="13" y="70"/>
                </a:cubicBezTo>
                <a:cubicBezTo>
                  <a:pt x="11" y="68"/>
                  <a:pt x="10" y="67"/>
                  <a:pt x="10" y="63"/>
                </a:cubicBezTo>
                <a:cubicBezTo>
                  <a:pt x="10" y="59"/>
                  <a:pt x="10" y="58"/>
                  <a:pt x="10" y="58"/>
                </a:cubicBezTo>
                <a:cubicBezTo>
                  <a:pt x="10" y="58"/>
                  <a:pt x="8" y="56"/>
                  <a:pt x="8" y="54"/>
                </a:cubicBezTo>
                <a:cubicBezTo>
                  <a:pt x="9" y="51"/>
                  <a:pt x="9" y="52"/>
                  <a:pt x="9" y="51"/>
                </a:cubicBezTo>
                <a:cubicBezTo>
                  <a:pt x="9" y="51"/>
                  <a:pt x="8" y="51"/>
                  <a:pt x="8" y="50"/>
                </a:cubicBezTo>
                <a:cubicBezTo>
                  <a:pt x="7" y="49"/>
                  <a:pt x="7" y="49"/>
                  <a:pt x="7" y="48"/>
                </a:cubicBezTo>
                <a:cubicBezTo>
                  <a:pt x="7" y="48"/>
                  <a:pt x="6" y="46"/>
                  <a:pt x="6" y="46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7"/>
                  <a:pt x="0" y="101"/>
                  <a:pt x="55" y="110"/>
                </a:cubicBezTo>
                <a:cubicBezTo>
                  <a:pt x="55" y="110"/>
                  <a:pt x="42" y="107"/>
                  <a:pt x="41" y="104"/>
                </a:cubicBezTo>
                <a:cubicBezTo>
                  <a:pt x="41" y="104"/>
                  <a:pt x="41" y="102"/>
                  <a:pt x="41" y="102"/>
                </a:cubicBezTo>
                <a:cubicBezTo>
                  <a:pt x="42" y="102"/>
                  <a:pt x="43" y="102"/>
                  <a:pt x="44" y="102"/>
                </a:cubicBezTo>
                <a:cubicBezTo>
                  <a:pt x="44" y="101"/>
                  <a:pt x="45" y="100"/>
                  <a:pt x="45" y="100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5" y="101"/>
                  <a:pt x="45" y="101"/>
                  <a:pt x="47" y="101"/>
                </a:cubicBezTo>
                <a:cubicBezTo>
                  <a:pt x="49" y="101"/>
                  <a:pt x="49" y="101"/>
                  <a:pt x="50" y="101"/>
                </a:cubicBezTo>
                <a:cubicBezTo>
                  <a:pt x="51" y="100"/>
                  <a:pt x="52" y="98"/>
                  <a:pt x="53" y="99"/>
                </a:cubicBezTo>
                <a:cubicBezTo>
                  <a:pt x="53" y="101"/>
                  <a:pt x="52" y="100"/>
                  <a:pt x="53" y="101"/>
                </a:cubicBezTo>
                <a:cubicBezTo>
                  <a:pt x="55" y="101"/>
                  <a:pt x="57" y="100"/>
                  <a:pt x="57" y="100"/>
                </a:cubicBezTo>
                <a:cubicBezTo>
                  <a:pt x="57" y="100"/>
                  <a:pt x="61" y="101"/>
                  <a:pt x="61" y="100"/>
                </a:cubicBezTo>
                <a:cubicBezTo>
                  <a:pt x="61" y="100"/>
                  <a:pt x="61" y="99"/>
                  <a:pt x="62" y="99"/>
                </a:cubicBezTo>
                <a:cubicBezTo>
                  <a:pt x="63" y="99"/>
                  <a:pt x="63" y="100"/>
                  <a:pt x="63" y="100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8" y="103"/>
                  <a:pt x="59" y="104"/>
                </a:cubicBezTo>
                <a:cubicBezTo>
                  <a:pt x="60" y="104"/>
                  <a:pt x="60" y="104"/>
                  <a:pt x="61" y="104"/>
                </a:cubicBezTo>
                <a:cubicBezTo>
                  <a:pt x="62" y="104"/>
                  <a:pt x="64" y="106"/>
                  <a:pt x="65" y="105"/>
                </a:cubicBezTo>
                <a:cubicBezTo>
                  <a:pt x="65" y="104"/>
                  <a:pt x="65" y="104"/>
                  <a:pt x="66" y="103"/>
                </a:cubicBezTo>
                <a:cubicBezTo>
                  <a:pt x="66" y="102"/>
                  <a:pt x="66" y="102"/>
                  <a:pt x="67" y="102"/>
                </a:cubicBezTo>
                <a:cubicBezTo>
                  <a:pt x="68" y="102"/>
                  <a:pt x="69" y="102"/>
                  <a:pt x="69" y="102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68" y="104"/>
                  <a:pt x="69" y="103"/>
                  <a:pt x="70" y="103"/>
                </a:cubicBezTo>
                <a:cubicBezTo>
                  <a:pt x="71" y="103"/>
                  <a:pt x="71" y="104"/>
                  <a:pt x="72" y="104"/>
                </a:cubicBezTo>
                <a:cubicBezTo>
                  <a:pt x="73" y="103"/>
                  <a:pt x="73" y="103"/>
                  <a:pt x="74" y="103"/>
                </a:cubicBezTo>
                <a:cubicBezTo>
                  <a:pt x="75" y="102"/>
                  <a:pt x="76" y="102"/>
                  <a:pt x="76" y="102"/>
                </a:cubicBezTo>
                <a:cubicBezTo>
                  <a:pt x="77" y="102"/>
                  <a:pt x="77" y="102"/>
                  <a:pt x="78" y="102"/>
                </a:cubicBezTo>
                <a:cubicBezTo>
                  <a:pt x="78" y="102"/>
                  <a:pt x="80" y="104"/>
                  <a:pt x="80" y="104"/>
                </a:cubicBezTo>
                <a:cubicBezTo>
                  <a:pt x="81" y="103"/>
                  <a:pt x="83" y="103"/>
                  <a:pt x="83" y="103"/>
                </a:cubicBezTo>
                <a:cubicBezTo>
                  <a:pt x="83" y="103"/>
                  <a:pt x="77" y="109"/>
                  <a:pt x="63" y="110"/>
                </a:cubicBezTo>
                <a:cubicBezTo>
                  <a:pt x="63" y="110"/>
                  <a:pt x="94" y="111"/>
                  <a:pt x="110" y="82"/>
                </a:cubicBezTo>
                <a:cubicBezTo>
                  <a:pt x="127" y="52"/>
                  <a:pt x="116" y="14"/>
                  <a:pt x="77" y="1"/>
                </a:cubicBezTo>
                <a:cubicBezTo>
                  <a:pt x="77" y="1"/>
                  <a:pt x="106" y="12"/>
                  <a:pt x="114" y="40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2" y="40"/>
                  <a:pt x="112" y="40"/>
                  <a:pt x="112" y="39"/>
                </a:cubicBezTo>
                <a:cubicBezTo>
                  <a:pt x="111" y="37"/>
                  <a:pt x="112" y="38"/>
                  <a:pt x="111" y="37"/>
                </a:cubicBezTo>
                <a:cubicBezTo>
                  <a:pt x="111" y="36"/>
                  <a:pt x="111" y="36"/>
                  <a:pt x="110" y="35"/>
                </a:cubicBezTo>
                <a:cubicBezTo>
                  <a:pt x="110" y="35"/>
                  <a:pt x="109" y="35"/>
                  <a:pt x="109" y="34"/>
                </a:cubicBezTo>
                <a:cubicBezTo>
                  <a:pt x="108" y="34"/>
                  <a:pt x="108" y="32"/>
                  <a:pt x="107" y="31"/>
                </a:cubicBezTo>
                <a:cubicBezTo>
                  <a:pt x="107" y="31"/>
                  <a:pt x="106" y="31"/>
                  <a:pt x="105" y="31"/>
                </a:cubicBezTo>
                <a:cubicBezTo>
                  <a:pt x="105" y="31"/>
                  <a:pt x="105" y="30"/>
                  <a:pt x="105" y="31"/>
                </a:cubicBezTo>
                <a:cubicBezTo>
                  <a:pt x="105" y="31"/>
                  <a:pt x="106" y="32"/>
                  <a:pt x="106" y="32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6" y="34"/>
                  <a:pt x="106" y="36"/>
                  <a:pt x="106" y="37"/>
                </a:cubicBezTo>
                <a:cubicBezTo>
                  <a:pt x="106" y="37"/>
                  <a:pt x="106" y="39"/>
                  <a:pt x="106" y="39"/>
                </a:cubicBezTo>
                <a:cubicBezTo>
                  <a:pt x="106" y="39"/>
                  <a:pt x="105" y="40"/>
                  <a:pt x="105" y="41"/>
                </a:cubicBezTo>
                <a:cubicBezTo>
                  <a:pt x="104" y="41"/>
                  <a:pt x="101" y="41"/>
                  <a:pt x="101" y="41"/>
                </a:cubicBezTo>
                <a:cubicBezTo>
                  <a:pt x="101" y="41"/>
                  <a:pt x="101" y="40"/>
                  <a:pt x="100" y="39"/>
                </a:cubicBezTo>
                <a:cubicBezTo>
                  <a:pt x="100" y="38"/>
                  <a:pt x="98" y="38"/>
                  <a:pt x="98" y="38"/>
                </a:cubicBezTo>
                <a:cubicBezTo>
                  <a:pt x="97" y="37"/>
                  <a:pt x="98" y="37"/>
                  <a:pt x="97" y="36"/>
                </a:cubicBezTo>
                <a:cubicBezTo>
                  <a:pt x="96" y="35"/>
                  <a:pt x="97" y="35"/>
                  <a:pt x="96" y="34"/>
                </a:cubicBezTo>
                <a:cubicBezTo>
                  <a:pt x="95" y="33"/>
                  <a:pt x="95" y="33"/>
                  <a:pt x="95" y="33"/>
                </a:cubicBezTo>
                <a:cubicBezTo>
                  <a:pt x="95" y="33"/>
                  <a:pt x="93" y="32"/>
                  <a:pt x="94" y="34"/>
                </a:cubicBezTo>
                <a:cubicBezTo>
                  <a:pt x="94" y="35"/>
                  <a:pt x="93" y="36"/>
                  <a:pt x="94" y="36"/>
                </a:cubicBezTo>
                <a:cubicBezTo>
                  <a:pt x="95" y="37"/>
                  <a:pt x="95" y="36"/>
                  <a:pt x="96" y="37"/>
                </a:cubicBezTo>
                <a:cubicBezTo>
                  <a:pt x="96" y="38"/>
                  <a:pt x="96" y="39"/>
                  <a:pt x="97" y="39"/>
                </a:cubicBezTo>
                <a:cubicBezTo>
                  <a:pt x="97" y="40"/>
                  <a:pt x="97" y="41"/>
                  <a:pt x="98" y="41"/>
                </a:cubicBezTo>
                <a:cubicBezTo>
                  <a:pt x="98" y="42"/>
                  <a:pt x="100" y="41"/>
                  <a:pt x="100" y="42"/>
                </a:cubicBezTo>
                <a:cubicBezTo>
                  <a:pt x="99" y="43"/>
                  <a:pt x="99" y="44"/>
                  <a:pt x="100" y="44"/>
                </a:cubicBezTo>
                <a:cubicBezTo>
                  <a:pt x="100" y="44"/>
                  <a:pt x="101" y="45"/>
                  <a:pt x="101" y="44"/>
                </a:cubicBezTo>
                <a:cubicBezTo>
                  <a:pt x="102" y="44"/>
                  <a:pt x="101" y="45"/>
                  <a:pt x="102" y="44"/>
                </a:cubicBezTo>
                <a:cubicBezTo>
                  <a:pt x="103" y="44"/>
                  <a:pt x="104" y="44"/>
                  <a:pt x="104" y="44"/>
                </a:cubicBezTo>
                <a:cubicBezTo>
                  <a:pt x="104" y="44"/>
                  <a:pt x="105" y="45"/>
                  <a:pt x="105" y="45"/>
                </a:cubicBezTo>
                <a:cubicBezTo>
                  <a:pt x="105" y="45"/>
                  <a:pt x="105" y="48"/>
                  <a:pt x="105" y="48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4" y="50"/>
                  <a:pt x="104" y="54"/>
                  <a:pt x="103" y="54"/>
                </a:cubicBezTo>
                <a:cubicBezTo>
                  <a:pt x="103" y="54"/>
                  <a:pt x="102" y="55"/>
                  <a:pt x="101" y="56"/>
                </a:cubicBezTo>
                <a:cubicBezTo>
                  <a:pt x="101" y="56"/>
                  <a:pt x="101" y="59"/>
                  <a:pt x="101" y="59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100" y="60"/>
                  <a:pt x="100" y="62"/>
                  <a:pt x="100" y="62"/>
                </a:cubicBezTo>
                <a:cubicBezTo>
                  <a:pt x="100" y="63"/>
                  <a:pt x="100" y="65"/>
                  <a:pt x="100" y="66"/>
                </a:cubicBezTo>
                <a:cubicBezTo>
                  <a:pt x="100" y="67"/>
                  <a:pt x="98" y="68"/>
                  <a:pt x="98" y="68"/>
                </a:cubicBezTo>
                <a:cubicBezTo>
                  <a:pt x="98" y="68"/>
                  <a:pt x="100" y="70"/>
                  <a:pt x="99" y="70"/>
                </a:cubicBezTo>
                <a:cubicBezTo>
                  <a:pt x="98" y="70"/>
                  <a:pt x="97" y="72"/>
                  <a:pt x="97" y="72"/>
                </a:cubicBezTo>
                <a:cubicBezTo>
                  <a:pt x="97" y="73"/>
                  <a:pt x="97" y="74"/>
                  <a:pt x="96" y="74"/>
                </a:cubicBezTo>
                <a:cubicBezTo>
                  <a:pt x="95" y="74"/>
                  <a:pt x="94" y="74"/>
                  <a:pt x="94" y="74"/>
                </a:cubicBezTo>
                <a:cubicBezTo>
                  <a:pt x="94" y="75"/>
                  <a:pt x="94" y="76"/>
                  <a:pt x="94" y="76"/>
                </a:cubicBezTo>
                <a:cubicBezTo>
                  <a:pt x="92" y="79"/>
                  <a:pt x="92" y="79"/>
                  <a:pt x="92" y="79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81"/>
                  <a:pt x="90" y="83"/>
                  <a:pt x="89" y="83"/>
                </a:cubicBezTo>
                <a:cubicBezTo>
                  <a:pt x="88" y="83"/>
                  <a:pt x="86" y="84"/>
                  <a:pt x="85" y="85"/>
                </a:cubicBezTo>
                <a:cubicBezTo>
                  <a:pt x="85" y="85"/>
                  <a:pt x="83" y="86"/>
                  <a:pt x="82" y="86"/>
                </a:cubicBezTo>
                <a:cubicBezTo>
                  <a:pt x="82" y="86"/>
                  <a:pt x="83" y="88"/>
                  <a:pt x="82" y="86"/>
                </a:cubicBezTo>
                <a:cubicBezTo>
                  <a:pt x="81" y="84"/>
                  <a:pt x="82" y="85"/>
                  <a:pt x="81" y="83"/>
                </a:cubicBezTo>
                <a:cubicBezTo>
                  <a:pt x="80" y="81"/>
                  <a:pt x="80" y="83"/>
                  <a:pt x="80" y="81"/>
                </a:cubicBezTo>
                <a:cubicBezTo>
                  <a:pt x="80" y="79"/>
                  <a:pt x="80" y="81"/>
                  <a:pt x="80" y="79"/>
                </a:cubicBezTo>
                <a:cubicBezTo>
                  <a:pt x="80" y="78"/>
                  <a:pt x="80" y="79"/>
                  <a:pt x="79" y="77"/>
                </a:cubicBezTo>
                <a:cubicBezTo>
                  <a:pt x="79" y="76"/>
                  <a:pt x="79" y="76"/>
                  <a:pt x="78" y="75"/>
                </a:cubicBezTo>
                <a:cubicBezTo>
                  <a:pt x="77" y="74"/>
                  <a:pt x="76" y="75"/>
                  <a:pt x="76" y="73"/>
                </a:cubicBezTo>
                <a:cubicBezTo>
                  <a:pt x="77" y="72"/>
                  <a:pt x="77" y="73"/>
                  <a:pt x="77" y="72"/>
                </a:cubicBezTo>
                <a:cubicBezTo>
                  <a:pt x="77" y="70"/>
                  <a:pt x="77" y="70"/>
                  <a:pt x="78" y="69"/>
                </a:cubicBezTo>
                <a:cubicBezTo>
                  <a:pt x="79" y="68"/>
                  <a:pt x="80" y="68"/>
                  <a:pt x="80" y="67"/>
                </a:cubicBezTo>
                <a:cubicBezTo>
                  <a:pt x="80" y="66"/>
                  <a:pt x="80" y="66"/>
                  <a:pt x="79" y="65"/>
                </a:cubicBezTo>
                <a:cubicBezTo>
                  <a:pt x="79" y="64"/>
                  <a:pt x="78" y="63"/>
                  <a:pt x="78" y="63"/>
                </a:cubicBezTo>
                <a:cubicBezTo>
                  <a:pt x="78" y="63"/>
                  <a:pt x="78" y="63"/>
                  <a:pt x="77" y="62"/>
                </a:cubicBezTo>
                <a:cubicBezTo>
                  <a:pt x="76" y="61"/>
                  <a:pt x="76" y="60"/>
                  <a:pt x="76" y="60"/>
                </a:cubicBezTo>
                <a:cubicBezTo>
                  <a:pt x="76" y="60"/>
                  <a:pt x="76" y="57"/>
                  <a:pt x="76" y="56"/>
                </a:cubicBezTo>
                <a:cubicBezTo>
                  <a:pt x="76" y="55"/>
                  <a:pt x="75" y="57"/>
                  <a:pt x="76" y="55"/>
                </a:cubicBezTo>
                <a:cubicBezTo>
                  <a:pt x="76" y="53"/>
                  <a:pt x="76" y="52"/>
                  <a:pt x="76" y="52"/>
                </a:cubicBezTo>
                <a:cubicBezTo>
                  <a:pt x="76" y="52"/>
                  <a:pt x="74" y="51"/>
                  <a:pt x="73" y="51"/>
                </a:cubicBezTo>
                <a:cubicBezTo>
                  <a:pt x="73" y="51"/>
                  <a:pt x="73" y="52"/>
                  <a:pt x="72" y="52"/>
                </a:cubicBezTo>
                <a:cubicBezTo>
                  <a:pt x="70" y="51"/>
                  <a:pt x="71" y="50"/>
                  <a:pt x="70" y="50"/>
                </a:cubicBezTo>
                <a:cubicBezTo>
                  <a:pt x="70" y="49"/>
                  <a:pt x="69" y="49"/>
                  <a:pt x="68" y="50"/>
                </a:cubicBezTo>
                <a:cubicBezTo>
                  <a:pt x="68" y="50"/>
                  <a:pt x="66" y="50"/>
                  <a:pt x="65" y="51"/>
                </a:cubicBezTo>
                <a:cubicBezTo>
                  <a:pt x="64" y="51"/>
                  <a:pt x="64" y="51"/>
                  <a:pt x="62" y="51"/>
                </a:cubicBezTo>
                <a:cubicBezTo>
                  <a:pt x="61" y="51"/>
                  <a:pt x="59" y="52"/>
                  <a:pt x="58" y="51"/>
                </a:cubicBezTo>
                <a:cubicBezTo>
                  <a:pt x="56" y="51"/>
                  <a:pt x="56" y="51"/>
                  <a:pt x="56" y="50"/>
                </a:cubicBezTo>
                <a:cubicBezTo>
                  <a:pt x="55" y="49"/>
                  <a:pt x="56" y="49"/>
                  <a:pt x="55" y="48"/>
                </a:cubicBezTo>
                <a:cubicBezTo>
                  <a:pt x="53" y="48"/>
                  <a:pt x="53" y="48"/>
                  <a:pt x="53" y="47"/>
                </a:cubicBezTo>
                <a:cubicBezTo>
                  <a:pt x="53" y="46"/>
                  <a:pt x="53" y="46"/>
                  <a:pt x="53" y="45"/>
                </a:cubicBezTo>
                <a:cubicBezTo>
                  <a:pt x="52" y="44"/>
                  <a:pt x="53" y="46"/>
                  <a:pt x="52" y="44"/>
                </a:cubicBezTo>
                <a:cubicBezTo>
                  <a:pt x="50" y="42"/>
                  <a:pt x="50" y="44"/>
                  <a:pt x="50" y="42"/>
                </a:cubicBezTo>
                <a:cubicBezTo>
                  <a:pt x="51" y="41"/>
                  <a:pt x="51" y="42"/>
                  <a:pt x="51" y="40"/>
                </a:cubicBezTo>
                <a:cubicBezTo>
                  <a:pt x="51" y="39"/>
                  <a:pt x="53" y="41"/>
                  <a:pt x="52" y="38"/>
                </a:cubicBezTo>
                <a:cubicBezTo>
                  <a:pt x="51" y="35"/>
                  <a:pt x="50" y="35"/>
                  <a:pt x="52" y="33"/>
                </a:cubicBezTo>
                <a:cubicBezTo>
                  <a:pt x="53" y="31"/>
                  <a:pt x="55" y="30"/>
                  <a:pt x="55" y="30"/>
                </a:cubicBezTo>
                <a:cubicBezTo>
                  <a:pt x="55" y="29"/>
                  <a:pt x="56" y="28"/>
                  <a:pt x="56" y="27"/>
                </a:cubicBezTo>
                <a:cubicBezTo>
                  <a:pt x="57" y="27"/>
                  <a:pt x="56" y="27"/>
                  <a:pt x="58" y="27"/>
                </a:cubicBezTo>
                <a:cubicBezTo>
                  <a:pt x="59" y="27"/>
                  <a:pt x="60" y="26"/>
                  <a:pt x="61" y="26"/>
                </a:cubicBezTo>
                <a:cubicBezTo>
                  <a:pt x="62" y="25"/>
                  <a:pt x="63" y="24"/>
                  <a:pt x="63" y="23"/>
                </a:cubicBezTo>
                <a:cubicBezTo>
                  <a:pt x="64" y="23"/>
                  <a:pt x="63" y="24"/>
                  <a:pt x="65" y="23"/>
                </a:cubicBezTo>
                <a:cubicBezTo>
                  <a:pt x="66" y="23"/>
                  <a:pt x="66" y="23"/>
                  <a:pt x="67" y="23"/>
                </a:cubicBezTo>
                <a:cubicBezTo>
                  <a:pt x="68" y="23"/>
                  <a:pt x="66" y="23"/>
                  <a:pt x="68" y="23"/>
                </a:cubicBezTo>
                <a:cubicBezTo>
                  <a:pt x="70" y="22"/>
                  <a:pt x="70" y="22"/>
                  <a:pt x="70" y="22"/>
                </a:cubicBezTo>
                <a:cubicBezTo>
                  <a:pt x="71" y="22"/>
                  <a:pt x="71" y="23"/>
                  <a:pt x="72" y="23"/>
                </a:cubicBezTo>
                <a:cubicBezTo>
                  <a:pt x="72" y="23"/>
                  <a:pt x="72" y="21"/>
                  <a:pt x="72" y="23"/>
                </a:cubicBezTo>
                <a:cubicBezTo>
                  <a:pt x="73" y="25"/>
                  <a:pt x="72" y="26"/>
                  <a:pt x="73" y="26"/>
                </a:cubicBezTo>
                <a:cubicBezTo>
                  <a:pt x="75" y="26"/>
                  <a:pt x="73" y="26"/>
                  <a:pt x="75" y="26"/>
                </a:cubicBezTo>
                <a:cubicBezTo>
                  <a:pt x="76" y="26"/>
                  <a:pt x="76" y="26"/>
                  <a:pt x="77" y="27"/>
                </a:cubicBezTo>
                <a:cubicBezTo>
                  <a:pt x="77" y="27"/>
                  <a:pt x="78" y="27"/>
                  <a:pt x="79" y="27"/>
                </a:cubicBezTo>
                <a:cubicBezTo>
                  <a:pt x="80" y="27"/>
                  <a:pt x="79" y="29"/>
                  <a:pt x="80" y="27"/>
                </a:cubicBezTo>
                <a:cubicBezTo>
                  <a:pt x="82" y="26"/>
                  <a:pt x="79" y="26"/>
                  <a:pt x="82" y="26"/>
                </a:cubicBezTo>
                <a:cubicBezTo>
                  <a:pt x="85" y="26"/>
                  <a:pt x="85" y="27"/>
                  <a:pt x="86" y="26"/>
                </a:cubicBezTo>
                <a:cubicBezTo>
                  <a:pt x="86" y="26"/>
                  <a:pt x="86" y="27"/>
                  <a:pt x="88" y="26"/>
                </a:cubicBezTo>
                <a:cubicBezTo>
                  <a:pt x="89" y="25"/>
                  <a:pt x="89" y="25"/>
                  <a:pt x="90" y="26"/>
                </a:cubicBezTo>
                <a:cubicBezTo>
                  <a:pt x="90" y="26"/>
                  <a:pt x="90" y="27"/>
                  <a:pt x="91" y="26"/>
                </a:cubicBezTo>
                <a:cubicBezTo>
                  <a:pt x="91" y="25"/>
                  <a:pt x="92" y="25"/>
                  <a:pt x="91" y="24"/>
                </a:cubicBezTo>
                <a:cubicBezTo>
                  <a:pt x="89" y="24"/>
                  <a:pt x="89" y="24"/>
                  <a:pt x="88" y="23"/>
                </a:cubicBezTo>
                <a:cubicBezTo>
                  <a:pt x="88" y="22"/>
                  <a:pt x="90" y="23"/>
                  <a:pt x="88" y="22"/>
                </a:cubicBezTo>
                <a:cubicBezTo>
                  <a:pt x="87" y="22"/>
                  <a:pt x="87" y="22"/>
                  <a:pt x="86" y="22"/>
                </a:cubicBezTo>
                <a:cubicBezTo>
                  <a:pt x="84" y="21"/>
                  <a:pt x="83" y="23"/>
                  <a:pt x="83" y="22"/>
                </a:cubicBezTo>
                <a:cubicBezTo>
                  <a:pt x="83" y="21"/>
                  <a:pt x="80" y="23"/>
                  <a:pt x="83" y="21"/>
                </a:cubicBezTo>
                <a:cubicBezTo>
                  <a:pt x="85" y="19"/>
                  <a:pt x="84" y="18"/>
                  <a:pt x="85" y="18"/>
                </a:cubicBezTo>
                <a:cubicBezTo>
                  <a:pt x="87" y="19"/>
                  <a:pt x="86" y="20"/>
                  <a:pt x="87" y="19"/>
                </a:cubicBezTo>
                <a:cubicBezTo>
                  <a:pt x="88" y="18"/>
                  <a:pt x="90" y="18"/>
                  <a:pt x="88" y="17"/>
                </a:cubicBezTo>
                <a:cubicBezTo>
                  <a:pt x="86" y="16"/>
                  <a:pt x="88" y="16"/>
                  <a:pt x="86" y="15"/>
                </a:cubicBezTo>
                <a:cubicBezTo>
                  <a:pt x="84" y="14"/>
                  <a:pt x="83" y="18"/>
                  <a:pt x="82" y="18"/>
                </a:cubicBezTo>
                <a:cubicBezTo>
                  <a:pt x="81" y="17"/>
                  <a:pt x="81" y="17"/>
                  <a:pt x="80" y="17"/>
                </a:cubicBezTo>
                <a:cubicBezTo>
                  <a:pt x="80" y="17"/>
                  <a:pt x="80" y="19"/>
                  <a:pt x="80" y="20"/>
                </a:cubicBezTo>
                <a:cubicBezTo>
                  <a:pt x="79" y="21"/>
                  <a:pt x="80" y="21"/>
                  <a:pt x="79" y="20"/>
                </a:cubicBezTo>
                <a:cubicBezTo>
                  <a:pt x="77" y="20"/>
                  <a:pt x="81" y="20"/>
                  <a:pt x="77" y="18"/>
                </a:cubicBezTo>
                <a:cubicBezTo>
                  <a:pt x="73" y="17"/>
                  <a:pt x="72" y="17"/>
                  <a:pt x="71" y="18"/>
                </a:cubicBezTo>
                <a:cubicBezTo>
                  <a:pt x="71" y="18"/>
                  <a:pt x="70" y="18"/>
                  <a:pt x="70" y="19"/>
                </a:cubicBezTo>
                <a:cubicBezTo>
                  <a:pt x="69" y="19"/>
                  <a:pt x="71" y="20"/>
                  <a:pt x="69" y="19"/>
                </a:cubicBezTo>
                <a:cubicBezTo>
                  <a:pt x="68" y="18"/>
                  <a:pt x="66" y="20"/>
                  <a:pt x="66" y="20"/>
                </a:cubicBezTo>
                <a:cubicBezTo>
                  <a:pt x="66" y="20"/>
                  <a:pt x="66" y="19"/>
                  <a:pt x="65" y="20"/>
                </a:cubicBezTo>
                <a:cubicBezTo>
                  <a:pt x="64" y="20"/>
                  <a:pt x="63" y="21"/>
                  <a:pt x="62" y="21"/>
                </a:cubicBezTo>
                <a:cubicBezTo>
                  <a:pt x="61" y="20"/>
                  <a:pt x="60" y="21"/>
                  <a:pt x="61" y="19"/>
                </a:cubicBezTo>
                <a:cubicBezTo>
                  <a:pt x="63" y="17"/>
                  <a:pt x="62" y="18"/>
                  <a:pt x="64" y="17"/>
                </a:cubicBezTo>
                <a:cubicBezTo>
                  <a:pt x="66" y="16"/>
                  <a:pt x="69" y="16"/>
                  <a:pt x="66" y="16"/>
                </a:cubicBezTo>
                <a:cubicBezTo>
                  <a:pt x="63" y="15"/>
                  <a:pt x="68" y="15"/>
                  <a:pt x="64" y="13"/>
                </a:cubicBezTo>
                <a:cubicBezTo>
                  <a:pt x="60" y="11"/>
                  <a:pt x="60" y="14"/>
                  <a:pt x="60" y="11"/>
                </a:cubicBezTo>
                <a:cubicBezTo>
                  <a:pt x="61" y="9"/>
                  <a:pt x="60" y="9"/>
                  <a:pt x="59" y="9"/>
                </a:cubicBezTo>
                <a:cubicBezTo>
                  <a:pt x="59" y="9"/>
                  <a:pt x="56" y="10"/>
                  <a:pt x="55" y="10"/>
                </a:cubicBezTo>
                <a:cubicBezTo>
                  <a:pt x="54" y="10"/>
                  <a:pt x="55" y="11"/>
                  <a:pt x="54" y="10"/>
                </a:cubicBezTo>
                <a:cubicBezTo>
                  <a:pt x="52" y="9"/>
                  <a:pt x="51" y="10"/>
                  <a:pt x="52" y="9"/>
                </a:cubicBezTo>
                <a:cubicBezTo>
                  <a:pt x="53" y="7"/>
                  <a:pt x="53" y="7"/>
                  <a:pt x="54" y="6"/>
                </a:cubicBezTo>
                <a:cubicBezTo>
                  <a:pt x="55" y="5"/>
                  <a:pt x="55" y="2"/>
                  <a:pt x="57" y="3"/>
                </a:cubicBezTo>
                <a:cubicBezTo>
                  <a:pt x="60" y="4"/>
                  <a:pt x="59" y="4"/>
                  <a:pt x="61" y="4"/>
                </a:cubicBezTo>
                <a:cubicBezTo>
                  <a:pt x="63" y="4"/>
                  <a:pt x="64" y="4"/>
                  <a:pt x="64" y="3"/>
                </a:cubicBezTo>
                <a:cubicBezTo>
                  <a:pt x="64" y="3"/>
                  <a:pt x="62" y="2"/>
                  <a:pt x="62" y="2"/>
                </a:cubicBezTo>
                <a:cubicBezTo>
                  <a:pt x="62" y="2"/>
                  <a:pt x="61" y="2"/>
                  <a:pt x="61" y="2"/>
                </a:cubicBezTo>
                <a:cubicBezTo>
                  <a:pt x="61" y="1"/>
                  <a:pt x="62" y="0"/>
                  <a:pt x="6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54" y="0"/>
                  <a:pt x="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6742501" y="2507746"/>
            <a:ext cx="392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dirty="0">
                <a:solidFill>
                  <a:schemeClr val="bg1"/>
                </a:solidFill>
              </a:rPr>
              <a:t>시제품용 </a:t>
            </a:r>
            <a:r>
              <a:rPr lang="ko-KR" altLang="ko-KR" sz="2000" dirty="0" err="1">
                <a:solidFill>
                  <a:schemeClr val="bg1"/>
                </a:solidFill>
              </a:rPr>
              <a:t>롤형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압착 </a:t>
            </a:r>
            <a:r>
              <a:rPr lang="ko-KR" altLang="ko-KR" sz="2000" dirty="0">
                <a:solidFill>
                  <a:schemeClr val="bg1"/>
                </a:solidFill>
              </a:rPr>
              <a:t>시스템 개발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flipH="1">
            <a:off x="5228761" y="109171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2060"/>
                </a:solidFill>
              </a:rPr>
              <a:t>도입</a:t>
            </a:r>
            <a:r>
              <a:rPr lang="ko-KR" altLang="en-US" sz="2400" b="1" dirty="0"/>
              <a:t> </a:t>
            </a:r>
            <a:r>
              <a:rPr lang="ko-KR" altLang="en-US" sz="2400" b="1" dirty="0">
                <a:solidFill>
                  <a:srgbClr val="002060"/>
                </a:solidFill>
              </a:rPr>
              <a:t>공정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5316610" y="39932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002060"/>
                </a:solidFill>
              </a:rPr>
              <a:t>문제점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97" name="TextBox 38"/>
          <p:cNvSpPr txBox="1"/>
          <p:nvPr/>
        </p:nvSpPr>
        <p:spPr>
          <a:xfrm>
            <a:off x="230206" y="4351042"/>
            <a:ext cx="362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0107" y="4412598"/>
            <a:ext cx="3399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600" b="1" dirty="0"/>
              <a:t>잡음인자</a:t>
            </a:r>
            <a:r>
              <a:rPr lang="en-US" altLang="ko-KR" sz="1600" b="1" dirty="0"/>
              <a:t> (TSP</a:t>
            </a:r>
            <a:r>
              <a:rPr lang="ko-KR" altLang="ko-KR" sz="1600" b="1" dirty="0"/>
              <a:t>상태</a:t>
            </a:r>
            <a:r>
              <a:rPr lang="en-US" altLang="ko-KR" sz="1600" b="1" dirty="0"/>
              <a:t>)</a:t>
            </a:r>
            <a:r>
              <a:rPr lang="ko-KR" altLang="ko-KR" sz="1600" b="1" dirty="0"/>
              <a:t>를 고려</a:t>
            </a:r>
            <a:r>
              <a:rPr lang="ko-KR" altLang="en-US" sz="1600" b="1" dirty="0"/>
              <a:t>하지 않음</a:t>
            </a:r>
            <a:endParaRPr lang="en-GB" altLang="ko-KR" sz="1600" b="1" dirty="0"/>
          </a:p>
        </p:txBody>
      </p:sp>
      <p:sp>
        <p:nvSpPr>
          <p:cNvPr id="99" name="Rectangle 84"/>
          <p:cNvSpPr/>
          <p:nvPr/>
        </p:nvSpPr>
        <p:spPr>
          <a:xfrm>
            <a:off x="7792243" y="4807042"/>
            <a:ext cx="3479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ko-KR" sz="1400" dirty="0"/>
              <a:t>기존</a:t>
            </a:r>
            <a:r>
              <a:rPr lang="ko-KR" altLang="en-US" sz="1400" dirty="0"/>
              <a:t>의</a:t>
            </a:r>
            <a:r>
              <a:rPr lang="ko-KR" altLang="ko-KR" sz="1400" dirty="0"/>
              <a:t> 반복</a:t>
            </a:r>
            <a:r>
              <a:rPr lang="en-US" altLang="ko-KR" sz="1400" dirty="0"/>
              <a:t> </a:t>
            </a:r>
            <a:r>
              <a:rPr lang="ko-KR" altLang="ko-KR" sz="1400" dirty="0"/>
              <a:t>없는</a:t>
            </a:r>
            <a:r>
              <a:rPr lang="en-US" altLang="ko-KR" sz="1400" dirty="0"/>
              <a:t> 19</a:t>
            </a:r>
            <a:r>
              <a:rPr lang="ko-KR" altLang="ko-KR" sz="1400" dirty="0"/>
              <a:t>번의 실험만</a:t>
            </a:r>
            <a:r>
              <a:rPr lang="ko-KR" altLang="en-US" sz="1400" dirty="0"/>
              <a:t>으로 </a:t>
            </a:r>
            <a:r>
              <a:rPr lang="ko-KR" altLang="ko-KR" sz="1400" dirty="0"/>
              <a:t>판형 압착시스템의 최적 조건을 도출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792243" y="4409765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실험의 적합성 부재</a:t>
            </a:r>
            <a:endParaRPr lang="en-GB" sz="1600" b="1" dirty="0"/>
          </a:p>
        </p:txBody>
      </p:sp>
      <p:sp>
        <p:nvSpPr>
          <p:cNvPr id="101" name="Rectangle 84"/>
          <p:cNvSpPr/>
          <p:nvPr/>
        </p:nvSpPr>
        <p:spPr>
          <a:xfrm>
            <a:off x="522240" y="4864574"/>
            <a:ext cx="404976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OCA </a:t>
            </a:r>
            <a:r>
              <a:rPr lang="ko-KR" altLang="ko-KR" sz="1400" dirty="0"/>
              <a:t>제거 필름 공정 단계에서 기능을 잘 발휘하지 못하므로 강건한 설계</a:t>
            </a:r>
            <a:r>
              <a:rPr lang="ko-KR" altLang="en-US" sz="1400" dirty="0"/>
              <a:t>가 아님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GB" sz="1100" dirty="0"/>
          </a:p>
        </p:txBody>
      </p:sp>
      <p:sp>
        <p:nvSpPr>
          <p:cNvPr id="102" name="TextBox 38"/>
          <p:cNvSpPr txBox="1"/>
          <p:nvPr/>
        </p:nvSpPr>
        <p:spPr>
          <a:xfrm>
            <a:off x="7453689" y="4351042"/>
            <a:ext cx="33855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7" name="Pentagon 10"/>
          <p:cNvSpPr/>
          <p:nvPr/>
        </p:nvSpPr>
        <p:spPr>
          <a:xfrm>
            <a:off x="244217" y="3158957"/>
            <a:ext cx="6180389" cy="652766"/>
          </a:xfrm>
          <a:prstGeom prst="homePlate">
            <a:avLst>
              <a:gd name="adj" fmla="val 36274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129"/>
          <p:cNvGrpSpPr/>
          <p:nvPr/>
        </p:nvGrpSpPr>
        <p:grpSpPr>
          <a:xfrm>
            <a:off x="1066379" y="3232180"/>
            <a:ext cx="5029619" cy="352251"/>
            <a:chOff x="7338064" y="2351879"/>
            <a:chExt cx="3303033" cy="459180"/>
          </a:xfrm>
        </p:grpSpPr>
        <p:sp>
          <p:nvSpPr>
            <p:cNvPr id="29" name="Rectangle 130"/>
            <p:cNvSpPr/>
            <p:nvPr/>
          </p:nvSpPr>
          <p:spPr>
            <a:xfrm>
              <a:off x="7338064" y="2351879"/>
              <a:ext cx="3303033" cy="44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</a:rPr>
                <a:t>공정 단계에서 </a:t>
              </a:r>
              <a:r>
                <a:rPr lang="en-US" altLang="ko-KR" sz="1600" dirty="0">
                  <a:solidFill>
                    <a:schemeClr val="bg1"/>
                  </a:solidFill>
                </a:rPr>
                <a:t>2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번의 </a:t>
              </a:r>
              <a:r>
                <a:rPr lang="ko-KR" altLang="en-US" sz="1600" dirty="0">
                  <a:solidFill>
                    <a:schemeClr val="bg1"/>
                  </a:solidFill>
                </a:rPr>
                <a:t>검사를 거쳐 제거율을 판단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94109" y="2441727"/>
              <a:ext cx="181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b="1" dirty="0"/>
            </a:p>
          </p:txBody>
        </p:sp>
      </p:grpSp>
      <p:sp>
        <p:nvSpPr>
          <p:cNvPr id="31" name="Freeform 24"/>
          <p:cNvSpPr>
            <a:spLocks noEditPoints="1"/>
          </p:cNvSpPr>
          <p:nvPr/>
        </p:nvSpPr>
        <p:spPr bwMode="auto">
          <a:xfrm>
            <a:off x="414357" y="3268473"/>
            <a:ext cx="481882" cy="407409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bg1">
              <a:alpha val="87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230072" y="5421653"/>
            <a:ext cx="362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2672" y="5483209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비효율적 검사 실시</a:t>
            </a:r>
            <a:endParaRPr lang="en-GB" sz="1600" b="1" dirty="0"/>
          </a:p>
        </p:txBody>
      </p:sp>
      <p:sp>
        <p:nvSpPr>
          <p:cNvPr id="34" name="Rectangle 84"/>
          <p:cNvSpPr/>
          <p:nvPr/>
        </p:nvSpPr>
        <p:spPr>
          <a:xfrm>
            <a:off x="540107" y="5875470"/>
            <a:ext cx="447246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OCA </a:t>
            </a:r>
            <a:r>
              <a:rPr lang="ko-KR" altLang="ko-KR" sz="1400" dirty="0"/>
              <a:t>제거</a:t>
            </a:r>
            <a:r>
              <a:rPr lang="ko-KR" altLang="en-US" sz="1400" dirty="0"/>
              <a:t>율을 확인하기 위한 </a:t>
            </a:r>
            <a:r>
              <a:rPr lang="en-US" altLang="ko-KR" sz="1400" dirty="0"/>
              <a:t>3</a:t>
            </a:r>
            <a:r>
              <a:rPr lang="ko-KR" altLang="en-US" sz="1400" dirty="0"/>
              <a:t>번의 검사를 </a:t>
            </a:r>
            <a:r>
              <a:rPr lang="en-US" altLang="ko-KR" sz="1400" dirty="0"/>
              <a:t>TSP 1</a:t>
            </a:r>
            <a:r>
              <a:rPr lang="ko-KR" altLang="en-US" sz="1400" dirty="0"/>
              <a:t>개 마다 사람 손으로</a:t>
            </a:r>
            <a:r>
              <a:rPr lang="en-US" altLang="ko-KR" sz="1400" dirty="0"/>
              <a:t> </a:t>
            </a:r>
            <a:r>
              <a:rPr lang="ko-KR" altLang="en-US" sz="1400" dirty="0"/>
              <a:t>일일이 실시하였음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GB" sz="1100" dirty="0"/>
          </a:p>
        </p:txBody>
      </p:sp>
      <p:sp>
        <p:nvSpPr>
          <p:cNvPr id="37" name="Rectangle 84"/>
          <p:cNvSpPr/>
          <p:nvPr/>
        </p:nvSpPr>
        <p:spPr>
          <a:xfrm>
            <a:off x="7792243" y="5933223"/>
            <a:ext cx="3479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/>
              <a:t>무게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중량법</a:t>
            </a:r>
            <a:r>
              <a:rPr lang="en-US" altLang="ko-KR" sz="1400" dirty="0"/>
              <a:t>) </a:t>
            </a:r>
            <a:r>
              <a:rPr lang="ko-KR" altLang="en-US" sz="1400" dirty="0"/>
              <a:t>로만 </a:t>
            </a:r>
            <a:r>
              <a:rPr lang="en-US" altLang="ko-KR" sz="1400" dirty="0"/>
              <a:t>OCA </a:t>
            </a:r>
            <a:r>
              <a:rPr lang="ko-KR" altLang="en-US" sz="1400" dirty="0"/>
              <a:t>제거율을 판별</a:t>
            </a:r>
            <a:endParaRPr lang="en-US" altLang="ko-KR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798360" y="5483209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제거율 판별 문제</a:t>
            </a:r>
            <a:endParaRPr lang="en-GB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453689" y="5421653"/>
            <a:ext cx="33855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9481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공정 도입 시 최적 설계 문제점</a:t>
            </a:r>
            <a:endParaRPr lang="en-GB" sz="36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3396" y="540887"/>
            <a:ext cx="9144000" cy="1147012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396" y="1879649"/>
            <a:ext cx="9144000" cy="4290492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3200" dirty="0"/>
              <a:t>기업소개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업체 현황분석 및 문제점 도출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소개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프로젝트 주제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en-US" altLang="ko-KR" sz="3200" dirty="0"/>
              <a:t>TO-BE </a:t>
            </a:r>
            <a:r>
              <a:rPr lang="ko-KR" altLang="en-US" sz="3200" dirty="0"/>
              <a:t>프로세스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기대 효과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방향</a:t>
            </a:r>
          </a:p>
          <a:p>
            <a:pPr lvl="1" algn="l"/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15</a:t>
            </a:fld>
            <a:endParaRPr lang="en-GB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35032" y="324196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35032" y="6356350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573823" y="3490546"/>
            <a:ext cx="3112477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/>
          <p:nvPr/>
        </p:nvSpPr>
        <p:spPr>
          <a:xfrm>
            <a:off x="603688" y="5619750"/>
            <a:ext cx="11588312" cy="1238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Round Same Side Corner Rectangle 4"/>
          <p:cNvSpPr/>
          <p:nvPr/>
        </p:nvSpPr>
        <p:spPr>
          <a:xfrm>
            <a:off x="603689" y="1493080"/>
            <a:ext cx="464234" cy="53649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33"/>
          <p:cNvGrpSpPr/>
          <p:nvPr/>
        </p:nvGrpSpPr>
        <p:grpSpPr>
          <a:xfrm>
            <a:off x="603690" y="2075208"/>
            <a:ext cx="7216335" cy="515155"/>
            <a:chOff x="5128064" y="2256183"/>
            <a:chExt cx="7216335" cy="515155"/>
          </a:xfrm>
        </p:grpSpPr>
        <p:sp>
          <p:nvSpPr>
            <p:cNvPr id="6" name="Pentagon 3"/>
            <p:cNvSpPr/>
            <p:nvPr/>
          </p:nvSpPr>
          <p:spPr>
            <a:xfrm>
              <a:off x="5592297" y="2256184"/>
              <a:ext cx="6752102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실험계획법을 이용한 공정 설비의 최적 설계</a:t>
              </a:r>
              <a:endParaRPr lang="en-US" altLang="ko-KR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603688" y="3606701"/>
            <a:ext cx="7216336" cy="515155"/>
            <a:chOff x="5128064" y="3095119"/>
            <a:chExt cx="7216336" cy="515155"/>
          </a:xfrm>
        </p:grpSpPr>
        <p:sp>
          <p:nvSpPr>
            <p:cNvPr id="9" name="Pentagon 5"/>
            <p:cNvSpPr/>
            <p:nvPr/>
          </p:nvSpPr>
          <p:spPr>
            <a:xfrm>
              <a:off x="5592298" y="3095119"/>
              <a:ext cx="6752102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3. </a:t>
              </a:r>
              <a:r>
                <a:rPr lang="ko-KR" altLang="en-US" dirty="0"/>
                <a:t>화상검사 데이터 밀도기반 분석을 통한 초음파 공정 제어</a:t>
              </a:r>
              <a:endParaRPr lang="en-US" altLang="ko-K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35"/>
          <p:cNvGrpSpPr/>
          <p:nvPr/>
        </p:nvGrpSpPr>
        <p:grpSpPr>
          <a:xfrm>
            <a:off x="603688" y="2840955"/>
            <a:ext cx="7216336" cy="515155"/>
            <a:chOff x="5128064" y="3934054"/>
            <a:chExt cx="7216336" cy="515155"/>
          </a:xfrm>
        </p:grpSpPr>
        <p:sp>
          <p:nvSpPr>
            <p:cNvPr id="12" name="Pentagon 6"/>
            <p:cNvSpPr/>
            <p:nvPr/>
          </p:nvSpPr>
          <p:spPr>
            <a:xfrm>
              <a:off x="5592298" y="3934054"/>
              <a:ext cx="6752102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2. </a:t>
              </a:r>
              <a:r>
                <a:rPr lang="ko-KR" altLang="en-US" dirty="0"/>
                <a:t>인공신경망 분석을 통한 제거율 예측 시스템 구축</a:t>
              </a:r>
              <a:endParaRPr lang="en-US" altLang="ko-KR" dirty="0"/>
            </a:p>
          </p:txBody>
        </p:sp>
        <p:sp>
          <p:nvSpPr>
            <p:cNvPr id="13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603688" y="4372446"/>
            <a:ext cx="7216336" cy="515155"/>
            <a:chOff x="5128064" y="4772988"/>
            <a:chExt cx="7216336" cy="515155"/>
          </a:xfrm>
        </p:grpSpPr>
        <p:sp>
          <p:nvSpPr>
            <p:cNvPr id="15" name="Pentagon 7"/>
            <p:cNvSpPr/>
            <p:nvPr/>
          </p:nvSpPr>
          <p:spPr>
            <a:xfrm>
              <a:off x="5592298" y="4772989"/>
              <a:ext cx="6752102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4. </a:t>
              </a:r>
              <a:r>
                <a:rPr lang="ko-KR" altLang="en-US" dirty="0"/>
                <a:t>원활한 데이터 관리를 위한 데이터베이스 구축</a:t>
              </a:r>
            </a:p>
          </p:txBody>
        </p:sp>
        <p:sp>
          <p:nvSpPr>
            <p:cNvPr id="16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프로젝트 목표</a:t>
            </a:r>
            <a:endParaRPr lang="en-GB" sz="36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4439391" y="5493384"/>
            <a:ext cx="7317179" cy="121617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428059" y="3888050"/>
            <a:ext cx="7317179" cy="138350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39390" y="2821918"/>
            <a:ext cx="7317179" cy="75638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439391" y="1377563"/>
            <a:ext cx="7317179" cy="116375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80010" y="1389413"/>
            <a:ext cx="3906982" cy="532014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49573" y="2648634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73%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9573" y="3998107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86%</a:t>
            </a: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9573" y="5429200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bg2"/>
                </a:solidFill>
              </a:rPr>
              <a:t>95%</a:t>
            </a:r>
            <a:endParaRPr lang="en-GB" sz="3600" b="1">
              <a:solidFill>
                <a:schemeClr val="bg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35129" y="5429200"/>
            <a:ext cx="2232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2"/>
                </a:solidFill>
              </a:rPr>
              <a:t>Lorem ipsum dolor sit amet, consectetur adipiscing elit. Integer dolor quam, pretium</a:t>
            </a:r>
          </a:p>
        </p:txBody>
      </p:sp>
      <p:sp>
        <p:nvSpPr>
          <p:cNvPr id="33" name="Rounded Rectangle 5"/>
          <p:cNvSpPr/>
          <p:nvPr/>
        </p:nvSpPr>
        <p:spPr>
          <a:xfrm flipH="1">
            <a:off x="511723" y="1631727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테마 설정</a:t>
            </a:r>
            <a:endParaRPr lang="en-GB" dirty="0"/>
          </a:p>
        </p:txBody>
      </p:sp>
      <p:sp>
        <p:nvSpPr>
          <p:cNvPr id="34" name="Rounded Rectangle 5"/>
          <p:cNvSpPr/>
          <p:nvPr/>
        </p:nvSpPr>
        <p:spPr>
          <a:xfrm flipH="1">
            <a:off x="511722" y="2180584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 분석</a:t>
            </a:r>
            <a:endParaRPr lang="en-GB" dirty="0"/>
          </a:p>
        </p:txBody>
      </p:sp>
      <p:sp>
        <p:nvSpPr>
          <p:cNvPr id="35" name="Rounded Rectangle 5"/>
          <p:cNvSpPr/>
          <p:nvPr/>
        </p:nvSpPr>
        <p:spPr>
          <a:xfrm flipH="1">
            <a:off x="511723" y="2737774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특성치</a:t>
            </a:r>
            <a:r>
              <a:rPr lang="ko-KR" altLang="en-US" sz="1600" b="1" dirty="0">
                <a:solidFill>
                  <a:schemeClr val="tx1"/>
                </a:solidFill>
              </a:rPr>
              <a:t> 및 인자 설정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5"/>
          <p:cNvSpPr/>
          <p:nvPr/>
        </p:nvSpPr>
        <p:spPr>
          <a:xfrm flipH="1">
            <a:off x="511723" y="3294965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실험 배치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5"/>
          <p:cNvSpPr/>
          <p:nvPr/>
        </p:nvSpPr>
        <p:spPr>
          <a:xfrm flipH="1">
            <a:off x="511723" y="3892750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실험 실시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5"/>
          <p:cNvSpPr/>
          <p:nvPr/>
        </p:nvSpPr>
        <p:spPr>
          <a:xfrm flipH="1">
            <a:off x="511723" y="4449941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최적 조건 탐색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5"/>
          <p:cNvSpPr/>
          <p:nvPr/>
        </p:nvSpPr>
        <p:spPr>
          <a:xfrm flipH="1">
            <a:off x="511723" y="5025334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재현실험 및 표준화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5"/>
          <p:cNvSpPr/>
          <p:nvPr/>
        </p:nvSpPr>
        <p:spPr>
          <a:xfrm flipH="1">
            <a:off x="511721" y="5607481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세분화 실험</a:t>
            </a:r>
            <a:endParaRPr lang="en-GB" dirty="0"/>
          </a:p>
        </p:txBody>
      </p:sp>
      <p:sp>
        <p:nvSpPr>
          <p:cNvPr id="41" name="Rounded Rectangle 5"/>
          <p:cNvSpPr/>
          <p:nvPr/>
        </p:nvSpPr>
        <p:spPr>
          <a:xfrm flipH="1">
            <a:off x="511724" y="6156865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2</a:t>
            </a:r>
            <a:r>
              <a:rPr lang="ko-KR" altLang="en-US" sz="1600" b="1" dirty="0"/>
              <a:t>차 세분화 실험</a:t>
            </a:r>
            <a:endParaRPr lang="en-GB" sz="1600" b="1" dirty="0"/>
          </a:p>
        </p:txBody>
      </p:sp>
      <p:sp>
        <p:nvSpPr>
          <p:cNvPr id="42" name="Rounded Rectangle 5"/>
          <p:cNvSpPr/>
          <p:nvPr/>
        </p:nvSpPr>
        <p:spPr>
          <a:xfrm flipH="1">
            <a:off x="511719" y="5607481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</a:rPr>
              <a:t>차 세분화 실험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43" name="Rounded Rectangle 5"/>
          <p:cNvSpPr/>
          <p:nvPr/>
        </p:nvSpPr>
        <p:spPr>
          <a:xfrm flipH="1">
            <a:off x="511724" y="1647520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테마 설정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5"/>
          <p:cNvSpPr/>
          <p:nvPr/>
        </p:nvSpPr>
        <p:spPr>
          <a:xfrm flipH="1">
            <a:off x="511723" y="2196377"/>
            <a:ext cx="1318419" cy="46805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문제 분석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5" name="오른쪽 중괄호 44"/>
          <p:cNvSpPr/>
          <p:nvPr/>
        </p:nvSpPr>
        <p:spPr>
          <a:xfrm>
            <a:off x="1830143" y="1647478"/>
            <a:ext cx="510639" cy="3861657"/>
          </a:xfrm>
          <a:prstGeom prst="rightBrace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중괄호 45"/>
          <p:cNvSpPr/>
          <p:nvPr/>
        </p:nvSpPr>
        <p:spPr>
          <a:xfrm>
            <a:off x="1830143" y="5493384"/>
            <a:ext cx="510639" cy="1131531"/>
          </a:xfrm>
          <a:prstGeom prst="rightBrace">
            <a:avLst/>
          </a:prstGeom>
          <a:ln w="317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505693" y="337825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Taguchi </a:t>
            </a:r>
            <a:r>
              <a:rPr lang="ko-KR" altLang="en-US" b="1" dirty="0">
                <a:solidFill>
                  <a:srgbClr val="FF0000"/>
                </a:solidFill>
              </a:rPr>
              <a:t>실험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05693" y="5859094"/>
            <a:ext cx="169817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세분화 실험</a:t>
            </a:r>
          </a:p>
        </p:txBody>
      </p:sp>
      <p:sp>
        <p:nvSpPr>
          <p:cNvPr id="52" name="타원 51"/>
          <p:cNvSpPr/>
          <p:nvPr/>
        </p:nvSpPr>
        <p:spPr>
          <a:xfrm>
            <a:off x="2505693" y="3264024"/>
            <a:ext cx="1436915" cy="5977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505692" y="5739027"/>
            <a:ext cx="1436915" cy="5977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1724" y="1235034"/>
            <a:ext cx="3692141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실험 흐름도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535480" y="1233055"/>
            <a:ext cx="7102338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Taguchi</a:t>
            </a:r>
            <a:r>
              <a:rPr lang="ko-KR" altLang="en-US" b="1" dirty="0"/>
              <a:t> 기법 활용 근거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35480" y="1625095"/>
            <a:ext cx="7102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Taguchi </a:t>
            </a:r>
            <a:r>
              <a:rPr lang="ko-KR" altLang="en-US" sz="1600" b="1" dirty="0"/>
              <a:t>기법은 제어 가능한 인자로 제어할 수 없는 잡음 인자의 </a:t>
            </a:r>
            <a:r>
              <a:rPr lang="ko-KR" altLang="en-US" sz="1600" b="1" dirty="0">
                <a:solidFill>
                  <a:srgbClr val="FF0000"/>
                </a:solidFill>
              </a:rPr>
              <a:t>강건한 설계</a:t>
            </a:r>
            <a:r>
              <a:rPr lang="ko-KR" altLang="en-US" sz="1600" b="1" dirty="0"/>
              <a:t>를 돕는 품질 개선 기법</a:t>
            </a:r>
            <a:r>
              <a:rPr lang="en-US" altLang="ko-KR" sz="1600" b="1" dirty="0"/>
              <a:t>.  </a:t>
            </a:r>
            <a:r>
              <a:rPr lang="ko-KR" altLang="en-US" sz="1600" b="1" dirty="0"/>
              <a:t>반응에 대한 정확한 분석을 넘어 잡음인자를 고려한 </a:t>
            </a:r>
            <a:r>
              <a:rPr lang="ko-KR" altLang="en-US" sz="1600" b="1" dirty="0">
                <a:solidFill>
                  <a:srgbClr val="FF0000"/>
                </a:solidFill>
              </a:rPr>
              <a:t>안정적인 최적조건</a:t>
            </a:r>
            <a:r>
              <a:rPr lang="ko-KR" altLang="en-US" sz="1600" b="1" dirty="0"/>
              <a:t>을 확인할 수 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4546811" y="2698228"/>
            <a:ext cx="7102338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세분화 실험 실행 이유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6811" y="3147417"/>
            <a:ext cx="710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845132" y="3105898"/>
            <a:ext cx="710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특성치에 가장 많은 영향을 미치는 요인의 </a:t>
            </a:r>
            <a:r>
              <a:rPr lang="en-US" altLang="ko-KR" sz="16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최적 수준</a:t>
            </a:r>
            <a:r>
              <a:rPr lang="ko-KR" altLang="en-US" sz="1600" b="1" dirty="0"/>
              <a:t>을 찾기 위함이다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  <p:sp>
        <p:nvSpPr>
          <p:cNvPr id="65" name="직사각형 64"/>
          <p:cNvSpPr/>
          <p:nvPr/>
        </p:nvSpPr>
        <p:spPr>
          <a:xfrm>
            <a:off x="4535480" y="3747583"/>
            <a:ext cx="7102338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, </a:t>
            </a:r>
            <a:r>
              <a:rPr lang="ko-KR" altLang="en-US" b="1" dirty="0"/>
              <a:t>테마 설정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10194" y="4194337"/>
            <a:ext cx="7352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                                            OCA </a:t>
            </a:r>
            <a:r>
              <a:rPr lang="ko-KR" altLang="en-US" sz="1600" b="1" dirty="0"/>
              <a:t>제거 필름을 적용한  설비개발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algn="ctr"/>
            <a:r>
              <a:rPr lang="ko-KR" altLang="en-US" sz="1600" b="1" dirty="0"/>
              <a:t>잔여 </a:t>
            </a:r>
            <a:r>
              <a:rPr lang="en-US" altLang="ko-KR" sz="1600" b="1" dirty="0"/>
              <a:t>OCA</a:t>
            </a:r>
            <a:r>
              <a:rPr lang="ko-KR" altLang="en-US" sz="1600" b="1" dirty="0"/>
              <a:t>를 가장 적게 하는 설비 요인 탐색 필요</a:t>
            </a:r>
            <a:endParaRPr lang="en-US" altLang="ko-KR" sz="1600" b="1" dirty="0"/>
          </a:p>
        </p:txBody>
      </p:sp>
      <p:sp>
        <p:nvSpPr>
          <p:cNvPr id="67" name="아래쪽 화살표 66"/>
          <p:cNvSpPr/>
          <p:nvPr/>
        </p:nvSpPr>
        <p:spPr>
          <a:xfrm>
            <a:off x="7929759" y="4504474"/>
            <a:ext cx="336441" cy="468050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546811" y="5354756"/>
            <a:ext cx="7102338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en-US" altLang="ko-KR" b="1" dirty="0"/>
              <a:t> , </a:t>
            </a:r>
            <a:r>
              <a:rPr lang="ko-KR" altLang="en-US" b="1" dirty="0"/>
              <a:t>문제 분석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845132" y="5841506"/>
            <a:ext cx="3186303" cy="3153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특성치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31436" y="5841505"/>
            <a:ext cx="3186303" cy="3153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실험 문제 유형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845131" y="6156865"/>
            <a:ext cx="3186303" cy="3153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 잔여 </a:t>
            </a:r>
            <a:r>
              <a:rPr lang="en-US" altLang="ko-KR" sz="1600" b="1" dirty="0">
                <a:solidFill>
                  <a:schemeClr val="tx1"/>
                </a:solidFill>
              </a:rPr>
              <a:t>OCA (g)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31435" y="6156865"/>
            <a:ext cx="3186303" cy="3153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계량 </a:t>
            </a:r>
            <a:r>
              <a:rPr lang="ko-KR" altLang="en-US" sz="1600" b="1" dirty="0" err="1">
                <a:solidFill>
                  <a:schemeClr val="tx1"/>
                </a:solidFill>
              </a:rPr>
              <a:t>정특성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망소</a:t>
            </a:r>
            <a:r>
              <a:rPr lang="ko-KR" altLang="en-US" sz="1600" b="1" dirty="0">
                <a:solidFill>
                  <a:schemeClr val="tx1"/>
                </a:solidFill>
              </a:rPr>
              <a:t> 문제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공정 설비 실험 계획</a:t>
            </a:r>
            <a:endParaRPr lang="en-GB" sz="3600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58140" y="3784907"/>
            <a:ext cx="10901548" cy="2972153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8140" y="1389413"/>
            <a:ext cx="10901548" cy="216130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직사각형 3"/>
          <p:cNvSpPr/>
          <p:nvPr/>
        </p:nvSpPr>
        <p:spPr>
          <a:xfrm>
            <a:off x="1151010" y="1233055"/>
            <a:ext cx="9655536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, </a:t>
            </a:r>
            <a:r>
              <a:rPr lang="ko-KR" altLang="en-US" b="1" dirty="0" err="1"/>
              <a:t>특성치</a:t>
            </a:r>
            <a:r>
              <a:rPr lang="ko-KR" altLang="en-US" b="1" dirty="0"/>
              <a:t> 및 인자 선정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4852" y="1710233"/>
            <a:ext cx="4102957" cy="2062103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제어인자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제어 가능한 인자</a:t>
            </a:r>
            <a:endParaRPr lang="en-US" altLang="ko-KR" sz="1600" b="1" dirty="0"/>
          </a:p>
          <a:p>
            <a:r>
              <a:rPr lang="ko-KR" altLang="en-US" sz="1600" b="1" dirty="0"/>
              <a:t>잡음인자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제어 불가능한 인자</a:t>
            </a:r>
            <a:endParaRPr lang="en-US" altLang="ko-KR" sz="1600" b="1" dirty="0"/>
          </a:p>
          <a:p>
            <a:r>
              <a:rPr lang="en-US" altLang="ko-KR" sz="1600" b="1" dirty="0"/>
              <a:t>                     </a:t>
            </a:r>
          </a:p>
          <a:p>
            <a:r>
              <a:rPr lang="en-US" altLang="ko-KR" sz="1600" b="1" dirty="0"/>
              <a:t>                     </a:t>
            </a:r>
            <a:r>
              <a:rPr lang="ko-KR" altLang="en-US" sz="1600" b="1" dirty="0"/>
              <a:t>최선 </a:t>
            </a:r>
            <a:r>
              <a:rPr lang="en-US" altLang="ko-KR" sz="1600" b="1" dirty="0"/>
              <a:t>:  </a:t>
            </a:r>
            <a:r>
              <a:rPr lang="ko-KR" altLang="en-US" sz="1600" b="1" dirty="0">
                <a:solidFill>
                  <a:srgbClr val="FFC000"/>
                </a:solidFill>
              </a:rPr>
              <a:t>기준</a:t>
            </a:r>
            <a:r>
              <a:rPr lang="ko-KR" altLang="en-US" sz="1600" b="1" dirty="0"/>
              <a:t>보다 적은 </a:t>
            </a:r>
            <a:r>
              <a:rPr lang="en-US" altLang="ko-KR" sz="1600" b="1" dirty="0"/>
              <a:t>OCA</a:t>
            </a:r>
            <a:r>
              <a:rPr lang="ko-KR" altLang="en-US" sz="1600" b="1" dirty="0"/>
              <a:t>량</a:t>
            </a:r>
            <a:r>
              <a:rPr lang="en-US" altLang="ko-KR" sz="1600" b="1" dirty="0"/>
              <a:t> </a:t>
            </a:r>
          </a:p>
          <a:p>
            <a:r>
              <a:rPr lang="en-US" altLang="ko-KR" sz="1600" b="1" dirty="0"/>
              <a:t>                     </a:t>
            </a:r>
            <a:r>
              <a:rPr lang="ko-KR" altLang="en-US" sz="1600" b="1" dirty="0"/>
              <a:t>최악 </a:t>
            </a:r>
            <a:r>
              <a:rPr lang="en-US" altLang="ko-KR" sz="1600" b="1" dirty="0"/>
              <a:t>:  </a:t>
            </a:r>
            <a:r>
              <a:rPr lang="ko-KR" altLang="en-US" sz="1600" b="1" dirty="0">
                <a:solidFill>
                  <a:srgbClr val="FFC000"/>
                </a:solidFill>
              </a:rPr>
              <a:t>기준</a:t>
            </a:r>
            <a:r>
              <a:rPr lang="ko-KR" altLang="en-US" sz="1600" b="1" dirty="0"/>
              <a:t>보다 많은 </a:t>
            </a:r>
            <a:r>
              <a:rPr lang="en-US" altLang="ko-KR" sz="1600" b="1" dirty="0"/>
              <a:t>OCA</a:t>
            </a:r>
            <a:r>
              <a:rPr lang="ko-KR" altLang="en-US" sz="1600" b="1" dirty="0"/>
              <a:t>량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>
                <a:solidFill>
                  <a:srgbClr val="FFC000"/>
                </a:solidFill>
              </a:rPr>
              <a:t>기준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n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OCA</a:t>
            </a:r>
            <a:r>
              <a:rPr lang="ko-KR" altLang="en-US" sz="1400" b="1" dirty="0"/>
              <a:t>제거 전 유리패널 전체무게 평균 </a:t>
            </a:r>
            <a:r>
              <a:rPr lang="en-US" altLang="ko-KR" sz="1400" b="1" dirty="0"/>
              <a:t>) </a:t>
            </a:r>
          </a:p>
          <a:p>
            <a:r>
              <a:rPr lang="en-US" altLang="ko-KR" dirty="0"/>
              <a:t>                    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7742465" y="2252356"/>
            <a:ext cx="296388" cy="6313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8013667" y="2650207"/>
            <a:ext cx="20262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42465" y="2218739"/>
            <a:ext cx="296388" cy="43146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8038853" y="2883727"/>
            <a:ext cx="14893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81146" y="3617957"/>
            <a:ext cx="9655536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, </a:t>
            </a:r>
            <a:r>
              <a:rPr lang="ko-KR" altLang="en-US" b="1" dirty="0"/>
              <a:t>실험 배치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71" y="4047136"/>
            <a:ext cx="4922772" cy="257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05796" y="4739037"/>
            <a:ext cx="5049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 대안을 신속하게 찾을 수 있는 실험 배치를 위해 </a:t>
            </a:r>
            <a:r>
              <a:rPr lang="ko-KR" altLang="en-US" sz="1600" b="1" dirty="0">
                <a:solidFill>
                  <a:srgbClr val="FF0000"/>
                </a:solidFill>
              </a:rPr>
              <a:t>직교배열표</a:t>
            </a:r>
            <a:r>
              <a:rPr lang="ko-KR" altLang="en-US" sz="1600" b="1" dirty="0"/>
              <a:t> 사용 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        </a:t>
            </a:r>
            <a:r>
              <a:rPr lang="ko-KR" altLang="en-US" sz="1600" b="1" dirty="0"/>
              <a:t>설비 변수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가지  </a:t>
            </a:r>
            <a:r>
              <a:rPr lang="en-US" altLang="ko-KR" sz="1600" b="1" dirty="0"/>
              <a:t>(3</a:t>
            </a:r>
            <a:r>
              <a:rPr lang="ko-KR" altLang="en-US" sz="1600" b="1" dirty="0"/>
              <a:t>요인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          3</a:t>
            </a:r>
            <a:r>
              <a:rPr lang="ko-KR" altLang="en-US" sz="1600" b="1" dirty="0"/>
              <a:t>수준</a:t>
            </a:r>
            <a:endParaRPr lang="en-US" altLang="ko-KR" sz="1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41" y="5519771"/>
            <a:ext cx="915588" cy="54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Freeform 5"/>
          <p:cNvSpPr>
            <a:spLocks/>
          </p:cNvSpPr>
          <p:nvPr/>
        </p:nvSpPr>
        <p:spPr bwMode="auto">
          <a:xfrm>
            <a:off x="6626303" y="5519771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6626303" y="5757799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갈매기형 수장 22"/>
          <p:cNvSpPr/>
          <p:nvPr/>
        </p:nvSpPr>
        <p:spPr>
          <a:xfrm>
            <a:off x="9250994" y="5579278"/>
            <a:ext cx="225515" cy="357042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71" y="1710233"/>
            <a:ext cx="5362575" cy="154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공정 설비 실험 계획</a:t>
            </a:r>
            <a:endParaRPr lang="en-GB" sz="36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32309" y="4245429"/>
            <a:ext cx="10901548" cy="10608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1266" y="2810495"/>
            <a:ext cx="10901548" cy="106086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1267" y="1387434"/>
            <a:ext cx="10901548" cy="113013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" name="직사각형 3"/>
          <p:cNvSpPr/>
          <p:nvPr/>
        </p:nvSpPr>
        <p:spPr>
          <a:xfrm>
            <a:off x="1151010" y="1233055"/>
            <a:ext cx="9655536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, </a:t>
            </a:r>
            <a:r>
              <a:rPr lang="ko-KR" altLang="en-US" b="1" dirty="0"/>
              <a:t>실험 실시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94" y="1708222"/>
            <a:ext cx="909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월말에서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월초 </a:t>
            </a:r>
            <a:r>
              <a:rPr lang="en-US" altLang="ko-KR" sz="1600" b="1" dirty="0"/>
              <a:t>-&gt; </a:t>
            </a:r>
            <a:r>
              <a:rPr lang="ko-KR" altLang="en-US" sz="1600" b="1" dirty="0"/>
              <a:t>설비에 대한 실험 실시                                          실험 횟수 </a:t>
            </a:r>
            <a:r>
              <a:rPr lang="en-US" altLang="ko-KR" sz="1600" b="1" dirty="0"/>
              <a:t>: 2</a:t>
            </a:r>
            <a:r>
              <a:rPr lang="ko-KR" altLang="en-US" sz="1600" b="1" dirty="0"/>
              <a:t>회 반복 고려한 총 </a:t>
            </a:r>
            <a:r>
              <a:rPr lang="en-US" altLang="ko-KR" sz="1600" b="1" dirty="0"/>
              <a:t>18</a:t>
            </a:r>
            <a:r>
              <a:rPr lang="ko-KR" altLang="en-US" sz="1600" b="1" dirty="0"/>
              <a:t>회</a:t>
            </a:r>
            <a:endParaRPr lang="en-US" altLang="ko-KR" sz="1600" b="1" dirty="0"/>
          </a:p>
          <a:p>
            <a:r>
              <a:rPr lang="ko-KR" altLang="en-US" sz="1600" b="1" dirty="0"/>
              <a:t>직교배열표에 따라 실험 실시                  </a:t>
            </a:r>
            <a:endParaRPr lang="en-US" altLang="ko-KR" sz="1600" b="1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226380" y="1725670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226380" y="1997849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885548" y="1735272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직사각형 9"/>
          <p:cNvSpPr/>
          <p:nvPr/>
        </p:nvSpPr>
        <p:spPr>
          <a:xfrm>
            <a:off x="1151010" y="2656115"/>
            <a:ext cx="9655536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6</a:t>
            </a:r>
            <a:r>
              <a:rPr lang="ko-KR" altLang="en-US" b="1" dirty="0"/>
              <a:t>단계 </a:t>
            </a:r>
            <a:r>
              <a:rPr lang="en-US" altLang="ko-KR" b="1" dirty="0"/>
              <a:t>, </a:t>
            </a:r>
            <a:r>
              <a:rPr lang="ko-KR" altLang="en-US" b="1" dirty="0"/>
              <a:t>최적 조건 탐색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43344" y="3189739"/>
            <a:ext cx="9097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MINI TAB 17 </a:t>
            </a:r>
            <a:r>
              <a:rPr lang="ko-KR" altLang="en-US" sz="1600" b="1" dirty="0"/>
              <a:t>사용</a:t>
            </a:r>
            <a:endParaRPr lang="en-US" altLang="ko-KR" sz="1600" b="1" dirty="0"/>
          </a:p>
          <a:p>
            <a:r>
              <a:rPr lang="en-US" altLang="ko-KR" sz="1600" b="1" dirty="0"/>
              <a:t>S/N  ratio  </a:t>
            </a:r>
            <a:r>
              <a:rPr lang="ko-KR" altLang="en-US" sz="1600" b="1" dirty="0" err="1"/>
              <a:t>반응표와</a:t>
            </a:r>
            <a:r>
              <a:rPr lang="ko-KR" altLang="en-US" sz="1600" b="1" dirty="0"/>
              <a:t> 그래프 추출 </a:t>
            </a:r>
            <a:r>
              <a:rPr lang="en-US" altLang="ko-KR" sz="1600" b="1" dirty="0"/>
              <a:t> &gt;  </a:t>
            </a:r>
            <a:r>
              <a:rPr lang="ko-KR" altLang="en-US" sz="1600" b="1" dirty="0"/>
              <a:t>비교  </a:t>
            </a:r>
            <a:r>
              <a:rPr lang="en-US" altLang="ko-KR" sz="1600" b="1" dirty="0"/>
              <a:t>&gt;  </a:t>
            </a:r>
            <a:r>
              <a:rPr lang="ko-KR" altLang="en-US" sz="1600" b="1" dirty="0">
                <a:solidFill>
                  <a:srgbClr val="FF0000"/>
                </a:solidFill>
              </a:rPr>
              <a:t>최적조건</a:t>
            </a:r>
            <a:r>
              <a:rPr lang="ko-KR" altLang="en-US" sz="1600" b="1" dirty="0"/>
              <a:t> 및 </a:t>
            </a:r>
            <a:r>
              <a:rPr lang="ko-KR" altLang="en-US" sz="1600" b="1" dirty="0" err="1">
                <a:solidFill>
                  <a:srgbClr val="FF0000"/>
                </a:solidFill>
              </a:rPr>
              <a:t>특성치에</a:t>
            </a:r>
            <a:r>
              <a:rPr lang="ko-KR" altLang="en-US" sz="1600" b="1" dirty="0">
                <a:solidFill>
                  <a:srgbClr val="FF0000"/>
                </a:solidFill>
              </a:rPr>
              <a:t> 가장 영향을 많이 주는 요인 </a:t>
            </a:r>
            <a:r>
              <a:rPr lang="ko-KR" altLang="en-US" sz="1600" b="1" dirty="0"/>
              <a:t>도출</a:t>
            </a:r>
            <a:endParaRPr lang="en-US" altLang="ko-KR" sz="1600" b="1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444317" y="4599919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1385836" y="3484122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직사각형 14"/>
          <p:cNvSpPr/>
          <p:nvPr/>
        </p:nvSpPr>
        <p:spPr>
          <a:xfrm>
            <a:off x="1168822" y="4091050"/>
            <a:ext cx="9655536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</a:t>
            </a:r>
            <a:r>
              <a:rPr lang="ko-KR" altLang="en-US" b="1" dirty="0"/>
              <a:t>세분화 실험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3344" y="4541462"/>
            <a:ext cx="9097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특성치에</a:t>
            </a:r>
            <a:r>
              <a:rPr lang="ko-KR" altLang="en-US" sz="1600" b="1" dirty="0"/>
              <a:t> 가장 영향을 많이 주는 요인에 대해 수준의 범위를 좁힘</a:t>
            </a:r>
            <a:endParaRPr lang="en-US" altLang="ko-KR" sz="1600" b="1" dirty="0"/>
          </a:p>
          <a:p>
            <a:r>
              <a:rPr lang="ko-KR" altLang="en-US" sz="1600" b="1" dirty="0"/>
              <a:t>같은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수준 설정 </a:t>
            </a:r>
            <a:r>
              <a:rPr lang="en-US" altLang="ko-KR" sz="1600" b="1" dirty="0"/>
              <a:t>-&gt;  </a:t>
            </a:r>
            <a:r>
              <a:rPr lang="ko-KR" altLang="en-US" sz="1600" b="1" dirty="0" err="1"/>
              <a:t>직교배열표에</a:t>
            </a:r>
            <a:r>
              <a:rPr lang="ko-KR" altLang="en-US" sz="1600" b="1" dirty="0"/>
              <a:t> 따라 실험 반복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회 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1385836" y="3226303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1447894" y="4837947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093375" y="5731315"/>
            <a:ext cx="999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 </a:t>
            </a:r>
            <a:r>
              <a:rPr lang="ko-KR" altLang="en-US" sz="2400" b="1" dirty="0"/>
              <a:t>총 실험횟수 </a:t>
            </a:r>
            <a:r>
              <a:rPr lang="en-US" altLang="ko-KR" sz="2400" b="1" dirty="0"/>
              <a:t>: 18  ×  3 = 54</a:t>
            </a:r>
            <a:r>
              <a:rPr lang="ko-KR" altLang="en-US" sz="2400" b="1" dirty="0"/>
              <a:t>회       최적  조건 파악        </a:t>
            </a:r>
            <a:r>
              <a:rPr lang="ko-KR" altLang="en-US" sz="2400" b="1" dirty="0" err="1"/>
              <a:t>롤형</a:t>
            </a:r>
            <a:r>
              <a:rPr lang="ko-KR" altLang="en-US" sz="2400" b="1" dirty="0"/>
              <a:t> 압착 설비 적용 </a:t>
            </a:r>
            <a:endParaRPr lang="en-US" altLang="ko-KR" sz="2400" b="1" dirty="0"/>
          </a:p>
        </p:txBody>
      </p:sp>
      <p:sp>
        <p:nvSpPr>
          <p:cNvPr id="21" name="갈매기형 수장 20"/>
          <p:cNvSpPr/>
          <p:nvPr/>
        </p:nvSpPr>
        <p:spPr>
          <a:xfrm>
            <a:off x="7392388" y="5731313"/>
            <a:ext cx="273132" cy="46166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908307" y="5731314"/>
            <a:ext cx="273132" cy="46166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공정 설비 실험 계획</a:t>
            </a:r>
            <a:endParaRPr lang="en-GB" sz="3600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3396" y="540887"/>
            <a:ext cx="9144000" cy="1147012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396" y="1879649"/>
            <a:ext cx="9144000" cy="4290492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3200" dirty="0"/>
              <a:t>기업소개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기업소개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사업분야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업체 현황분석 및 문제점 도출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소개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방향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2</a:t>
            </a:fld>
            <a:endParaRPr lang="en-GB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35032" y="324196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35032" y="6356350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Oval 16"/>
          <p:cNvSpPr/>
          <p:nvPr/>
        </p:nvSpPr>
        <p:spPr>
          <a:xfrm>
            <a:off x="593220" y="1553957"/>
            <a:ext cx="374350" cy="3292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/>
          <p:cNvSpPr/>
          <p:nvPr/>
        </p:nvSpPr>
        <p:spPr>
          <a:xfrm>
            <a:off x="997200" y="1469027"/>
            <a:ext cx="5404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실험계획을 통한 공정설비 최적화 실험을 통해 </a:t>
            </a:r>
            <a:endParaRPr lang="en-US" altLang="ko-KR" sz="2000" b="1" dirty="0"/>
          </a:p>
          <a:p>
            <a:r>
              <a:rPr lang="en-US" altLang="ko-KR" sz="2000" b="1" dirty="0"/>
              <a:t>	80</a:t>
            </a:r>
            <a:r>
              <a:rPr lang="ko-KR" altLang="en-US" sz="2000" b="1" dirty="0"/>
              <a:t>개의 화상검사 데이터를 수집</a:t>
            </a:r>
            <a:endParaRPr lang="en-GB" altLang="ko-KR" sz="2000" b="1" dirty="0"/>
          </a:p>
        </p:txBody>
      </p:sp>
      <p:sp>
        <p:nvSpPr>
          <p:cNvPr id="9" name="모서리가 둥근 직사각형 16"/>
          <p:cNvSpPr/>
          <p:nvPr/>
        </p:nvSpPr>
        <p:spPr>
          <a:xfrm>
            <a:off x="1561532" y="2926853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GLASS DECAP</a:t>
            </a:r>
            <a:endParaRPr lang="ko-KR" altLang="en-US" b="1" dirty="0"/>
          </a:p>
        </p:txBody>
      </p:sp>
      <p:sp>
        <p:nvSpPr>
          <p:cNvPr id="10" name="모서리가 둥근 직사각형 17"/>
          <p:cNvSpPr/>
          <p:nvPr/>
        </p:nvSpPr>
        <p:spPr>
          <a:xfrm>
            <a:off x="3424966" y="2926853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OCA </a:t>
            </a:r>
            <a:r>
              <a:rPr lang="ko-KR" altLang="en-US" sz="1500" b="1" dirty="0"/>
              <a:t>제거 필름 압착</a:t>
            </a:r>
          </a:p>
        </p:txBody>
      </p:sp>
      <p:sp>
        <p:nvSpPr>
          <p:cNvPr id="11" name="모서리가 둥근 직사각형 18"/>
          <p:cNvSpPr/>
          <p:nvPr/>
        </p:nvSpPr>
        <p:spPr>
          <a:xfrm>
            <a:off x="5288400" y="2926852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OCA </a:t>
            </a:r>
            <a:r>
              <a:rPr lang="ko-KR" altLang="en-US" sz="1500" b="1" dirty="0"/>
              <a:t>제거 필름 제거</a:t>
            </a:r>
          </a:p>
        </p:txBody>
      </p:sp>
      <p:sp>
        <p:nvSpPr>
          <p:cNvPr id="12" name="모서리가 둥근 직사각형 19"/>
          <p:cNvSpPr/>
          <p:nvPr/>
        </p:nvSpPr>
        <p:spPr>
          <a:xfrm>
            <a:off x="9015268" y="2926851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건조</a:t>
            </a:r>
          </a:p>
        </p:txBody>
      </p:sp>
      <p:sp>
        <p:nvSpPr>
          <p:cNvPr id="14" name="모서리가 둥근 직사각형 19"/>
          <p:cNvSpPr/>
          <p:nvPr/>
        </p:nvSpPr>
        <p:spPr>
          <a:xfrm>
            <a:off x="7151834" y="2926851"/>
            <a:ext cx="1796992" cy="5884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초음파 세정 </a:t>
            </a:r>
          </a:p>
        </p:txBody>
      </p:sp>
      <p:cxnSp>
        <p:nvCxnSpPr>
          <p:cNvPr id="18" name="Straight Connector 11"/>
          <p:cNvCxnSpPr/>
          <p:nvPr/>
        </p:nvCxnSpPr>
        <p:spPr>
          <a:xfrm>
            <a:off x="3391929" y="3466329"/>
            <a:ext cx="0" cy="5976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"/>
          <p:cNvCxnSpPr/>
          <p:nvPr/>
        </p:nvCxnSpPr>
        <p:spPr>
          <a:xfrm>
            <a:off x="7103155" y="3453629"/>
            <a:ext cx="0" cy="6103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5"/>
          <p:cNvSpPr>
            <a:spLocks/>
          </p:cNvSpPr>
          <p:nvPr/>
        </p:nvSpPr>
        <p:spPr bwMode="auto">
          <a:xfrm>
            <a:off x="3228123" y="3916071"/>
            <a:ext cx="393686" cy="2292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6954991" y="3915010"/>
            <a:ext cx="393686" cy="2292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직사각형 42"/>
          <p:cNvSpPr/>
          <p:nvPr/>
        </p:nvSpPr>
        <p:spPr>
          <a:xfrm>
            <a:off x="1022750" y="4464870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압착공정 전</a:t>
            </a:r>
            <a:r>
              <a:rPr lang="en-US" altLang="ko-KR" b="1" dirty="0"/>
              <a:t>, </a:t>
            </a:r>
            <a:r>
              <a:rPr lang="ko-KR" altLang="en-US" b="1"/>
              <a:t>필름제거 </a:t>
            </a:r>
            <a:r>
              <a:rPr lang="ko-KR" altLang="en-US" b="1" smtClean="0"/>
              <a:t>이후</a:t>
            </a:r>
            <a:r>
              <a:rPr lang="en-US" altLang="ko-KR" b="1" smtClean="0"/>
              <a:t> </a:t>
            </a:r>
            <a:r>
              <a:rPr lang="ko-KR" altLang="en-US" b="1" dirty="0" smtClean="0"/>
              <a:t>총 </a:t>
            </a:r>
            <a:r>
              <a:rPr lang="en-US" altLang="ko-KR" b="1" dirty="0"/>
              <a:t>2</a:t>
            </a:r>
            <a:r>
              <a:rPr lang="ko-KR" altLang="en-US" b="1" dirty="0" smtClean="0"/>
              <a:t>번의 </a:t>
            </a:r>
            <a:r>
              <a:rPr lang="ko-KR" altLang="en-US" b="1" dirty="0"/>
              <a:t>화상검사 실시</a:t>
            </a:r>
            <a:endParaRPr lang="en-GB" altLang="ko-KR" b="1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11" y="1295371"/>
            <a:ext cx="2862315" cy="156965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9611126" y="2421410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화상검사 장비</a:t>
            </a:r>
            <a:endParaRPr lang="en-GB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261341" y="4924461"/>
            <a:ext cx="8190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공정 중 </a:t>
            </a:r>
            <a:r>
              <a:rPr lang="en-US" altLang="ko-KR" sz="1600" dirty="0"/>
              <a:t>2</a:t>
            </a:r>
            <a:r>
              <a:rPr lang="ko-KR" altLang="en-US" sz="1600" dirty="0"/>
              <a:t>번의 화상검사를 수작업으로 실시하는데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그로 인해 공정의 리드타임이 길어진다</a:t>
            </a:r>
            <a:endParaRPr lang="en-GB" altLang="ko-KR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140522" y="6009214"/>
            <a:ext cx="1020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이에 초기 </a:t>
            </a:r>
            <a:r>
              <a:rPr lang="en-US" altLang="ko-KR" b="1" dirty="0"/>
              <a:t>1</a:t>
            </a:r>
            <a:r>
              <a:rPr lang="ko-KR" altLang="en-US" b="1" dirty="0"/>
              <a:t>번의 화상검사</a:t>
            </a:r>
            <a:r>
              <a:rPr lang="en-US" altLang="ko-KR" b="1" dirty="0"/>
              <a:t> (DECAP </a:t>
            </a:r>
            <a:r>
              <a:rPr lang="ko-KR" altLang="en-US" b="1" dirty="0"/>
              <a:t>공정 후</a:t>
            </a:r>
            <a:r>
              <a:rPr lang="en-US" altLang="ko-KR" b="1" dirty="0"/>
              <a:t>)</a:t>
            </a:r>
            <a:r>
              <a:rPr lang="ko-KR" altLang="en-US" b="1" dirty="0"/>
              <a:t> 만으로 필름 </a:t>
            </a:r>
            <a:r>
              <a:rPr lang="ko-KR" altLang="en-US" b="1" dirty="0" err="1"/>
              <a:t>탈부착</a:t>
            </a:r>
            <a:r>
              <a:rPr lang="ko-KR" altLang="en-US" b="1" dirty="0"/>
              <a:t> 공정 이후의 </a:t>
            </a:r>
            <a:r>
              <a:rPr lang="en-US" altLang="ko-KR" b="1" dirty="0"/>
              <a:t>OCA</a:t>
            </a:r>
            <a:r>
              <a:rPr lang="ko-KR" altLang="en-US" b="1" dirty="0"/>
              <a:t>잔여 유형을 예측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dirty="0"/>
              <a:t>공정의 리드타임 감소</a:t>
            </a:r>
          </a:p>
        </p:txBody>
      </p:sp>
      <p:sp>
        <p:nvSpPr>
          <p:cNvPr id="30" name="Oval 16"/>
          <p:cNvSpPr/>
          <p:nvPr/>
        </p:nvSpPr>
        <p:spPr>
          <a:xfrm>
            <a:off x="593220" y="6039708"/>
            <a:ext cx="403980" cy="3231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622850" y="6039707"/>
            <a:ext cx="344720" cy="235589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신경망 분석을 통한 </a:t>
            </a:r>
            <a:r>
              <a:rPr lang="en-US" altLang="ko-KR" dirty="0"/>
              <a:t>OCA</a:t>
            </a:r>
            <a:r>
              <a:rPr lang="ko-KR" altLang="en-US" dirty="0"/>
              <a:t> 예측</a:t>
            </a:r>
            <a:endParaRPr lang="en-GB" sz="3600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  <p:sp>
        <p:nvSpPr>
          <p:cNvPr id="32" name="Oval 16"/>
          <p:cNvSpPr/>
          <p:nvPr/>
        </p:nvSpPr>
        <p:spPr>
          <a:xfrm>
            <a:off x="593220" y="4456600"/>
            <a:ext cx="374350" cy="3292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68542" y="1360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25742" y="1429520"/>
            <a:ext cx="4645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SPSS Modeler</a:t>
            </a:r>
            <a:r>
              <a:rPr lang="ko-KR" altLang="en-US" sz="1600" b="1" dirty="0"/>
              <a:t>의 인공신경망 분석 모델을 사용 분석</a:t>
            </a:r>
            <a:endParaRPr lang="en-US" altLang="ko-KR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025742" y="2127629"/>
            <a:ext cx="10290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인공신경망에는 </a:t>
            </a:r>
            <a:r>
              <a:rPr lang="ko-KR" altLang="en-US" sz="1600" b="1" dirty="0" err="1"/>
              <a:t>여러가지</a:t>
            </a:r>
            <a:r>
              <a:rPr lang="ko-KR" altLang="en-US" sz="1600" b="1" dirty="0"/>
              <a:t> 다양한 구조가 있으나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 그 중 </a:t>
            </a:r>
            <a:r>
              <a:rPr lang="en-US" altLang="ko-KR" sz="1600" b="1" dirty="0"/>
              <a:t>MLP(</a:t>
            </a:r>
            <a:r>
              <a:rPr lang="en-US" altLang="ko-KR" sz="1600" b="1" dirty="0" err="1"/>
              <a:t>Multilayor</a:t>
            </a:r>
            <a:r>
              <a:rPr lang="en-US" altLang="ko-KR" sz="1600" b="1" dirty="0"/>
              <a:t> Perceptron, </a:t>
            </a:r>
            <a:r>
              <a:rPr lang="ko-KR" altLang="ko-KR" sz="1600" b="1" dirty="0"/>
              <a:t>다층</a:t>
            </a:r>
            <a:r>
              <a:rPr lang="en-US" altLang="ko-KR" sz="1600" b="1" dirty="0"/>
              <a:t> </a:t>
            </a:r>
            <a:r>
              <a:rPr lang="ko-KR" altLang="ko-KR" sz="1600" b="1" dirty="0" err="1"/>
              <a:t>인식자</a:t>
            </a:r>
            <a:r>
              <a:rPr lang="ko-KR" altLang="ko-KR" sz="1600" b="1" dirty="0"/>
              <a:t> 신경망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모형을 사용</a:t>
            </a:r>
            <a:endParaRPr lang="en-US" altLang="ko-KR" sz="1600" b="1" dirty="0"/>
          </a:p>
        </p:txBody>
      </p:sp>
      <p:sp>
        <p:nvSpPr>
          <p:cNvPr id="23" name="직사각형 22"/>
          <p:cNvSpPr/>
          <p:nvPr/>
        </p:nvSpPr>
        <p:spPr>
          <a:xfrm>
            <a:off x="1642425" y="2922981"/>
            <a:ext cx="4095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색 분류나 음성 분류 등의 패턴분석에서 많이 사용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3273" y="2691588"/>
            <a:ext cx="10901548" cy="158812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63016" y="2537208"/>
            <a:ext cx="9655536" cy="3087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MLP</a:t>
            </a:r>
            <a:endParaRPr lang="ko-KR" altLang="en-US" b="1" dirty="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1338386" y="2988633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1338386" y="3301588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직사각형 27"/>
          <p:cNvSpPr/>
          <p:nvPr/>
        </p:nvSpPr>
        <p:spPr>
          <a:xfrm>
            <a:off x="1642425" y="3238077"/>
            <a:ext cx="4095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다른 신경망 모형에 비해 높은 분류 성능 획득 가능</a:t>
            </a: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1338386" y="3971734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직사각형 29"/>
          <p:cNvSpPr/>
          <p:nvPr/>
        </p:nvSpPr>
        <p:spPr>
          <a:xfrm>
            <a:off x="1642425" y="3908223"/>
            <a:ext cx="7088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학습하는 동안 </a:t>
            </a:r>
            <a:r>
              <a:rPr lang="ko-KR" altLang="en-US" sz="1400" dirty="0" err="1"/>
              <a:t>목표값과</a:t>
            </a:r>
            <a:r>
              <a:rPr lang="ko-KR" altLang="en-US" sz="1400" dirty="0"/>
              <a:t> 실제 </a:t>
            </a:r>
            <a:r>
              <a:rPr lang="ko-KR" altLang="en-US" sz="1400" dirty="0" err="1"/>
              <a:t>출력값</a:t>
            </a:r>
            <a:r>
              <a:rPr lang="ko-KR" altLang="en-US" sz="1400" dirty="0"/>
              <a:t> 사이의 오차 정보 네트워크를 통하여 가중치를 설정</a:t>
            </a: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572987" y="1398899"/>
            <a:ext cx="320966" cy="291791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568542" y="2087689"/>
            <a:ext cx="320966" cy="331171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1338386" y="3640162"/>
            <a:ext cx="157508" cy="23802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직사각형 35"/>
          <p:cNvSpPr/>
          <p:nvPr/>
        </p:nvSpPr>
        <p:spPr>
          <a:xfrm>
            <a:off x="1642425" y="3576651"/>
            <a:ext cx="4461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입력층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은닉층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출력층으로</a:t>
            </a:r>
            <a:r>
              <a:rPr lang="ko-KR" altLang="en-US" sz="1400" dirty="0"/>
              <a:t> 구성된 </a:t>
            </a:r>
            <a:r>
              <a:rPr lang="ko-KR" altLang="en-US" sz="1400" dirty="0" err="1"/>
              <a:t>전방향</a:t>
            </a:r>
            <a:r>
              <a:rPr lang="ko-KR" altLang="en-US" sz="1400" dirty="0"/>
              <a:t> 다층 신경망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63723" y="441937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MLP </a:t>
            </a:r>
            <a:r>
              <a:rPr lang="ko-KR" altLang="en-US" sz="1600" b="1" dirty="0"/>
              <a:t>학습</a:t>
            </a:r>
            <a:endParaRPr lang="en-US" altLang="ko-KR" sz="1600" b="1" dirty="0"/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568542" y="4496891"/>
            <a:ext cx="358947" cy="310467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직사각형 41"/>
          <p:cNvSpPr/>
          <p:nvPr/>
        </p:nvSpPr>
        <p:spPr>
          <a:xfrm>
            <a:off x="2108054" y="4434765"/>
            <a:ext cx="6396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훈련집합</a:t>
            </a:r>
            <a:r>
              <a:rPr lang="en-US" altLang="ko-KR" sz="1400" dirty="0"/>
              <a:t>(</a:t>
            </a:r>
            <a:r>
              <a:rPr lang="ko-KR" altLang="en-US" sz="1400" dirty="0"/>
              <a:t>샘플</a:t>
            </a:r>
            <a:r>
              <a:rPr lang="en-US" altLang="ko-KR" sz="1400" dirty="0"/>
              <a:t>)</a:t>
            </a:r>
            <a:r>
              <a:rPr lang="ko-KR" altLang="en-US" sz="1400" dirty="0"/>
              <a:t>이 주어졌을 때 이들을 모두 옳게 분류하는 연결강도를 찾는 방법</a:t>
            </a:r>
          </a:p>
        </p:txBody>
      </p:sp>
      <p:pic>
        <p:nvPicPr>
          <p:cNvPr id="43" name="그림 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2" y="4807359"/>
            <a:ext cx="1609725" cy="571500"/>
          </a:xfrm>
          <a:prstGeom prst="rect">
            <a:avLst/>
          </a:prstGeom>
        </p:spPr>
      </p:pic>
      <p:pic>
        <p:nvPicPr>
          <p:cNvPr id="44" name="그림 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2" y="5455786"/>
            <a:ext cx="2362200" cy="63817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566424" y="1796280"/>
            <a:ext cx="7366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인공신경망은 학습능력이 있어</a:t>
            </a:r>
            <a:r>
              <a:rPr lang="en-US" altLang="ko-KR" sz="1400" dirty="0"/>
              <a:t>, OCA</a:t>
            </a:r>
            <a:r>
              <a:rPr lang="ko-KR" altLang="en-US" sz="1400" dirty="0" err="1"/>
              <a:t>잔여량의</a:t>
            </a:r>
            <a:r>
              <a:rPr lang="ko-KR" altLang="en-US" sz="1400" dirty="0"/>
              <a:t> 패턴을 학습시켜 결과값을 예측하는 데에 편리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086993" y="4864820"/>
            <a:ext cx="53703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E</a:t>
            </a:r>
            <a:r>
              <a:rPr lang="en-US" altLang="ko-KR" sz="1600" dirty="0"/>
              <a:t> = </a:t>
            </a:r>
            <a:r>
              <a:rPr lang="ko-KR" altLang="en-US" sz="1600" dirty="0"/>
              <a:t>오차</a:t>
            </a:r>
            <a:endParaRPr lang="en-US" altLang="ko-KR" sz="1600" dirty="0"/>
          </a:p>
          <a:p>
            <a:r>
              <a:rPr lang="en-US" altLang="ko-KR" sz="1600" b="1" dirty="0"/>
              <a:t>W</a:t>
            </a:r>
            <a:r>
              <a:rPr lang="en-US" altLang="ko-KR" sz="1600" dirty="0"/>
              <a:t> = </a:t>
            </a:r>
            <a:r>
              <a:rPr lang="en-US" altLang="ko-KR" sz="1600" b="1" dirty="0"/>
              <a:t>t</a:t>
            </a:r>
            <a:r>
              <a:rPr lang="ko-KR" altLang="en-US" sz="1600" dirty="0"/>
              <a:t>학습단계에서의 </a:t>
            </a:r>
            <a:r>
              <a:rPr lang="ko-KR" altLang="en-US" sz="1600" dirty="0" err="1"/>
              <a:t>은닉층과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출력층</a:t>
            </a:r>
            <a:r>
              <a:rPr lang="ko-KR" altLang="en-US" sz="1600" dirty="0"/>
              <a:t> 간 연결강도 </a:t>
            </a:r>
            <a:r>
              <a:rPr lang="ko-KR" altLang="en-US" sz="1600" dirty="0" err="1"/>
              <a:t>변화량</a:t>
            </a:r>
            <a:endParaRPr lang="en-US" altLang="ko-KR" sz="1600" b="1" dirty="0"/>
          </a:p>
          <a:p>
            <a:r>
              <a:rPr lang="en-US" altLang="ko-KR" sz="1600" b="1" dirty="0"/>
              <a:t>V</a:t>
            </a:r>
            <a:r>
              <a:rPr lang="en-US" altLang="ko-KR" sz="1600" dirty="0"/>
              <a:t> = </a:t>
            </a:r>
            <a:r>
              <a:rPr lang="en-US" altLang="ko-KR" sz="1600" b="1" dirty="0"/>
              <a:t>t</a:t>
            </a:r>
            <a:r>
              <a:rPr lang="ko-KR" altLang="en-US" sz="1600" dirty="0"/>
              <a:t>학습단계에서의  </a:t>
            </a:r>
            <a:r>
              <a:rPr lang="ko-KR" altLang="en-US" sz="1600" dirty="0" err="1"/>
              <a:t>입력층과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은닉층</a:t>
            </a:r>
            <a:r>
              <a:rPr lang="ko-KR" altLang="en-US" sz="1600" dirty="0"/>
              <a:t> 간 연결강도 </a:t>
            </a:r>
            <a:r>
              <a:rPr lang="ko-KR" altLang="en-US" sz="1600" dirty="0" err="1"/>
              <a:t>변화량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E</a:t>
            </a:r>
            <a:r>
              <a:rPr lang="ko-KR" altLang="en-US" sz="1600" dirty="0"/>
              <a:t>를 최소화 하기 위해 </a:t>
            </a:r>
            <a:r>
              <a:rPr lang="en-US" altLang="ko-KR" sz="1600" b="1" dirty="0"/>
              <a:t>t+1</a:t>
            </a:r>
            <a:r>
              <a:rPr lang="ko-KR" altLang="en-US" sz="1600" b="1" dirty="0"/>
              <a:t> </a:t>
            </a:r>
            <a:r>
              <a:rPr lang="ko-KR" altLang="en-US" sz="1600" dirty="0"/>
              <a:t>학습단계에서의 </a:t>
            </a:r>
            <a:r>
              <a:rPr lang="en-US" altLang="ko-KR" sz="1600" b="1" dirty="0"/>
              <a:t>W</a:t>
            </a:r>
            <a:r>
              <a:rPr lang="ko-KR" altLang="en-US" sz="1600" dirty="0"/>
              <a:t>와 </a:t>
            </a:r>
            <a:r>
              <a:rPr lang="en-US" altLang="ko-KR" sz="1600" b="1" dirty="0"/>
              <a:t>T</a:t>
            </a:r>
            <a:r>
              <a:rPr lang="ko-KR" altLang="en-US" sz="1600" dirty="0"/>
              <a:t>를 계산</a:t>
            </a:r>
            <a:endParaRPr lang="en-US" altLang="ko-KR" sz="16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신경망 분석을 통한 </a:t>
            </a:r>
            <a:r>
              <a:rPr lang="en-US" altLang="ko-KR" dirty="0"/>
              <a:t>OCA</a:t>
            </a:r>
            <a:r>
              <a:rPr lang="ko-KR" altLang="en-US" dirty="0"/>
              <a:t> 예측</a:t>
            </a:r>
            <a:endParaRPr lang="en-GB" sz="3600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919180" y="2070128"/>
            <a:ext cx="1319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설비의 온도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설비의 </a:t>
            </a:r>
            <a:r>
              <a:rPr lang="ko-KR" altLang="en-US" sz="1200" b="1" dirty="0" err="1"/>
              <a:t>압착력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설비의 압착시간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 err="1"/>
              <a:t>Decap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후 </a:t>
            </a:r>
            <a:r>
              <a:rPr lang="en-US" altLang="ko-KR" sz="1200" b="1" dirty="0"/>
              <a:t>TSP</a:t>
            </a:r>
            <a:r>
              <a:rPr lang="ko-KR" altLang="en-US" sz="1200" b="1" dirty="0"/>
              <a:t>의</a:t>
            </a:r>
            <a:endParaRPr lang="en-US" altLang="ko-KR" sz="1200" b="1" dirty="0"/>
          </a:p>
          <a:p>
            <a:r>
              <a:rPr lang="ko-KR" altLang="en-US" sz="1200" b="1" dirty="0"/>
              <a:t>남은</a:t>
            </a:r>
            <a:r>
              <a:rPr lang="en-US" altLang="ko-KR" sz="1200" b="1" dirty="0"/>
              <a:t>OCA</a:t>
            </a:r>
            <a:r>
              <a:rPr lang="ko-KR" altLang="en-US" sz="1200" b="1" dirty="0"/>
              <a:t>의 무게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 err="1"/>
              <a:t>Decap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후 </a:t>
            </a:r>
            <a:r>
              <a:rPr lang="en-US" altLang="ko-KR" sz="1200" b="1" dirty="0"/>
              <a:t>TSP</a:t>
            </a:r>
            <a:r>
              <a:rPr lang="ko-KR" altLang="en-US" sz="1200" b="1" dirty="0"/>
              <a:t>의</a:t>
            </a:r>
            <a:endParaRPr lang="en-US" altLang="ko-KR" sz="1200" b="1" dirty="0"/>
          </a:p>
          <a:p>
            <a:r>
              <a:rPr lang="ko-KR" altLang="en-US" sz="1200" b="1" dirty="0"/>
              <a:t>총 </a:t>
            </a:r>
            <a:r>
              <a:rPr lang="en-US" altLang="ko-KR" sz="1200" b="1" dirty="0"/>
              <a:t>OCA</a:t>
            </a:r>
            <a:r>
              <a:rPr lang="ko-KR" altLang="en-US" sz="1200" b="1" dirty="0"/>
              <a:t>의 좌표 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4806" y="1474258"/>
            <a:ext cx="158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2762" y="1474258"/>
            <a:ext cx="194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2762" y="2751984"/>
            <a:ext cx="182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탈부착</a:t>
            </a:r>
            <a:r>
              <a:rPr lang="ko-KR" altLang="en-US" sz="1400" b="1" dirty="0"/>
              <a:t> 공정 후 </a:t>
            </a:r>
            <a:r>
              <a:rPr lang="en-US" altLang="ko-KR" sz="1400" b="1" dirty="0"/>
              <a:t>TSP</a:t>
            </a:r>
            <a:r>
              <a:rPr lang="ko-KR" altLang="en-US" sz="1400" b="1" dirty="0"/>
              <a:t>의</a:t>
            </a:r>
            <a:endParaRPr lang="en-US" altLang="ko-KR" sz="1400" b="1" dirty="0"/>
          </a:p>
          <a:p>
            <a:r>
              <a:rPr lang="ko-KR" altLang="en-US" sz="1400" b="1" dirty="0"/>
              <a:t>남은 </a:t>
            </a:r>
            <a:r>
              <a:rPr lang="en-US" altLang="ko-KR" sz="1400" b="1" dirty="0"/>
              <a:t>OCA </a:t>
            </a:r>
            <a:r>
              <a:rPr lang="ko-KR" altLang="en-US" sz="1400" b="1" dirty="0"/>
              <a:t>밀도 수준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50952"/>
              </p:ext>
            </p:extLst>
          </p:nvPr>
        </p:nvGraphicFramePr>
        <p:xfrm>
          <a:off x="5919180" y="4322097"/>
          <a:ext cx="5830158" cy="21762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29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1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593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3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입력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설비의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70, 80, 90(</a:t>
                      </a:r>
                      <a:r>
                        <a:rPr lang="ko-KR" altLang="en-US" sz="1100" dirty="0"/>
                        <a:t>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TSP</a:t>
                      </a:r>
                      <a:r>
                        <a:rPr lang="ko-KR" altLang="en-US" sz="1100" dirty="0"/>
                        <a:t>의 세정이 실행될 공정 설비의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설비의 </a:t>
                      </a:r>
                      <a:r>
                        <a:rPr lang="ko-KR" altLang="en-US" sz="1100" dirty="0" err="1"/>
                        <a:t>압착력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4,</a:t>
                      </a:r>
                      <a:r>
                        <a:rPr lang="en-US" altLang="ko-KR" sz="1100" baseline="0" dirty="0"/>
                        <a:t> 5, 6 (bar)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TSP</a:t>
                      </a:r>
                      <a:r>
                        <a:rPr lang="ko-KR" altLang="en-US" sz="1100" dirty="0"/>
                        <a:t>의 세정이 실행될 공정 설비의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8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설비의 압착시간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6, 7, 8 (</a:t>
                      </a:r>
                      <a:r>
                        <a:rPr lang="ko-KR" altLang="en-US" sz="1100" dirty="0"/>
                        <a:t>초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TSP</a:t>
                      </a:r>
                      <a:r>
                        <a:rPr lang="ko-KR" altLang="en-US" sz="1100" dirty="0"/>
                        <a:t>의 세정이 실행될 공정 설비의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Decap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TSP</a:t>
                      </a:r>
                      <a:r>
                        <a:rPr lang="ko-KR" altLang="en-US" sz="1100" dirty="0"/>
                        <a:t>의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OCA</a:t>
                      </a:r>
                      <a:r>
                        <a:rPr lang="ko-KR" altLang="en-US" sz="1100" baseline="0" dirty="0"/>
                        <a:t>의 무게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모든 </a:t>
                      </a:r>
                      <a:r>
                        <a:rPr lang="en-US" altLang="ko-KR" sz="1000" dirty="0"/>
                        <a:t>TSP</a:t>
                      </a:r>
                      <a:r>
                        <a:rPr lang="ko-KR" altLang="en-US" sz="1000" dirty="0"/>
                        <a:t>의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OCA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무게의 평균 기준 초과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미만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탈부착</a:t>
                      </a:r>
                      <a:r>
                        <a:rPr lang="ko-KR" altLang="en-US" sz="1100" dirty="0"/>
                        <a:t> 공정에 들어가기 전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TSP</a:t>
                      </a:r>
                      <a:r>
                        <a:rPr lang="ko-KR" altLang="en-US" sz="1100" dirty="0"/>
                        <a:t>에 붙어 있는 </a:t>
                      </a:r>
                      <a:r>
                        <a:rPr lang="en-US" altLang="ko-KR" sz="1100" dirty="0"/>
                        <a:t>OCA</a:t>
                      </a:r>
                      <a:r>
                        <a:rPr lang="ko-KR" altLang="en-US" sz="1100" dirty="0"/>
                        <a:t>의 무게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Decap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TSP</a:t>
                      </a:r>
                      <a:r>
                        <a:rPr lang="ko-KR" altLang="en-US" sz="1100" dirty="0"/>
                        <a:t>의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총 </a:t>
                      </a:r>
                      <a:r>
                        <a:rPr lang="en-US" altLang="ko-KR" sz="1100" dirty="0"/>
                        <a:t>OCA</a:t>
                      </a:r>
                      <a:r>
                        <a:rPr lang="ko-KR" altLang="en-US" sz="1100" baseline="0" dirty="0"/>
                        <a:t>의 좌표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명목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모든 </a:t>
                      </a:r>
                      <a:r>
                        <a:rPr lang="en-US" altLang="ko-KR" sz="1000" dirty="0"/>
                        <a:t>TSP</a:t>
                      </a:r>
                      <a:r>
                        <a:rPr lang="ko-KR" altLang="en-US" sz="1000" dirty="0"/>
                        <a:t>의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OCA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좌표 수의 평균 기준 초과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미만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탈부착</a:t>
                      </a:r>
                      <a:r>
                        <a:rPr lang="ko-KR" altLang="en-US" sz="1100" dirty="0"/>
                        <a:t> 공정에 들어가기 전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TSP</a:t>
                      </a:r>
                      <a:r>
                        <a:rPr lang="ko-KR" altLang="en-US" sz="1100" dirty="0"/>
                        <a:t>에 붙어 있는 </a:t>
                      </a:r>
                      <a:r>
                        <a:rPr lang="en-US" altLang="ko-KR" sz="1100" dirty="0"/>
                        <a:t>OCA</a:t>
                      </a:r>
                      <a:r>
                        <a:rPr lang="ko-KR" altLang="en-US" sz="1100" dirty="0"/>
                        <a:t>의 총 좌표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5" name="그림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93" y="1951804"/>
            <a:ext cx="3766750" cy="69898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41302" y="1541707"/>
            <a:ext cx="1657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MLP</a:t>
            </a:r>
            <a:r>
              <a:rPr lang="ko-KR" altLang="en-US" sz="1600" b="1" dirty="0"/>
              <a:t>의 기능 모델</a:t>
            </a:r>
            <a:endParaRPr lang="en-US" altLang="ko-KR" sz="1600" b="1" dirty="0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574158" y="1541706"/>
            <a:ext cx="230081" cy="244563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0" name="직선 연결선 19"/>
          <p:cNvCxnSpPr/>
          <p:nvPr/>
        </p:nvCxnSpPr>
        <p:spPr>
          <a:xfrm>
            <a:off x="5560541" y="1252978"/>
            <a:ext cx="0" cy="560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41302" y="2683145"/>
            <a:ext cx="47192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3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가중합</a:t>
            </a:r>
            <a:r>
              <a:rPr lang="en-US" altLang="ko-KR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이란</a:t>
            </a:r>
            <a:endParaRPr lang="en-US" altLang="ko-KR" sz="13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한 개의 뉴런에 수 많은 뉴런이 상호 연</a:t>
            </a:r>
            <a:r>
              <a:rPr lang="ko-KR" altLang="en-US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결</a:t>
            </a:r>
            <a:r>
              <a:rPr lang="ko-KR" altLang="ko-KR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되어 있음을 표시한 것</a:t>
            </a:r>
          </a:p>
        </p:txBody>
      </p:sp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2" y="1880261"/>
            <a:ext cx="3010130" cy="2349076"/>
          </a:xfrm>
          <a:prstGeom prst="rect">
            <a:avLst/>
          </a:prstGeom>
        </p:spPr>
      </p:pic>
      <p:pic>
        <p:nvPicPr>
          <p:cNvPr id="24" name="그림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57" y="3285151"/>
            <a:ext cx="2280839" cy="72838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41302" y="4042715"/>
            <a:ext cx="312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Net</a:t>
            </a:r>
            <a:r>
              <a:rPr lang="en-US" altLang="ko-KR" sz="10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ko-KR" altLang="en-US" sz="13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출력층</a:t>
            </a:r>
            <a:r>
              <a:rPr lang="ko-KR" altLang="en-US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번째에 대한 입력 </a:t>
            </a:r>
            <a:r>
              <a:rPr lang="ko-KR" altLang="en-US" sz="13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가중합</a:t>
            </a:r>
            <a:endParaRPr lang="en-US" altLang="ko-KR" sz="13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000" b="1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0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en-US" altLang="ko-KR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sz="13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300" dirty="0">
                <a:ea typeface="맑은 고딕" panose="020B0503020000020004" pitchFamily="50" charset="-127"/>
                <a:cs typeface="Times New Roman" panose="02020603050405020304" pitchFamily="18" charset="0"/>
              </a:rPr>
              <a:t>번째의 출력</a:t>
            </a:r>
            <a:endParaRPr lang="ko-KR" altLang="en-US" sz="1300" dirty="0"/>
          </a:p>
        </p:txBody>
      </p:sp>
      <p:sp>
        <p:nvSpPr>
          <p:cNvPr id="22" name="직사각형 21"/>
          <p:cNvSpPr/>
          <p:nvPr/>
        </p:nvSpPr>
        <p:spPr>
          <a:xfrm>
            <a:off x="841301" y="4675095"/>
            <a:ext cx="449193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300" dirty="0"/>
              <a:t>그 자극들의 합이 반응하는 정도를 </a:t>
            </a:r>
            <a:r>
              <a:rPr lang="ko-KR" altLang="ko-KR" sz="1300" b="1" dirty="0"/>
              <a:t>활성화 함수</a:t>
            </a:r>
            <a:r>
              <a:rPr lang="ko-KR" altLang="ko-KR" sz="1300" dirty="0"/>
              <a:t>를 통해 표현</a:t>
            </a:r>
            <a:endParaRPr lang="ko-KR" altLang="en-US" sz="1300" dirty="0"/>
          </a:p>
        </p:txBody>
      </p:sp>
      <p:sp>
        <p:nvSpPr>
          <p:cNvPr id="29" name="직사각형 28"/>
          <p:cNvSpPr/>
          <p:nvPr/>
        </p:nvSpPr>
        <p:spPr>
          <a:xfrm>
            <a:off x="915441" y="5919248"/>
            <a:ext cx="1891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/>
              <a:t>z</a:t>
            </a:r>
            <a:r>
              <a:rPr lang="en-US" altLang="ko-KR" sz="1000" b="1" dirty="0" err="1"/>
              <a:t>j</a:t>
            </a:r>
            <a:r>
              <a:rPr lang="en-US" altLang="ko-KR" sz="1300" dirty="0"/>
              <a:t> = </a:t>
            </a:r>
            <a:r>
              <a:rPr lang="ko-KR" altLang="en-US" sz="1300" dirty="0" err="1"/>
              <a:t>은닉층의</a:t>
            </a:r>
            <a:r>
              <a:rPr lang="ko-KR" altLang="en-US" sz="1300" dirty="0"/>
              <a:t> </a:t>
            </a:r>
            <a:r>
              <a:rPr lang="en-US" altLang="ko-KR" sz="1300" b="1" dirty="0"/>
              <a:t>j</a:t>
            </a:r>
            <a:r>
              <a:rPr lang="ko-KR" altLang="en-US" sz="1300" dirty="0"/>
              <a:t>번째 </a:t>
            </a:r>
            <a:r>
              <a:rPr lang="ko-KR" altLang="en-US" sz="1300" dirty="0" err="1"/>
              <a:t>노드</a:t>
            </a:r>
            <a:endParaRPr lang="ko-KR" altLang="en-US" sz="13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60" y="5039026"/>
            <a:ext cx="3162031" cy="759221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신경망 분석을 통한 </a:t>
            </a:r>
            <a:r>
              <a:rPr lang="en-US" altLang="ko-KR" dirty="0"/>
              <a:t>OCA</a:t>
            </a:r>
            <a:r>
              <a:rPr lang="ko-KR" altLang="en-US" dirty="0"/>
              <a:t> 예측</a:t>
            </a:r>
            <a:endParaRPr lang="en-GB" sz="3600" b="1" dirty="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574158" y="2754752"/>
            <a:ext cx="230081" cy="244563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607354" y="4182043"/>
            <a:ext cx="230081" cy="244563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621082" y="5899772"/>
            <a:ext cx="230081" cy="244563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5"/>
          <p:cNvSpPr/>
          <p:nvPr/>
        </p:nvSpPr>
        <p:spPr>
          <a:xfrm rot="10800000">
            <a:off x="2266769" y="4943086"/>
            <a:ext cx="2550291" cy="1509659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" name="Rectangle 4"/>
          <p:cNvSpPr/>
          <p:nvPr/>
        </p:nvSpPr>
        <p:spPr>
          <a:xfrm>
            <a:off x="2786842" y="1252978"/>
            <a:ext cx="1375523" cy="37195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6"/>
          <p:cNvGrpSpPr/>
          <p:nvPr/>
        </p:nvGrpSpPr>
        <p:grpSpPr>
          <a:xfrm>
            <a:off x="458370" y="5636955"/>
            <a:ext cx="6037970" cy="985250"/>
            <a:chOff x="8305802" y="2818812"/>
            <a:chExt cx="6037970" cy="985250"/>
          </a:xfrm>
        </p:grpSpPr>
        <p:sp>
          <p:nvSpPr>
            <p:cNvPr id="6" name="Rectangle 10"/>
            <p:cNvSpPr/>
            <p:nvPr/>
          </p:nvSpPr>
          <p:spPr>
            <a:xfrm>
              <a:off x="8305802" y="2818812"/>
              <a:ext cx="6037970" cy="9852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18698" y="2988271"/>
              <a:ext cx="5325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초음파 세정공정에 들어가기 전 </a:t>
              </a:r>
              <a:r>
                <a:rPr lang="en-US" altLang="ko-KR" b="1" dirty="0">
                  <a:solidFill>
                    <a:schemeClr val="bg1"/>
                  </a:solidFill>
                </a:rPr>
                <a:t>TSP</a:t>
              </a:r>
              <a:r>
                <a:rPr lang="ko-KR" altLang="en-US" b="1" dirty="0">
                  <a:solidFill>
                    <a:schemeClr val="bg1"/>
                  </a:solidFill>
                </a:rPr>
                <a:t>의 잔여 </a:t>
              </a:r>
              <a:r>
                <a:rPr lang="en-US" altLang="ko-KR" b="1" dirty="0">
                  <a:solidFill>
                    <a:schemeClr val="bg1"/>
                  </a:solidFill>
                </a:rPr>
                <a:t>OCA </a:t>
              </a:r>
              <a:r>
                <a:rPr lang="ko-KR" altLang="en-US" b="1" dirty="0">
                  <a:solidFill>
                    <a:schemeClr val="bg1"/>
                  </a:solidFill>
                </a:rPr>
                <a:t>상태를 보고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초음파 공정의 제어조건 정보 제시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3"/>
          <p:cNvGrpSpPr/>
          <p:nvPr/>
        </p:nvGrpSpPr>
        <p:grpSpPr>
          <a:xfrm>
            <a:off x="458370" y="1620179"/>
            <a:ext cx="6106511" cy="762976"/>
            <a:chOff x="858128" y="2818810"/>
            <a:chExt cx="2432882" cy="3543889"/>
          </a:xfrm>
        </p:grpSpPr>
        <p:sp>
          <p:nvSpPr>
            <p:cNvPr id="10" name="Rectangle 7"/>
            <p:cNvSpPr/>
            <p:nvPr/>
          </p:nvSpPr>
          <p:spPr>
            <a:xfrm>
              <a:off x="858128" y="2818810"/>
              <a:ext cx="2405575" cy="3543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720" y="3025430"/>
              <a:ext cx="2335290" cy="300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초음파 공정에 들어가는 </a:t>
              </a:r>
              <a:r>
                <a:rPr lang="en-US" altLang="ko-KR" b="1" dirty="0">
                  <a:solidFill>
                    <a:schemeClr val="bg1"/>
                  </a:solidFill>
                </a:rPr>
                <a:t>TSP</a:t>
              </a:r>
              <a:r>
                <a:rPr lang="ko-KR" altLang="en-US" b="1" dirty="0">
                  <a:solidFill>
                    <a:schemeClr val="bg1"/>
                  </a:solidFill>
                </a:rPr>
                <a:t>의 잔여 </a:t>
              </a:r>
              <a:r>
                <a:rPr lang="en-US" altLang="ko-KR" b="1" dirty="0">
                  <a:solidFill>
                    <a:schemeClr val="bg1"/>
                  </a:solidFill>
                </a:rPr>
                <a:t>OCA</a:t>
              </a:r>
              <a:r>
                <a:rPr lang="ko-KR" altLang="en-US" b="1" dirty="0">
                  <a:solidFill>
                    <a:schemeClr val="bg1"/>
                  </a:solidFill>
                </a:rPr>
                <a:t>정도를 고려하지 않고 똑같은 조건으로 초음파 세정공정을 진행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8370" y="2526709"/>
            <a:ext cx="6037970" cy="1029290"/>
            <a:chOff x="2980128" y="2818812"/>
            <a:chExt cx="6037970" cy="216674"/>
          </a:xfrm>
        </p:grpSpPr>
        <p:sp>
          <p:nvSpPr>
            <p:cNvPr id="14" name="Rectangle 8"/>
            <p:cNvSpPr/>
            <p:nvPr/>
          </p:nvSpPr>
          <p:spPr>
            <a:xfrm>
              <a:off x="2980128" y="2818812"/>
              <a:ext cx="6037970" cy="2166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5083" y="2854580"/>
              <a:ext cx="5677181" cy="13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잔여 </a:t>
              </a:r>
              <a:r>
                <a:rPr lang="en-US" altLang="ko-KR" b="1" dirty="0">
                  <a:solidFill>
                    <a:schemeClr val="bg1"/>
                  </a:solidFill>
                </a:rPr>
                <a:t>OCA</a:t>
              </a:r>
              <a:r>
                <a:rPr lang="ko-KR" altLang="en-US" b="1" dirty="0">
                  <a:solidFill>
                    <a:schemeClr val="bg1"/>
                  </a:solidFill>
                </a:rPr>
                <a:t>의 밀집도가 낮은 </a:t>
              </a:r>
              <a:r>
                <a:rPr lang="en-US" altLang="ko-KR" b="1" dirty="0">
                  <a:solidFill>
                    <a:schemeClr val="bg1"/>
                  </a:solidFill>
                </a:rPr>
                <a:t>TSP</a:t>
              </a:r>
              <a:r>
                <a:rPr lang="ko-KR" altLang="en-US" b="1" dirty="0">
                  <a:solidFill>
                    <a:schemeClr val="bg1"/>
                  </a:solidFill>
                </a:rPr>
                <a:t>에도 거친 세척 및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정재파</a:t>
              </a:r>
              <a:r>
                <a:rPr lang="ko-KR" altLang="en-US" b="1" dirty="0">
                  <a:solidFill>
                    <a:schemeClr val="bg1"/>
                  </a:solidFill>
                </a:rPr>
                <a:t> 현상으로 인해 필름 파손 또는 손상이 발생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1"/>
          <p:cNvGrpSpPr/>
          <p:nvPr/>
        </p:nvGrpSpPr>
        <p:grpSpPr>
          <a:xfrm>
            <a:off x="458370" y="3689526"/>
            <a:ext cx="6037970" cy="969998"/>
            <a:chOff x="5823244" y="2818812"/>
            <a:chExt cx="2405575" cy="713936"/>
          </a:xfrm>
        </p:grpSpPr>
        <p:sp>
          <p:nvSpPr>
            <p:cNvPr id="18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30046" y="2937924"/>
              <a:ext cx="2136432" cy="475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이로 인한 불량이 전체의 </a:t>
              </a:r>
              <a:r>
                <a:rPr lang="en-US" altLang="ko-KR" b="1" dirty="0">
                  <a:solidFill>
                    <a:schemeClr val="bg1"/>
                  </a:solidFill>
                </a:rPr>
                <a:t>2% </a:t>
              </a:r>
              <a:r>
                <a:rPr lang="ko-KR" altLang="en-US" b="1" dirty="0">
                  <a:solidFill>
                    <a:schemeClr val="bg1"/>
                  </a:solidFill>
                </a:rPr>
                <a:t>의 불량률</a:t>
              </a:r>
              <a:r>
                <a:rPr lang="en-US" altLang="ko-KR" b="1" dirty="0">
                  <a:solidFill>
                    <a:schemeClr val="bg1"/>
                  </a:solidFill>
                </a:rPr>
                <a:t>. </a:t>
              </a:r>
            </a:p>
            <a:p>
              <a:r>
                <a:rPr lang="ko-KR" altLang="en-US" b="1" dirty="0">
                  <a:solidFill>
                    <a:schemeClr val="bg1"/>
                  </a:solidFill>
                </a:rPr>
                <a:t>불량 원인 중 </a:t>
              </a:r>
              <a:r>
                <a:rPr lang="en-US" altLang="ko-KR" b="1" dirty="0">
                  <a:solidFill>
                    <a:schemeClr val="bg1"/>
                  </a:solidFill>
                </a:rPr>
                <a:t>10%</a:t>
              </a:r>
              <a:r>
                <a:rPr lang="ko-KR" altLang="en-US" b="1" dirty="0">
                  <a:solidFill>
                    <a:schemeClr val="bg1"/>
                  </a:solidFill>
                </a:rPr>
                <a:t>를 차지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88" y="3904560"/>
            <a:ext cx="5176812" cy="285726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023" y="1752303"/>
            <a:ext cx="3435342" cy="1937223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0626811" y="5898919"/>
            <a:ext cx="247135" cy="24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초음파 공정 제어</a:t>
            </a:r>
            <a:r>
              <a:rPr lang="ko-KR" altLang="en-US" sz="2000" dirty="0"/>
              <a:t>문제점 분석</a:t>
            </a:r>
            <a:endParaRPr lang="en-GB" sz="36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9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Oval 16"/>
          <p:cNvSpPr/>
          <p:nvPr/>
        </p:nvSpPr>
        <p:spPr>
          <a:xfrm>
            <a:off x="752137" y="1599530"/>
            <a:ext cx="339771" cy="3514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/>
          <p:cNvSpPr/>
          <p:nvPr/>
        </p:nvSpPr>
        <p:spPr>
          <a:xfrm>
            <a:off x="1267523" y="1570378"/>
            <a:ext cx="6042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추출한 좌표들의 밀도 산출을 위한 </a:t>
            </a:r>
            <a:r>
              <a:rPr lang="en-US" altLang="ko-KR" sz="2000" b="1" dirty="0"/>
              <a:t>DBSCAN </a:t>
            </a:r>
            <a:r>
              <a:rPr lang="ko-KR" altLang="en-US" sz="2000" b="1" dirty="0"/>
              <a:t>알고리즘 </a:t>
            </a:r>
            <a:endParaRPr lang="en-GB" altLang="ko-KR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903653" y="2797175"/>
            <a:ext cx="255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 </a:t>
            </a:r>
            <a:r>
              <a:rPr lang="en-US" altLang="ko-KR" b="1" dirty="0"/>
              <a:t>DBSCAN,</a:t>
            </a:r>
            <a:r>
              <a:rPr lang="en-US" altLang="ko-KR" sz="1600" b="1" dirty="0"/>
              <a:t> </a:t>
            </a:r>
            <a:r>
              <a:rPr lang="en-US" altLang="ko-KR" b="1" dirty="0"/>
              <a:t>Parameter </a:t>
            </a:r>
            <a:r>
              <a:rPr lang="ko-KR" altLang="en-US" b="1" dirty="0"/>
              <a:t>설정</a:t>
            </a:r>
            <a:endParaRPr lang="en-US" altLang="ko-KR" sz="2000" b="1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221" y="4894803"/>
            <a:ext cx="3133661" cy="133909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9084516" y="6271113"/>
            <a:ext cx="167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DBSCAN </a:t>
            </a:r>
            <a:r>
              <a:rPr lang="ko-KR" altLang="en-US" sz="1200" b="1" dirty="0"/>
              <a:t>군집화 이미지</a:t>
            </a:r>
            <a:endParaRPr lang="en-GB" altLang="ko-K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1765340" y="3144736"/>
                <a:ext cx="6480300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Euclid Distance  </a:t>
                </a:r>
                <a:r>
                  <a:rPr lang="ko-KR" altLang="en-US" b="1" dirty="0"/>
                  <a:t>를 통해 모든 좌표 간 거리 산출</a:t>
                </a:r>
                <a:endParaRPr lang="en-US" altLang="ko-KR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𝒅𝒊𝒔𝒕𝒂𝒏𝒄𝒆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ko-K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Epsilon : Euclid Distance </a:t>
                </a:r>
                <a:r>
                  <a:rPr lang="ko-KR" altLang="en-US" b="1" dirty="0"/>
                  <a:t>를 통해 산출한 좌표의 거리 표준편차</a:t>
                </a:r>
                <a:endParaRPr lang="en-US" altLang="ko-K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b="1" dirty="0" err="1"/>
                  <a:t>Minpt</a:t>
                </a:r>
                <a:r>
                  <a:rPr lang="en-US" altLang="ko-KR" b="1" dirty="0"/>
                  <a:t> : Euclid Distance </a:t>
                </a:r>
                <a:r>
                  <a:rPr lang="ko-KR" altLang="en-US" b="1" dirty="0"/>
                  <a:t>를 통해 산출한 좌표의 거리 평균</a:t>
                </a:r>
                <a:endParaRPr lang="en-US" altLang="ko-KR" sz="2000" b="1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40" y="3144736"/>
                <a:ext cx="6480300" cy="1487010"/>
              </a:xfrm>
              <a:prstGeom prst="rect">
                <a:avLst/>
              </a:prstGeom>
              <a:blipFill>
                <a:blip r:embed="rId3"/>
                <a:stretch>
                  <a:fillRect l="-659" t="-3279" b="-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5"/>
          <p:cNvSpPr>
            <a:spLocks/>
          </p:cNvSpPr>
          <p:nvPr/>
        </p:nvSpPr>
        <p:spPr bwMode="auto">
          <a:xfrm>
            <a:off x="1509967" y="2878021"/>
            <a:ext cx="393686" cy="2292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1509967" y="4768578"/>
            <a:ext cx="393686" cy="2292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1765340" y="5078234"/>
                <a:ext cx="7101823" cy="804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𝒅𝒆𝒏𝒔𝒊𝒕𝒚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𝑪𝒐𝒓𝒆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𝑷𝒐𝒊𝒏𝒕𝒔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𝑻𝒐𝒕𝒂𝒍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𝑷𝒐𝒊𝒏𝒕𝒔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변수 설명</a:t>
                </a:r>
                <a:r>
                  <a:rPr lang="en-US" altLang="ko-KR" b="1" dirty="0"/>
                  <a:t> </a:t>
                </a: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40" y="5078234"/>
                <a:ext cx="7101823" cy="804323"/>
              </a:xfrm>
              <a:prstGeom prst="rect">
                <a:avLst/>
              </a:prstGeom>
              <a:blipFill rotWithShape="0">
                <a:blip r:embed="rId4"/>
                <a:stretch>
                  <a:fillRect l="-601" t="-46970" b="-393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/>
          <p:cNvSpPr/>
          <p:nvPr/>
        </p:nvSpPr>
        <p:spPr>
          <a:xfrm>
            <a:off x="1903653" y="357426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</a:t>
            </a:r>
            <a:endParaRPr lang="en-US" altLang="ko-KR" sz="2400" b="1" dirty="0"/>
          </a:p>
        </p:txBody>
      </p:sp>
      <p:sp>
        <p:nvSpPr>
          <p:cNvPr id="51" name="직사각형 50"/>
          <p:cNvSpPr/>
          <p:nvPr/>
        </p:nvSpPr>
        <p:spPr>
          <a:xfrm>
            <a:off x="1855177" y="4703330"/>
            <a:ext cx="219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b="1" dirty="0"/>
              <a:t> 폐 </a:t>
            </a:r>
            <a:r>
              <a:rPr lang="en-US" altLang="ko-KR" b="1" dirty="0"/>
              <a:t>TSP</a:t>
            </a:r>
            <a:r>
              <a:rPr lang="ko-KR" altLang="en-US" b="1" dirty="0"/>
              <a:t>의 밀도 정의 </a:t>
            </a:r>
            <a:endParaRPr lang="en-US" altLang="ko-K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/>
              <p:cNvSpPr/>
              <p:nvPr/>
            </p:nvSpPr>
            <p:spPr>
              <a:xfrm>
                <a:off x="2413067" y="5852156"/>
                <a:ext cx="710182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𝒅𝒆𝒏𝒔𝒊𝒕𝒚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 = TSP I </a:t>
                </a:r>
                <a:r>
                  <a:rPr lang="ko-KR" altLang="en-US" b="1" dirty="0"/>
                  <a:t>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밀도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𝑪𝒐𝒓𝒆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𝑷𝒐𝒊𝒏𝒕𝒔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b="1" dirty="0"/>
                  <a:t>= TSP I  </a:t>
                </a:r>
                <a:r>
                  <a:rPr lang="ko-KR" altLang="en-US" b="1" dirty="0"/>
                  <a:t>의 군집 </a:t>
                </a:r>
                <a:r>
                  <a:rPr lang="en-US" altLang="ko-KR" b="1" dirty="0"/>
                  <a:t>n </a:t>
                </a:r>
                <a:r>
                  <a:rPr lang="ko-KR" altLang="en-US" b="1" dirty="0"/>
                  <a:t>의 핵심 벡터 개수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𝑷𝒐𝒊𝒏𝒕𝒔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= TSP I </a:t>
                </a:r>
                <a:r>
                  <a:rPr lang="ko-KR" altLang="en-US" b="1" dirty="0"/>
                  <a:t>의  군집 </a:t>
                </a:r>
                <a:r>
                  <a:rPr lang="en-US" altLang="ko-KR" b="1" dirty="0"/>
                  <a:t>n </a:t>
                </a:r>
                <a:r>
                  <a:rPr lang="ko-KR" altLang="en-US" b="1" dirty="0"/>
                  <a:t>을 이루고 있는 벡터 개수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52" name="직사각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67" y="5852156"/>
                <a:ext cx="7101823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343" t="-4636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5"/>
          <p:cNvSpPr>
            <a:spLocks/>
          </p:cNvSpPr>
          <p:nvPr/>
        </p:nvSpPr>
        <p:spPr bwMode="auto">
          <a:xfrm>
            <a:off x="1504172" y="2007971"/>
            <a:ext cx="393686" cy="22923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직사각형 3"/>
          <p:cNvSpPr/>
          <p:nvPr/>
        </p:nvSpPr>
        <p:spPr>
          <a:xfrm>
            <a:off x="1902138" y="1940752"/>
            <a:ext cx="6396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JAVA </a:t>
            </a:r>
            <a:r>
              <a:rPr lang="ko-KR" altLang="en-US" sz="1600" b="1" dirty="0"/>
              <a:t>를 통해 </a:t>
            </a:r>
            <a:r>
              <a:rPr lang="en-US" altLang="ko-KR" sz="1600" b="1" dirty="0"/>
              <a:t>Image RGB</a:t>
            </a:r>
            <a:r>
              <a:rPr lang="ko-KR" altLang="en-US" sz="1600" b="1" dirty="0"/>
              <a:t>를 구분하여 </a:t>
            </a:r>
            <a:r>
              <a:rPr lang="en-US" altLang="ko-KR" sz="1600" b="1" dirty="0"/>
              <a:t>OCA </a:t>
            </a:r>
            <a:r>
              <a:rPr lang="ko-KR" altLang="en-US" sz="1600" b="1" dirty="0"/>
              <a:t>부분의 좌표데이터 추출 및 시각화</a:t>
            </a:r>
            <a:endParaRPr lang="en-US" altLang="ko-KR" sz="1600" b="1" dirty="0"/>
          </a:p>
          <a:p>
            <a:endParaRPr lang="en-GB" altLang="ko-KR" sz="16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094" y="1314571"/>
            <a:ext cx="3192788" cy="135647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279374" y="2732638"/>
            <a:ext cx="12955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화상검사 이미지</a:t>
            </a:r>
            <a:endParaRPr lang="en-GB" altLang="ko-KR" sz="12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1587" y="3110170"/>
            <a:ext cx="3170295" cy="136001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115893" y="4500010"/>
            <a:ext cx="1593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OCA</a:t>
            </a:r>
            <a:r>
              <a:rPr lang="ko-KR" altLang="en-US" sz="1200" b="1" dirty="0"/>
              <a:t>부분 추출 이미지</a:t>
            </a:r>
            <a:endParaRPr lang="en-GB" altLang="ko-KR" sz="1200" b="1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초음파 공정 제어</a:t>
            </a:r>
            <a:r>
              <a:rPr lang="ko-KR" altLang="en-US" sz="2000" dirty="0"/>
              <a:t> 밀도 정의</a:t>
            </a:r>
            <a:endParaRPr lang="en-GB" sz="36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4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72"/>
          <p:cNvSpPr/>
          <p:nvPr/>
        </p:nvSpPr>
        <p:spPr>
          <a:xfrm>
            <a:off x="2497682" y="5911862"/>
            <a:ext cx="7954463" cy="845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0" y="1569337"/>
            <a:ext cx="5484146" cy="4954631"/>
            <a:chOff x="0" y="1569337"/>
            <a:chExt cx="5484146" cy="4954631"/>
          </a:xfrm>
        </p:grpSpPr>
        <p:sp>
          <p:nvSpPr>
            <p:cNvPr id="856" name="Freeform 10"/>
            <p:cNvSpPr>
              <a:spLocks/>
            </p:cNvSpPr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1" name="Freeform 5"/>
            <p:cNvSpPr>
              <a:spLocks/>
            </p:cNvSpPr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2" name="Freeform 6"/>
            <p:cNvSpPr>
              <a:spLocks/>
            </p:cNvSpPr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3" name="Freeform 7"/>
            <p:cNvSpPr>
              <a:spLocks/>
            </p:cNvSpPr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4" name="Freeform 8"/>
            <p:cNvSpPr>
              <a:spLocks/>
            </p:cNvSpPr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5" name="Freeform 9"/>
            <p:cNvSpPr>
              <a:spLocks/>
            </p:cNvSpPr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7" name="Freeform 11"/>
            <p:cNvSpPr>
              <a:spLocks/>
            </p:cNvSpPr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8" name="Freeform 12"/>
            <p:cNvSpPr>
              <a:spLocks/>
            </p:cNvSpPr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9" name="Freeform 13"/>
            <p:cNvSpPr>
              <a:spLocks/>
            </p:cNvSpPr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0" name="Freeform 14"/>
            <p:cNvSpPr>
              <a:spLocks/>
            </p:cNvSpPr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034"/>
            <p:cNvSpPr>
              <a:spLocks/>
            </p:cNvSpPr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035"/>
            <p:cNvSpPr>
              <a:spLocks/>
            </p:cNvSpPr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1036"/>
            <p:cNvSpPr>
              <a:spLocks/>
            </p:cNvSpPr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1037"/>
            <p:cNvSpPr>
              <a:spLocks/>
            </p:cNvSpPr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038"/>
            <p:cNvSpPr>
              <a:spLocks/>
            </p:cNvSpPr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039"/>
            <p:cNvSpPr>
              <a:spLocks/>
            </p:cNvSpPr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040"/>
            <p:cNvSpPr>
              <a:spLocks/>
            </p:cNvSpPr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041"/>
            <p:cNvSpPr>
              <a:spLocks/>
            </p:cNvSpPr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042"/>
            <p:cNvSpPr>
              <a:spLocks/>
            </p:cNvSpPr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043"/>
            <p:cNvSpPr>
              <a:spLocks/>
            </p:cNvSpPr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53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54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55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56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57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58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59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60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63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66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69" name="AutoShape 121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70" name="AutoShape 122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73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1074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  <p:sp>
          <p:nvSpPr>
            <p:cNvPr id="1078" name="TextBox 1077"/>
            <p:cNvSpPr txBox="1"/>
            <p:nvPr/>
          </p:nvSpPr>
          <p:spPr>
            <a:xfrm>
              <a:off x="2560722" y="3255338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(2) </a:t>
              </a:r>
              <a:r>
                <a:rPr lang="ko-KR" altLang="en-US" b="1" dirty="0" err="1">
                  <a:solidFill>
                    <a:schemeClr val="bg2"/>
                  </a:solidFill>
                </a:rPr>
                <a:t>용존가스</a:t>
              </a:r>
              <a:endParaRPr lang="en-GB" b="1" dirty="0">
                <a:solidFill>
                  <a:schemeClr val="bg2"/>
                </a:solidFill>
              </a:endParaRPr>
            </a:p>
          </p:txBody>
        </p:sp>
        <p:sp>
          <p:nvSpPr>
            <p:cNvPr id="1079" name="TextBox 1078"/>
            <p:cNvSpPr txBox="1"/>
            <p:nvPr/>
          </p:nvSpPr>
          <p:spPr>
            <a:xfrm>
              <a:off x="2560722" y="502529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2"/>
                  </a:solidFill>
                </a:rPr>
                <a:t>(5)</a:t>
              </a:r>
              <a:r>
                <a:rPr lang="ko-KR" altLang="en-US" b="1" dirty="0">
                  <a:solidFill>
                    <a:schemeClr val="bg2"/>
                  </a:solidFill>
                </a:rPr>
                <a:t>세정용액</a:t>
              </a:r>
              <a:endParaRPr lang="en-GB" b="1" dirty="0">
                <a:solidFill>
                  <a:schemeClr val="bg2"/>
                </a:solidFill>
              </a:endParaRPr>
            </a:p>
          </p:txBody>
        </p:sp>
        <p:sp>
          <p:nvSpPr>
            <p:cNvPr id="1080" name="TextBox 1079"/>
            <p:cNvSpPr txBox="1"/>
            <p:nvPr/>
          </p:nvSpPr>
          <p:spPr>
            <a:xfrm>
              <a:off x="2560722" y="4451377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(4) </a:t>
              </a:r>
              <a:r>
                <a:rPr lang="ko-KR" altLang="en-US" b="1" dirty="0">
                  <a:solidFill>
                    <a:schemeClr val="bg2"/>
                  </a:solidFill>
                </a:rPr>
                <a:t>초음파 주파수</a:t>
              </a:r>
              <a:endParaRPr lang="en-GB" b="1" dirty="0">
                <a:solidFill>
                  <a:schemeClr val="bg2"/>
                </a:solidFill>
              </a:endParaRPr>
            </a:p>
          </p:txBody>
        </p:sp>
        <p:sp>
          <p:nvSpPr>
            <p:cNvPr id="1081" name="TextBox 1080"/>
            <p:cNvSpPr txBox="1"/>
            <p:nvPr/>
          </p:nvSpPr>
          <p:spPr>
            <a:xfrm>
              <a:off x="2560722" y="3861172"/>
              <a:ext cx="2383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 dirty="0">
                  <a:solidFill>
                    <a:schemeClr val="bg2"/>
                  </a:solidFill>
                </a:rPr>
                <a:t>(3) </a:t>
              </a:r>
              <a:r>
                <a:rPr lang="ko-KR" altLang="en-US" b="1" dirty="0">
                  <a:solidFill>
                    <a:schemeClr val="bg2"/>
                  </a:solidFill>
                </a:rPr>
                <a:t>피세척물 설치방법</a:t>
              </a:r>
              <a:endParaRPr lang="en-GB" b="1" dirty="0">
                <a:solidFill>
                  <a:schemeClr val="bg2"/>
                </a:solidFill>
              </a:endParaRPr>
            </a:p>
          </p:txBody>
        </p:sp>
        <p:sp>
          <p:nvSpPr>
            <p:cNvPr id="1077" name="TextBox 1076"/>
            <p:cNvSpPr txBox="1"/>
            <p:nvPr/>
          </p:nvSpPr>
          <p:spPr>
            <a:xfrm>
              <a:off x="2586102" y="2696285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/>
                  </a:solidFill>
                </a:rPr>
                <a:t>(1) </a:t>
              </a:r>
              <a:r>
                <a:rPr lang="ko-KR" altLang="en-US" b="1" dirty="0">
                  <a:solidFill>
                    <a:schemeClr val="bg2"/>
                  </a:solidFill>
                </a:rPr>
                <a:t>온도</a:t>
              </a:r>
              <a:endParaRPr lang="en-GB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07" name="Freeform 1106"/>
          <p:cNvSpPr>
            <a:spLocks noEditPoints="1"/>
          </p:cNvSpPr>
          <p:nvPr/>
        </p:nvSpPr>
        <p:spPr bwMode="auto">
          <a:xfrm>
            <a:off x="5760918" y="4434902"/>
            <a:ext cx="379941" cy="434520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08" name="Freeform 1107"/>
          <p:cNvSpPr>
            <a:spLocks noEditPoints="1"/>
          </p:cNvSpPr>
          <p:nvPr/>
        </p:nvSpPr>
        <p:spPr bwMode="auto">
          <a:xfrm>
            <a:off x="5778991" y="3561593"/>
            <a:ext cx="304372" cy="48070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09" name="Freeform 1108"/>
          <p:cNvSpPr>
            <a:spLocks noEditPoints="1"/>
          </p:cNvSpPr>
          <p:nvPr/>
        </p:nvSpPr>
        <p:spPr bwMode="auto">
          <a:xfrm>
            <a:off x="5698886" y="2843897"/>
            <a:ext cx="413527" cy="421925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13" name="TextBox 1112"/>
          <p:cNvSpPr txBox="1"/>
          <p:nvPr/>
        </p:nvSpPr>
        <p:spPr>
          <a:xfrm>
            <a:off x="6504999" y="2634421"/>
            <a:ext cx="646331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온도</a:t>
            </a:r>
            <a:endParaRPr lang="en-GB" b="1" dirty="0"/>
          </a:p>
        </p:txBody>
      </p:sp>
      <p:grpSp>
        <p:nvGrpSpPr>
          <p:cNvPr id="1133" name="Group 1132"/>
          <p:cNvGrpSpPr/>
          <p:nvPr/>
        </p:nvGrpSpPr>
        <p:grpSpPr>
          <a:xfrm>
            <a:off x="6496018" y="3475721"/>
            <a:ext cx="2330140" cy="982086"/>
            <a:chOff x="1098171" y="3364114"/>
            <a:chExt cx="2330140" cy="1080295"/>
          </a:xfrm>
        </p:grpSpPr>
        <p:sp>
          <p:nvSpPr>
            <p:cNvPr id="1134" name="TextBox 1133"/>
            <p:cNvSpPr txBox="1"/>
            <p:nvPr/>
          </p:nvSpPr>
          <p:spPr>
            <a:xfrm>
              <a:off x="1098171" y="3364114"/>
              <a:ext cx="1159292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용존 가스</a:t>
              </a:r>
              <a:endParaRPr lang="en-GB" altLang="ko-KR" b="1" dirty="0"/>
            </a:p>
          </p:txBody>
        </p:sp>
        <p:sp>
          <p:nvSpPr>
            <p:cNvPr id="1135" name="Rectangle 1134"/>
            <p:cNvSpPr/>
            <p:nvPr/>
          </p:nvSpPr>
          <p:spPr>
            <a:xfrm>
              <a:off x="1098171" y="3733445"/>
              <a:ext cx="2330140" cy="710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세정용액을 끓인 후 식히는 시간</a:t>
              </a:r>
              <a:endParaRPr lang="en-GB" altLang="ko-KR" sz="1200" dirty="0"/>
            </a:p>
            <a:p>
              <a:r>
                <a:rPr lang="en-US" altLang="ko-KR" sz="1200" dirty="0"/>
                <a:t/>
              </a:r>
              <a:br>
                <a:rPr lang="en-US" altLang="ko-KR" sz="1200" dirty="0"/>
              </a:br>
              <a:endParaRPr lang="en-GB" sz="1200" dirty="0"/>
            </a:p>
          </p:txBody>
        </p:sp>
      </p:grpSp>
      <p:sp>
        <p:nvSpPr>
          <p:cNvPr id="1141" name="Rectangle 1140"/>
          <p:cNvSpPr/>
          <p:nvPr/>
        </p:nvSpPr>
        <p:spPr>
          <a:xfrm>
            <a:off x="6504999" y="3029620"/>
            <a:ext cx="29893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dirty="0"/>
              <a:t>온도 </a:t>
            </a:r>
            <a:r>
              <a:rPr lang="en-US" altLang="ko-KR" sz="1200" dirty="0"/>
              <a:t>:40</a:t>
            </a:r>
            <a:r>
              <a:rPr lang="ko-KR" altLang="en-US" sz="1200" dirty="0"/>
              <a:t>℃</a:t>
            </a:r>
            <a:r>
              <a:rPr lang="en-US" altLang="ko-KR" sz="1200" dirty="0"/>
              <a:t>, 50</a:t>
            </a:r>
            <a:r>
              <a:rPr lang="ko-KR" altLang="en-US" sz="1200" dirty="0"/>
              <a:t>℃</a:t>
            </a:r>
            <a:r>
              <a:rPr lang="en-US" altLang="ko-KR" sz="1200" dirty="0"/>
              <a:t>, 60</a:t>
            </a:r>
            <a:r>
              <a:rPr lang="ko-KR" altLang="en-US" sz="1200" dirty="0"/>
              <a:t>℃</a:t>
            </a:r>
            <a:endParaRPr lang="en-GB" sz="1200" dirty="0"/>
          </a:p>
        </p:txBody>
      </p:sp>
      <p:sp>
        <p:nvSpPr>
          <p:cNvPr id="88" name="Rectangle 33"/>
          <p:cNvSpPr/>
          <p:nvPr/>
        </p:nvSpPr>
        <p:spPr>
          <a:xfrm>
            <a:off x="2497682" y="1204410"/>
            <a:ext cx="9158553" cy="1235679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1) </a:t>
            </a:r>
            <a:r>
              <a:rPr lang="ko-KR" altLang="en-US" sz="1600" dirty="0">
                <a:solidFill>
                  <a:schemeClr val="tx1"/>
                </a:solidFill>
              </a:rPr>
              <a:t>거친 세척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</a:rPr>
              <a:t>캐비테이션</a:t>
            </a:r>
            <a:r>
              <a:rPr lang="ko-KR" altLang="en-US" sz="1600" dirty="0">
                <a:solidFill>
                  <a:schemeClr val="tx1"/>
                </a:solidFill>
              </a:rPr>
              <a:t> 강도 중요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기존 세척방식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2)</a:t>
            </a:r>
            <a:r>
              <a:rPr lang="ko-KR" altLang="en-US" sz="1600" dirty="0">
                <a:solidFill>
                  <a:schemeClr val="tx1"/>
                </a:solidFill>
              </a:rPr>
              <a:t>정밀 세척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밀도 중요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94851" y="1241405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                                      초음파 세척 </a:t>
            </a:r>
            <a:r>
              <a:rPr lang="en-US" altLang="ko-KR" b="1" dirty="0"/>
              <a:t> </a:t>
            </a:r>
            <a:r>
              <a:rPr lang="ko-KR" altLang="en-US" b="1" dirty="0" err="1"/>
              <a:t>캐비테이션</a:t>
            </a:r>
            <a:r>
              <a:rPr lang="ko-KR" altLang="en-US" b="1" dirty="0"/>
              <a:t> 강도와 밀도의 제어</a:t>
            </a:r>
            <a:endParaRPr lang="en-GB" b="1" dirty="0"/>
          </a:p>
        </p:txBody>
      </p:sp>
      <p:sp>
        <p:nvSpPr>
          <p:cNvPr id="90" name="Rectangle 37"/>
          <p:cNvSpPr/>
          <p:nvPr/>
        </p:nvSpPr>
        <p:spPr>
          <a:xfrm>
            <a:off x="2501005" y="1679090"/>
            <a:ext cx="8685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3222083" y="1910294"/>
                <a:ext cx="9322816" cy="509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sz="1400" dirty="0"/>
                  <a:t>캐비테이션 강도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용액의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표면장력</m:t>
                        </m:r>
                      </m:num>
                      <m:den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주파수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용존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가스량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용액의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증기압</m:t>
                        </m:r>
                      </m:den>
                    </m:f>
                  </m:oMath>
                </a14:m>
                <a:r>
                  <a:rPr lang="en-US" altLang="ko-KR" sz="1400" dirty="0"/>
                  <a:t>  ,  </a:t>
                </a:r>
                <a:r>
                  <a:rPr lang="ko-KR" altLang="ko-KR" sz="1400" dirty="0" err="1"/>
                  <a:t>캐비테이션</a:t>
                </a:r>
                <a:r>
                  <a:rPr lang="ko-KR" altLang="ko-KR" sz="1400" dirty="0"/>
                  <a:t> 밀도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캐비테이션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ko-KR" sz="1400" i="1">
                            <a:latin typeface="Cambria Math" panose="02040503050406030204" pitchFamily="18" charset="0"/>
                          </a:rPr>
                          <m:t>강도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083" y="1910294"/>
                <a:ext cx="9322816" cy="509820"/>
              </a:xfrm>
              <a:prstGeom prst="rect">
                <a:avLst/>
              </a:prstGeom>
              <a:blipFill rotWithShape="0">
                <a:blip r:embed="rId3"/>
                <a:stretch>
                  <a:fillRect l="-196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1140"/>
          <p:cNvSpPr/>
          <p:nvPr/>
        </p:nvSpPr>
        <p:spPr>
          <a:xfrm>
            <a:off x="6504999" y="4575107"/>
            <a:ext cx="2336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단주파</a:t>
            </a:r>
            <a:r>
              <a:rPr lang="ko-KR" altLang="en-US" sz="1200" dirty="0"/>
              <a:t> </a:t>
            </a:r>
            <a:r>
              <a:rPr lang="en-US" altLang="ko-KR" sz="1200" dirty="0"/>
              <a:t>40khz , </a:t>
            </a:r>
            <a:r>
              <a:rPr lang="ko-KR" altLang="en-US" sz="1200" dirty="0" err="1"/>
              <a:t>다주파</a:t>
            </a:r>
            <a:r>
              <a:rPr lang="ko-KR" altLang="en-US" sz="1200" dirty="0"/>
              <a:t> </a:t>
            </a:r>
            <a:r>
              <a:rPr lang="en-US" altLang="ko-KR" sz="1200" dirty="0"/>
              <a:t>40~90khz</a:t>
            </a:r>
            <a:endParaRPr lang="en-GB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511361" y="422060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초음파 주파수</a:t>
            </a:r>
            <a:endParaRPr lang="en-GB" b="1" dirty="0"/>
          </a:p>
        </p:txBody>
      </p:sp>
      <p:sp>
        <p:nvSpPr>
          <p:cNvPr id="97" name="Freeform 18"/>
          <p:cNvSpPr>
            <a:spLocks noEditPoints="1"/>
          </p:cNvSpPr>
          <p:nvPr/>
        </p:nvSpPr>
        <p:spPr bwMode="auto">
          <a:xfrm>
            <a:off x="5627190" y="5155544"/>
            <a:ext cx="556917" cy="502114"/>
          </a:xfrm>
          <a:custGeom>
            <a:avLst/>
            <a:gdLst>
              <a:gd name="T0" fmla="*/ 672 w 752"/>
              <a:gd name="T1" fmla="*/ 71 h 678"/>
              <a:gd name="T2" fmla="*/ 669 w 752"/>
              <a:gd name="T3" fmla="*/ 662 h 678"/>
              <a:gd name="T4" fmla="*/ 691 w 752"/>
              <a:gd name="T5" fmla="*/ 54 h 678"/>
              <a:gd name="T6" fmla="*/ 80 w 752"/>
              <a:gd name="T7" fmla="*/ 648 h 678"/>
              <a:gd name="T8" fmla="*/ 135 w 752"/>
              <a:gd name="T9" fmla="*/ 634 h 678"/>
              <a:gd name="T10" fmla="*/ 128 w 752"/>
              <a:gd name="T11" fmla="*/ 603 h 678"/>
              <a:gd name="T12" fmla="*/ 175 w 752"/>
              <a:gd name="T13" fmla="*/ 619 h 678"/>
              <a:gd name="T14" fmla="*/ 158 w 752"/>
              <a:gd name="T15" fmla="*/ 577 h 678"/>
              <a:gd name="T16" fmla="*/ 192 w 752"/>
              <a:gd name="T17" fmla="*/ 589 h 678"/>
              <a:gd name="T18" fmla="*/ 182 w 752"/>
              <a:gd name="T19" fmla="*/ 555 h 678"/>
              <a:gd name="T20" fmla="*/ 229 w 752"/>
              <a:gd name="T21" fmla="*/ 570 h 678"/>
              <a:gd name="T22" fmla="*/ 213 w 752"/>
              <a:gd name="T23" fmla="*/ 527 h 678"/>
              <a:gd name="T24" fmla="*/ 246 w 752"/>
              <a:gd name="T25" fmla="*/ 537 h 678"/>
              <a:gd name="T26" fmla="*/ 236 w 752"/>
              <a:gd name="T27" fmla="*/ 506 h 678"/>
              <a:gd name="T28" fmla="*/ 284 w 752"/>
              <a:gd name="T29" fmla="*/ 522 h 678"/>
              <a:gd name="T30" fmla="*/ 265 w 752"/>
              <a:gd name="T31" fmla="*/ 480 h 678"/>
              <a:gd name="T32" fmla="*/ 298 w 752"/>
              <a:gd name="T33" fmla="*/ 489 h 678"/>
              <a:gd name="T34" fmla="*/ 291 w 752"/>
              <a:gd name="T35" fmla="*/ 456 h 678"/>
              <a:gd name="T36" fmla="*/ 338 w 752"/>
              <a:gd name="T37" fmla="*/ 473 h 678"/>
              <a:gd name="T38" fmla="*/ 319 w 752"/>
              <a:gd name="T39" fmla="*/ 430 h 678"/>
              <a:gd name="T40" fmla="*/ 352 w 752"/>
              <a:gd name="T41" fmla="*/ 440 h 678"/>
              <a:gd name="T42" fmla="*/ 343 w 752"/>
              <a:gd name="T43" fmla="*/ 407 h 678"/>
              <a:gd name="T44" fmla="*/ 362 w 752"/>
              <a:gd name="T45" fmla="*/ 392 h 678"/>
              <a:gd name="T46" fmla="*/ 393 w 752"/>
              <a:gd name="T47" fmla="*/ 409 h 678"/>
              <a:gd name="T48" fmla="*/ 381 w 752"/>
              <a:gd name="T49" fmla="*/ 373 h 678"/>
              <a:gd name="T50" fmla="*/ 407 w 752"/>
              <a:gd name="T51" fmla="*/ 376 h 678"/>
              <a:gd name="T52" fmla="*/ 404 w 752"/>
              <a:gd name="T53" fmla="*/ 350 h 678"/>
              <a:gd name="T54" fmla="*/ 445 w 752"/>
              <a:gd name="T55" fmla="*/ 359 h 678"/>
              <a:gd name="T56" fmla="*/ 435 w 752"/>
              <a:gd name="T57" fmla="*/ 324 h 678"/>
              <a:gd name="T58" fmla="*/ 461 w 752"/>
              <a:gd name="T59" fmla="*/ 326 h 678"/>
              <a:gd name="T60" fmla="*/ 459 w 752"/>
              <a:gd name="T61" fmla="*/ 300 h 678"/>
              <a:gd name="T62" fmla="*/ 501 w 752"/>
              <a:gd name="T63" fmla="*/ 314 h 678"/>
              <a:gd name="T64" fmla="*/ 490 w 752"/>
              <a:gd name="T65" fmla="*/ 274 h 678"/>
              <a:gd name="T66" fmla="*/ 518 w 752"/>
              <a:gd name="T67" fmla="*/ 281 h 678"/>
              <a:gd name="T68" fmla="*/ 513 w 752"/>
              <a:gd name="T69" fmla="*/ 253 h 678"/>
              <a:gd name="T70" fmla="*/ 556 w 752"/>
              <a:gd name="T71" fmla="*/ 265 h 678"/>
              <a:gd name="T72" fmla="*/ 542 w 752"/>
              <a:gd name="T73" fmla="*/ 224 h 678"/>
              <a:gd name="T74" fmla="*/ 570 w 752"/>
              <a:gd name="T75" fmla="*/ 232 h 678"/>
              <a:gd name="T76" fmla="*/ 568 w 752"/>
              <a:gd name="T77" fmla="*/ 203 h 678"/>
              <a:gd name="T78" fmla="*/ 610 w 752"/>
              <a:gd name="T79" fmla="*/ 217 h 678"/>
              <a:gd name="T80" fmla="*/ 596 w 752"/>
              <a:gd name="T81" fmla="*/ 177 h 678"/>
              <a:gd name="T82" fmla="*/ 624 w 752"/>
              <a:gd name="T83" fmla="*/ 184 h 678"/>
              <a:gd name="T84" fmla="*/ 620 w 752"/>
              <a:gd name="T85" fmla="*/ 153 h 678"/>
              <a:gd name="T86" fmla="*/ 662 w 752"/>
              <a:gd name="T87" fmla="*/ 168 h 678"/>
              <a:gd name="T88" fmla="*/ 648 w 752"/>
              <a:gd name="T89" fmla="*/ 127 h 678"/>
              <a:gd name="T90" fmla="*/ 679 w 752"/>
              <a:gd name="T91" fmla="*/ 135 h 678"/>
              <a:gd name="T92" fmla="*/ 674 w 752"/>
              <a:gd name="T93" fmla="*/ 106 h 678"/>
              <a:gd name="T94" fmla="*/ 643 w 752"/>
              <a:gd name="T95" fmla="*/ 636 h 678"/>
              <a:gd name="T96" fmla="*/ 601 w 752"/>
              <a:gd name="T97" fmla="*/ 276 h 678"/>
              <a:gd name="T98" fmla="*/ 565 w 752"/>
              <a:gd name="T99" fmla="*/ 558 h 678"/>
              <a:gd name="T100" fmla="*/ 359 w 752"/>
              <a:gd name="T101" fmla="*/ 532 h 678"/>
              <a:gd name="T102" fmla="*/ 542 w 752"/>
              <a:gd name="T103" fmla="*/ 529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52" h="678">
                <a:moveTo>
                  <a:pt x="691" y="54"/>
                </a:moveTo>
                <a:lnTo>
                  <a:pt x="672" y="71"/>
                </a:lnTo>
                <a:lnTo>
                  <a:pt x="0" y="678"/>
                </a:lnTo>
                <a:lnTo>
                  <a:pt x="669" y="662"/>
                </a:lnTo>
                <a:lnTo>
                  <a:pt x="752" y="0"/>
                </a:lnTo>
                <a:lnTo>
                  <a:pt x="691" y="54"/>
                </a:lnTo>
                <a:close/>
                <a:moveTo>
                  <a:pt x="643" y="636"/>
                </a:moveTo>
                <a:lnTo>
                  <a:pt x="80" y="648"/>
                </a:lnTo>
                <a:lnTo>
                  <a:pt x="116" y="615"/>
                </a:lnTo>
                <a:lnTo>
                  <a:pt x="135" y="634"/>
                </a:lnTo>
                <a:lnTo>
                  <a:pt x="147" y="622"/>
                </a:lnTo>
                <a:lnTo>
                  <a:pt x="128" y="603"/>
                </a:lnTo>
                <a:lnTo>
                  <a:pt x="147" y="586"/>
                </a:lnTo>
                <a:lnTo>
                  <a:pt x="175" y="619"/>
                </a:lnTo>
                <a:lnTo>
                  <a:pt x="187" y="610"/>
                </a:lnTo>
                <a:lnTo>
                  <a:pt x="158" y="577"/>
                </a:lnTo>
                <a:lnTo>
                  <a:pt x="170" y="565"/>
                </a:lnTo>
                <a:lnTo>
                  <a:pt x="192" y="589"/>
                </a:lnTo>
                <a:lnTo>
                  <a:pt x="203" y="577"/>
                </a:lnTo>
                <a:lnTo>
                  <a:pt x="182" y="555"/>
                </a:lnTo>
                <a:lnTo>
                  <a:pt x="201" y="539"/>
                </a:lnTo>
                <a:lnTo>
                  <a:pt x="229" y="570"/>
                </a:lnTo>
                <a:lnTo>
                  <a:pt x="241" y="560"/>
                </a:lnTo>
                <a:lnTo>
                  <a:pt x="213" y="527"/>
                </a:lnTo>
                <a:lnTo>
                  <a:pt x="225" y="515"/>
                </a:lnTo>
                <a:lnTo>
                  <a:pt x="246" y="537"/>
                </a:lnTo>
                <a:lnTo>
                  <a:pt x="258" y="527"/>
                </a:lnTo>
                <a:lnTo>
                  <a:pt x="236" y="506"/>
                </a:lnTo>
                <a:lnTo>
                  <a:pt x="253" y="489"/>
                </a:lnTo>
                <a:lnTo>
                  <a:pt x="284" y="522"/>
                </a:lnTo>
                <a:lnTo>
                  <a:pt x="296" y="511"/>
                </a:lnTo>
                <a:lnTo>
                  <a:pt x="265" y="480"/>
                </a:lnTo>
                <a:lnTo>
                  <a:pt x="279" y="468"/>
                </a:lnTo>
                <a:lnTo>
                  <a:pt x="298" y="489"/>
                </a:lnTo>
                <a:lnTo>
                  <a:pt x="310" y="477"/>
                </a:lnTo>
                <a:lnTo>
                  <a:pt x="291" y="456"/>
                </a:lnTo>
                <a:lnTo>
                  <a:pt x="307" y="442"/>
                </a:lnTo>
                <a:lnTo>
                  <a:pt x="338" y="473"/>
                </a:lnTo>
                <a:lnTo>
                  <a:pt x="350" y="461"/>
                </a:lnTo>
                <a:lnTo>
                  <a:pt x="319" y="430"/>
                </a:lnTo>
                <a:lnTo>
                  <a:pt x="333" y="418"/>
                </a:lnTo>
                <a:lnTo>
                  <a:pt x="352" y="440"/>
                </a:lnTo>
                <a:lnTo>
                  <a:pt x="364" y="430"/>
                </a:lnTo>
                <a:lnTo>
                  <a:pt x="343" y="407"/>
                </a:lnTo>
                <a:lnTo>
                  <a:pt x="359" y="392"/>
                </a:lnTo>
                <a:lnTo>
                  <a:pt x="362" y="392"/>
                </a:lnTo>
                <a:lnTo>
                  <a:pt x="369" y="385"/>
                </a:lnTo>
                <a:lnTo>
                  <a:pt x="393" y="409"/>
                </a:lnTo>
                <a:lnTo>
                  <a:pt x="404" y="399"/>
                </a:lnTo>
                <a:lnTo>
                  <a:pt x="381" y="373"/>
                </a:lnTo>
                <a:lnTo>
                  <a:pt x="393" y="362"/>
                </a:lnTo>
                <a:lnTo>
                  <a:pt x="407" y="376"/>
                </a:lnTo>
                <a:lnTo>
                  <a:pt x="419" y="366"/>
                </a:lnTo>
                <a:lnTo>
                  <a:pt x="404" y="350"/>
                </a:lnTo>
                <a:lnTo>
                  <a:pt x="423" y="336"/>
                </a:lnTo>
                <a:lnTo>
                  <a:pt x="445" y="359"/>
                </a:lnTo>
                <a:lnTo>
                  <a:pt x="456" y="350"/>
                </a:lnTo>
                <a:lnTo>
                  <a:pt x="435" y="324"/>
                </a:lnTo>
                <a:lnTo>
                  <a:pt x="447" y="312"/>
                </a:lnTo>
                <a:lnTo>
                  <a:pt x="461" y="326"/>
                </a:lnTo>
                <a:lnTo>
                  <a:pt x="473" y="317"/>
                </a:lnTo>
                <a:lnTo>
                  <a:pt x="459" y="300"/>
                </a:lnTo>
                <a:lnTo>
                  <a:pt x="475" y="286"/>
                </a:lnTo>
                <a:lnTo>
                  <a:pt x="501" y="314"/>
                </a:lnTo>
                <a:lnTo>
                  <a:pt x="513" y="302"/>
                </a:lnTo>
                <a:lnTo>
                  <a:pt x="490" y="274"/>
                </a:lnTo>
                <a:lnTo>
                  <a:pt x="501" y="262"/>
                </a:lnTo>
                <a:lnTo>
                  <a:pt x="518" y="281"/>
                </a:lnTo>
                <a:lnTo>
                  <a:pt x="530" y="269"/>
                </a:lnTo>
                <a:lnTo>
                  <a:pt x="513" y="253"/>
                </a:lnTo>
                <a:lnTo>
                  <a:pt x="530" y="236"/>
                </a:lnTo>
                <a:lnTo>
                  <a:pt x="556" y="265"/>
                </a:lnTo>
                <a:lnTo>
                  <a:pt x="568" y="253"/>
                </a:lnTo>
                <a:lnTo>
                  <a:pt x="542" y="224"/>
                </a:lnTo>
                <a:lnTo>
                  <a:pt x="556" y="213"/>
                </a:lnTo>
                <a:lnTo>
                  <a:pt x="570" y="232"/>
                </a:lnTo>
                <a:lnTo>
                  <a:pt x="584" y="220"/>
                </a:lnTo>
                <a:lnTo>
                  <a:pt x="568" y="203"/>
                </a:lnTo>
                <a:lnTo>
                  <a:pt x="582" y="187"/>
                </a:lnTo>
                <a:lnTo>
                  <a:pt x="610" y="217"/>
                </a:lnTo>
                <a:lnTo>
                  <a:pt x="620" y="206"/>
                </a:lnTo>
                <a:lnTo>
                  <a:pt x="596" y="177"/>
                </a:lnTo>
                <a:lnTo>
                  <a:pt x="608" y="165"/>
                </a:lnTo>
                <a:lnTo>
                  <a:pt x="624" y="184"/>
                </a:lnTo>
                <a:lnTo>
                  <a:pt x="636" y="172"/>
                </a:lnTo>
                <a:lnTo>
                  <a:pt x="620" y="153"/>
                </a:lnTo>
                <a:lnTo>
                  <a:pt x="639" y="139"/>
                </a:lnTo>
                <a:lnTo>
                  <a:pt x="662" y="168"/>
                </a:lnTo>
                <a:lnTo>
                  <a:pt x="674" y="156"/>
                </a:lnTo>
                <a:lnTo>
                  <a:pt x="648" y="127"/>
                </a:lnTo>
                <a:lnTo>
                  <a:pt x="662" y="116"/>
                </a:lnTo>
                <a:lnTo>
                  <a:pt x="679" y="135"/>
                </a:lnTo>
                <a:lnTo>
                  <a:pt x="691" y="123"/>
                </a:lnTo>
                <a:lnTo>
                  <a:pt x="674" y="106"/>
                </a:lnTo>
                <a:lnTo>
                  <a:pt x="712" y="71"/>
                </a:lnTo>
                <a:lnTo>
                  <a:pt x="643" y="636"/>
                </a:lnTo>
                <a:close/>
                <a:moveTo>
                  <a:pt x="565" y="558"/>
                </a:moveTo>
                <a:lnTo>
                  <a:pt x="601" y="276"/>
                </a:lnTo>
                <a:lnTo>
                  <a:pt x="281" y="563"/>
                </a:lnTo>
                <a:lnTo>
                  <a:pt x="565" y="558"/>
                </a:lnTo>
                <a:close/>
                <a:moveTo>
                  <a:pt x="542" y="529"/>
                </a:moveTo>
                <a:lnTo>
                  <a:pt x="359" y="532"/>
                </a:lnTo>
                <a:lnTo>
                  <a:pt x="563" y="347"/>
                </a:lnTo>
                <a:lnTo>
                  <a:pt x="542" y="5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8" name="Freeform 5"/>
          <p:cNvSpPr>
            <a:spLocks/>
          </p:cNvSpPr>
          <p:nvPr/>
        </p:nvSpPr>
        <p:spPr bwMode="auto">
          <a:xfrm>
            <a:off x="2251394" y="2564945"/>
            <a:ext cx="444486" cy="413941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Freeform 5"/>
          <p:cNvSpPr>
            <a:spLocks/>
          </p:cNvSpPr>
          <p:nvPr/>
        </p:nvSpPr>
        <p:spPr bwMode="auto">
          <a:xfrm>
            <a:off x="2237279" y="3173949"/>
            <a:ext cx="444486" cy="413941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>
            <a:off x="2204447" y="3796669"/>
            <a:ext cx="444486" cy="413941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" name="Freeform 5"/>
          <p:cNvSpPr>
            <a:spLocks/>
          </p:cNvSpPr>
          <p:nvPr/>
        </p:nvSpPr>
        <p:spPr bwMode="auto">
          <a:xfrm>
            <a:off x="2199576" y="4381392"/>
            <a:ext cx="444486" cy="413941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Rectangle 1140"/>
          <p:cNvSpPr/>
          <p:nvPr/>
        </p:nvSpPr>
        <p:spPr>
          <a:xfrm>
            <a:off x="6477750" y="5438685"/>
            <a:ext cx="2574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초음파 세정기에 넣는 </a:t>
            </a:r>
            <a:r>
              <a:rPr lang="en-US" altLang="ko-KR" sz="1200" dirty="0"/>
              <a:t>Glass</a:t>
            </a:r>
            <a:r>
              <a:rPr lang="ko-KR" altLang="en-US" sz="1200" dirty="0"/>
              <a:t>의 수</a:t>
            </a:r>
            <a:endParaRPr lang="en-GB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484112" y="508418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피세척물 설치방법</a:t>
            </a:r>
            <a:endParaRPr lang="en-GB" b="1" dirty="0"/>
          </a:p>
        </p:txBody>
      </p:sp>
      <p:grpSp>
        <p:nvGrpSpPr>
          <p:cNvPr id="105" name="Group 3"/>
          <p:cNvGrpSpPr/>
          <p:nvPr/>
        </p:nvGrpSpPr>
        <p:grpSpPr>
          <a:xfrm>
            <a:off x="2928389" y="5973218"/>
            <a:ext cx="645435" cy="655009"/>
            <a:chOff x="4454935" y="2216766"/>
            <a:chExt cx="3282129" cy="2879859"/>
          </a:xfrm>
        </p:grpSpPr>
        <p:sp>
          <p:nvSpPr>
            <p:cNvPr id="106" name="Freeform 5"/>
            <p:cNvSpPr>
              <a:spLocks/>
            </p:cNvSpPr>
            <p:nvPr/>
          </p:nvSpPr>
          <p:spPr bwMode="auto">
            <a:xfrm>
              <a:off x="4475536" y="2216766"/>
              <a:ext cx="3261526" cy="2848414"/>
            </a:xfrm>
            <a:custGeom>
              <a:avLst/>
              <a:gdLst>
                <a:gd name="T0" fmla="*/ 1199 w 1272"/>
                <a:gd name="T1" fmla="*/ 585 h 1111"/>
                <a:gd name="T2" fmla="*/ 1228 w 1272"/>
                <a:gd name="T3" fmla="*/ 365 h 1111"/>
                <a:gd name="T4" fmla="*/ 1070 w 1272"/>
                <a:gd name="T5" fmla="*/ 234 h 1111"/>
                <a:gd name="T6" fmla="*/ 845 w 1272"/>
                <a:gd name="T7" fmla="*/ 20 h 1111"/>
                <a:gd name="T8" fmla="*/ 603 w 1272"/>
                <a:gd name="T9" fmla="*/ 59 h 1111"/>
                <a:gd name="T10" fmla="*/ 469 w 1272"/>
                <a:gd name="T11" fmla="*/ 46 h 1111"/>
                <a:gd name="T12" fmla="*/ 381 w 1272"/>
                <a:gd name="T13" fmla="*/ 111 h 1111"/>
                <a:gd name="T14" fmla="*/ 198 w 1272"/>
                <a:gd name="T15" fmla="*/ 161 h 1111"/>
                <a:gd name="T16" fmla="*/ 108 w 1272"/>
                <a:gd name="T17" fmla="*/ 317 h 1111"/>
                <a:gd name="T18" fmla="*/ 5 w 1272"/>
                <a:gd name="T19" fmla="*/ 433 h 1111"/>
                <a:gd name="T20" fmla="*/ 33 w 1272"/>
                <a:gd name="T21" fmla="*/ 534 h 1111"/>
                <a:gd name="T22" fmla="*/ 38 w 1272"/>
                <a:gd name="T23" fmla="*/ 670 h 1111"/>
                <a:gd name="T24" fmla="*/ 319 w 1272"/>
                <a:gd name="T25" fmla="*/ 771 h 1111"/>
                <a:gd name="T26" fmla="*/ 344 w 1272"/>
                <a:gd name="T27" fmla="*/ 759 h 1111"/>
                <a:gd name="T28" fmla="*/ 349 w 1272"/>
                <a:gd name="T29" fmla="*/ 773 h 1111"/>
                <a:gd name="T30" fmla="*/ 630 w 1272"/>
                <a:gd name="T31" fmla="*/ 874 h 1111"/>
                <a:gd name="T32" fmla="*/ 641 w 1272"/>
                <a:gd name="T33" fmla="*/ 869 h 1111"/>
                <a:gd name="T34" fmla="*/ 768 w 1272"/>
                <a:gd name="T35" fmla="*/ 901 h 1111"/>
                <a:gd name="T36" fmla="*/ 790 w 1272"/>
                <a:gd name="T37" fmla="*/ 955 h 1111"/>
                <a:gd name="T38" fmla="*/ 1000 w 1272"/>
                <a:gd name="T39" fmla="*/ 1111 h 1111"/>
                <a:gd name="T40" fmla="*/ 1037 w 1272"/>
                <a:gd name="T41" fmla="*/ 1077 h 1111"/>
                <a:gd name="T42" fmla="*/ 1036 w 1272"/>
                <a:gd name="T43" fmla="*/ 1076 h 1111"/>
                <a:gd name="T44" fmla="*/ 906 w 1272"/>
                <a:gd name="T45" fmla="*/ 901 h 1111"/>
                <a:gd name="T46" fmla="*/ 907 w 1272"/>
                <a:gd name="T47" fmla="*/ 893 h 1111"/>
                <a:gd name="T48" fmla="*/ 1106 w 1272"/>
                <a:gd name="T49" fmla="*/ 904 h 1111"/>
                <a:gd name="T50" fmla="*/ 1228 w 1272"/>
                <a:gd name="T51" fmla="*/ 632 h 1111"/>
                <a:gd name="T52" fmla="*/ 1199 w 1272"/>
                <a:gd name="T53" fmla="*/ 585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2" h="1111">
                  <a:moveTo>
                    <a:pt x="1199" y="585"/>
                  </a:moveTo>
                  <a:cubicBezTo>
                    <a:pt x="1249" y="533"/>
                    <a:pt x="1263" y="446"/>
                    <a:pt x="1228" y="365"/>
                  </a:cubicBezTo>
                  <a:cubicBezTo>
                    <a:pt x="1197" y="291"/>
                    <a:pt x="1135" y="243"/>
                    <a:pt x="1070" y="234"/>
                  </a:cubicBezTo>
                  <a:cubicBezTo>
                    <a:pt x="1083" y="144"/>
                    <a:pt x="985" y="49"/>
                    <a:pt x="845" y="20"/>
                  </a:cubicBezTo>
                  <a:cubicBezTo>
                    <a:pt x="749" y="0"/>
                    <a:pt x="657" y="17"/>
                    <a:pt x="603" y="59"/>
                  </a:cubicBezTo>
                  <a:cubicBezTo>
                    <a:pt x="563" y="37"/>
                    <a:pt x="515" y="31"/>
                    <a:pt x="469" y="46"/>
                  </a:cubicBezTo>
                  <a:cubicBezTo>
                    <a:pt x="432" y="58"/>
                    <a:pt x="401" y="82"/>
                    <a:pt x="381" y="111"/>
                  </a:cubicBezTo>
                  <a:cubicBezTo>
                    <a:pt x="323" y="99"/>
                    <a:pt x="255" y="116"/>
                    <a:pt x="198" y="161"/>
                  </a:cubicBezTo>
                  <a:cubicBezTo>
                    <a:pt x="144" y="203"/>
                    <a:pt x="113" y="261"/>
                    <a:pt x="108" y="317"/>
                  </a:cubicBezTo>
                  <a:cubicBezTo>
                    <a:pt x="54" y="331"/>
                    <a:pt x="12" y="375"/>
                    <a:pt x="5" y="433"/>
                  </a:cubicBezTo>
                  <a:cubicBezTo>
                    <a:pt x="0" y="470"/>
                    <a:pt x="11" y="506"/>
                    <a:pt x="33" y="534"/>
                  </a:cubicBezTo>
                  <a:cubicBezTo>
                    <a:pt x="19" y="578"/>
                    <a:pt x="20" y="625"/>
                    <a:pt x="38" y="670"/>
                  </a:cubicBezTo>
                  <a:cubicBezTo>
                    <a:pt x="82" y="773"/>
                    <a:pt x="208" y="818"/>
                    <a:pt x="319" y="771"/>
                  </a:cubicBezTo>
                  <a:cubicBezTo>
                    <a:pt x="327" y="767"/>
                    <a:pt x="336" y="763"/>
                    <a:pt x="344" y="759"/>
                  </a:cubicBezTo>
                  <a:cubicBezTo>
                    <a:pt x="346" y="763"/>
                    <a:pt x="347" y="768"/>
                    <a:pt x="349" y="773"/>
                  </a:cubicBezTo>
                  <a:cubicBezTo>
                    <a:pt x="393" y="876"/>
                    <a:pt x="519" y="921"/>
                    <a:pt x="630" y="874"/>
                  </a:cubicBezTo>
                  <a:cubicBezTo>
                    <a:pt x="633" y="873"/>
                    <a:pt x="637" y="871"/>
                    <a:pt x="641" y="869"/>
                  </a:cubicBezTo>
                  <a:cubicBezTo>
                    <a:pt x="671" y="902"/>
                    <a:pt x="721" y="916"/>
                    <a:pt x="768" y="901"/>
                  </a:cubicBezTo>
                  <a:cubicBezTo>
                    <a:pt x="774" y="920"/>
                    <a:pt x="781" y="938"/>
                    <a:pt x="790" y="955"/>
                  </a:cubicBezTo>
                  <a:cubicBezTo>
                    <a:pt x="837" y="1044"/>
                    <a:pt x="918" y="1100"/>
                    <a:pt x="1000" y="1111"/>
                  </a:cubicBezTo>
                  <a:cubicBezTo>
                    <a:pt x="1037" y="1077"/>
                    <a:pt x="1037" y="1077"/>
                    <a:pt x="1037" y="1077"/>
                  </a:cubicBezTo>
                  <a:cubicBezTo>
                    <a:pt x="1037" y="1077"/>
                    <a:pt x="1036" y="1076"/>
                    <a:pt x="1036" y="1076"/>
                  </a:cubicBezTo>
                  <a:cubicBezTo>
                    <a:pt x="961" y="1053"/>
                    <a:pt x="906" y="983"/>
                    <a:pt x="906" y="901"/>
                  </a:cubicBezTo>
                  <a:cubicBezTo>
                    <a:pt x="906" y="898"/>
                    <a:pt x="906" y="896"/>
                    <a:pt x="907" y="893"/>
                  </a:cubicBezTo>
                  <a:cubicBezTo>
                    <a:pt x="964" y="927"/>
                    <a:pt x="1038" y="933"/>
                    <a:pt x="1106" y="904"/>
                  </a:cubicBezTo>
                  <a:cubicBezTo>
                    <a:pt x="1217" y="857"/>
                    <a:pt x="1272" y="735"/>
                    <a:pt x="1228" y="632"/>
                  </a:cubicBezTo>
                  <a:cubicBezTo>
                    <a:pt x="1220" y="614"/>
                    <a:pt x="1211" y="599"/>
                    <a:pt x="1199" y="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>
              <a:off x="5123939" y="3195875"/>
              <a:ext cx="2613125" cy="1869306"/>
            </a:xfrm>
            <a:custGeom>
              <a:avLst/>
              <a:gdLst>
                <a:gd name="T0" fmla="*/ 853 w 1019"/>
                <a:gd name="T1" fmla="*/ 522 h 729"/>
                <a:gd name="T2" fmla="*/ 975 w 1019"/>
                <a:gd name="T3" fmla="*/ 250 h 729"/>
                <a:gd name="T4" fmla="*/ 946 w 1019"/>
                <a:gd name="T5" fmla="*/ 203 h 729"/>
                <a:gd name="T6" fmla="*/ 991 w 1019"/>
                <a:gd name="T7" fmla="*/ 110 h 729"/>
                <a:gd name="T8" fmla="*/ 580 w 1019"/>
                <a:gd name="T9" fmla="*/ 105 h 729"/>
                <a:gd name="T10" fmla="*/ 524 w 1019"/>
                <a:gd name="T11" fmla="*/ 258 h 729"/>
                <a:gd name="T12" fmla="*/ 505 w 1019"/>
                <a:gd name="T13" fmla="*/ 253 h 729"/>
                <a:gd name="T14" fmla="*/ 0 w 1019"/>
                <a:gd name="T15" fmla="*/ 406 h 729"/>
                <a:gd name="T16" fmla="*/ 66 w 1019"/>
                <a:gd name="T17" fmla="*/ 389 h 729"/>
                <a:gd name="T18" fmla="*/ 91 w 1019"/>
                <a:gd name="T19" fmla="*/ 377 h 729"/>
                <a:gd name="T20" fmla="*/ 96 w 1019"/>
                <a:gd name="T21" fmla="*/ 391 h 729"/>
                <a:gd name="T22" fmla="*/ 377 w 1019"/>
                <a:gd name="T23" fmla="*/ 492 h 729"/>
                <a:gd name="T24" fmla="*/ 388 w 1019"/>
                <a:gd name="T25" fmla="*/ 487 h 729"/>
                <a:gd name="T26" fmla="*/ 515 w 1019"/>
                <a:gd name="T27" fmla="*/ 519 h 729"/>
                <a:gd name="T28" fmla="*/ 537 w 1019"/>
                <a:gd name="T29" fmla="*/ 573 h 729"/>
                <a:gd name="T30" fmla="*/ 747 w 1019"/>
                <a:gd name="T31" fmla="*/ 729 h 729"/>
                <a:gd name="T32" fmla="*/ 784 w 1019"/>
                <a:gd name="T33" fmla="*/ 695 h 729"/>
                <a:gd name="T34" fmla="*/ 783 w 1019"/>
                <a:gd name="T35" fmla="*/ 694 h 729"/>
                <a:gd name="T36" fmla="*/ 653 w 1019"/>
                <a:gd name="T37" fmla="*/ 519 h 729"/>
                <a:gd name="T38" fmla="*/ 654 w 1019"/>
                <a:gd name="T39" fmla="*/ 511 h 729"/>
                <a:gd name="T40" fmla="*/ 853 w 1019"/>
                <a:gd name="T41" fmla="*/ 522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9" h="729">
                  <a:moveTo>
                    <a:pt x="853" y="522"/>
                  </a:moveTo>
                  <a:cubicBezTo>
                    <a:pt x="964" y="475"/>
                    <a:pt x="1019" y="353"/>
                    <a:pt x="975" y="250"/>
                  </a:cubicBezTo>
                  <a:cubicBezTo>
                    <a:pt x="967" y="232"/>
                    <a:pt x="958" y="217"/>
                    <a:pt x="946" y="203"/>
                  </a:cubicBezTo>
                  <a:cubicBezTo>
                    <a:pt x="969" y="178"/>
                    <a:pt x="985" y="146"/>
                    <a:pt x="991" y="110"/>
                  </a:cubicBezTo>
                  <a:cubicBezTo>
                    <a:pt x="851" y="5"/>
                    <a:pt x="673" y="0"/>
                    <a:pt x="580" y="105"/>
                  </a:cubicBezTo>
                  <a:cubicBezTo>
                    <a:pt x="543" y="147"/>
                    <a:pt x="524" y="200"/>
                    <a:pt x="524" y="258"/>
                  </a:cubicBezTo>
                  <a:cubicBezTo>
                    <a:pt x="518" y="256"/>
                    <a:pt x="511" y="255"/>
                    <a:pt x="505" y="253"/>
                  </a:cubicBezTo>
                  <a:cubicBezTo>
                    <a:pt x="294" y="202"/>
                    <a:pt x="90" y="270"/>
                    <a:pt x="0" y="406"/>
                  </a:cubicBezTo>
                  <a:cubicBezTo>
                    <a:pt x="22" y="404"/>
                    <a:pt x="44" y="398"/>
                    <a:pt x="66" y="389"/>
                  </a:cubicBezTo>
                  <a:cubicBezTo>
                    <a:pt x="74" y="385"/>
                    <a:pt x="83" y="381"/>
                    <a:pt x="91" y="377"/>
                  </a:cubicBezTo>
                  <a:cubicBezTo>
                    <a:pt x="93" y="381"/>
                    <a:pt x="94" y="386"/>
                    <a:pt x="96" y="391"/>
                  </a:cubicBezTo>
                  <a:cubicBezTo>
                    <a:pt x="140" y="494"/>
                    <a:pt x="266" y="539"/>
                    <a:pt x="377" y="492"/>
                  </a:cubicBezTo>
                  <a:cubicBezTo>
                    <a:pt x="380" y="491"/>
                    <a:pt x="384" y="489"/>
                    <a:pt x="388" y="487"/>
                  </a:cubicBezTo>
                  <a:cubicBezTo>
                    <a:pt x="418" y="520"/>
                    <a:pt x="468" y="534"/>
                    <a:pt x="515" y="519"/>
                  </a:cubicBezTo>
                  <a:cubicBezTo>
                    <a:pt x="521" y="538"/>
                    <a:pt x="528" y="556"/>
                    <a:pt x="537" y="573"/>
                  </a:cubicBezTo>
                  <a:cubicBezTo>
                    <a:pt x="584" y="662"/>
                    <a:pt x="665" y="718"/>
                    <a:pt x="747" y="729"/>
                  </a:cubicBezTo>
                  <a:cubicBezTo>
                    <a:pt x="784" y="695"/>
                    <a:pt x="784" y="695"/>
                    <a:pt x="784" y="695"/>
                  </a:cubicBezTo>
                  <a:cubicBezTo>
                    <a:pt x="784" y="695"/>
                    <a:pt x="783" y="694"/>
                    <a:pt x="783" y="694"/>
                  </a:cubicBezTo>
                  <a:cubicBezTo>
                    <a:pt x="708" y="671"/>
                    <a:pt x="653" y="601"/>
                    <a:pt x="653" y="519"/>
                  </a:cubicBezTo>
                  <a:cubicBezTo>
                    <a:pt x="653" y="516"/>
                    <a:pt x="653" y="514"/>
                    <a:pt x="654" y="511"/>
                  </a:cubicBezTo>
                  <a:cubicBezTo>
                    <a:pt x="711" y="545"/>
                    <a:pt x="785" y="551"/>
                    <a:pt x="853" y="5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7"/>
            <p:cNvSpPr>
              <a:spLocks/>
            </p:cNvSpPr>
            <p:nvPr/>
          </p:nvSpPr>
          <p:spPr bwMode="auto">
            <a:xfrm>
              <a:off x="5065387" y="3240330"/>
              <a:ext cx="2632641" cy="1856295"/>
            </a:xfrm>
            <a:custGeom>
              <a:avLst/>
              <a:gdLst>
                <a:gd name="T0" fmla="*/ 881 w 1027"/>
                <a:gd name="T1" fmla="*/ 515 h 724"/>
                <a:gd name="T2" fmla="*/ 1008 w 1027"/>
                <a:gd name="T3" fmla="*/ 228 h 724"/>
                <a:gd name="T4" fmla="*/ 969 w 1027"/>
                <a:gd name="T5" fmla="*/ 186 h 724"/>
                <a:gd name="T6" fmla="*/ 1025 w 1027"/>
                <a:gd name="T7" fmla="*/ 95 h 724"/>
                <a:gd name="T8" fmla="*/ 1021 w 1027"/>
                <a:gd name="T9" fmla="*/ 84 h 724"/>
                <a:gd name="T10" fmla="*/ 680 w 1027"/>
                <a:gd name="T11" fmla="*/ 20 h 724"/>
                <a:gd name="T12" fmla="*/ 550 w 1027"/>
                <a:gd name="T13" fmla="*/ 155 h 724"/>
                <a:gd name="T14" fmla="*/ 547 w 1027"/>
                <a:gd name="T15" fmla="*/ 241 h 724"/>
                <a:gd name="T16" fmla="*/ 531 w 1027"/>
                <a:gd name="T17" fmla="*/ 225 h 724"/>
                <a:gd name="T18" fmla="*/ 168 w 1027"/>
                <a:gd name="T19" fmla="*/ 254 h 724"/>
                <a:gd name="T20" fmla="*/ 0 w 1027"/>
                <a:gd name="T21" fmla="*/ 403 h 724"/>
                <a:gd name="T22" fmla="*/ 93 w 1027"/>
                <a:gd name="T23" fmla="*/ 383 h 724"/>
                <a:gd name="T24" fmla="*/ 114 w 1027"/>
                <a:gd name="T25" fmla="*/ 360 h 724"/>
                <a:gd name="T26" fmla="*/ 109 w 1027"/>
                <a:gd name="T27" fmla="*/ 378 h 724"/>
                <a:gd name="T28" fmla="*/ 309 w 1027"/>
                <a:gd name="T29" fmla="*/ 505 h 724"/>
                <a:gd name="T30" fmla="*/ 404 w 1027"/>
                <a:gd name="T31" fmla="*/ 486 h 724"/>
                <a:gd name="T32" fmla="*/ 411 w 1027"/>
                <a:gd name="T33" fmla="*/ 470 h 724"/>
                <a:gd name="T34" fmla="*/ 499 w 1027"/>
                <a:gd name="T35" fmla="*/ 520 h 724"/>
                <a:gd name="T36" fmla="*/ 538 w 1027"/>
                <a:gd name="T37" fmla="*/ 502 h 724"/>
                <a:gd name="T38" fmla="*/ 550 w 1027"/>
                <a:gd name="T39" fmla="*/ 562 h 724"/>
                <a:gd name="T40" fmla="*/ 774 w 1027"/>
                <a:gd name="T41" fmla="*/ 724 h 724"/>
                <a:gd name="T42" fmla="*/ 815 w 1027"/>
                <a:gd name="T43" fmla="*/ 670 h 724"/>
                <a:gd name="T44" fmla="*/ 811 w 1027"/>
                <a:gd name="T45" fmla="*/ 667 h 724"/>
                <a:gd name="T46" fmla="*/ 722 w 1027"/>
                <a:gd name="T47" fmla="*/ 605 h 724"/>
                <a:gd name="T48" fmla="*/ 688 w 1027"/>
                <a:gd name="T49" fmla="*/ 495 h 724"/>
                <a:gd name="T50" fmla="*/ 671 w 1027"/>
                <a:gd name="T51" fmla="*/ 504 h 724"/>
                <a:gd name="T52" fmla="*/ 881 w 1027"/>
                <a:gd name="T53" fmla="*/ 515 h 724"/>
                <a:gd name="T54" fmla="*/ 872 w 1027"/>
                <a:gd name="T55" fmla="*/ 494 h 724"/>
                <a:gd name="T56" fmla="*/ 682 w 1027"/>
                <a:gd name="T57" fmla="*/ 485 h 724"/>
                <a:gd name="T58" fmla="*/ 665 w 1027"/>
                <a:gd name="T59" fmla="*/ 494 h 724"/>
                <a:gd name="T60" fmla="*/ 704 w 1027"/>
                <a:gd name="T61" fmla="*/ 618 h 724"/>
                <a:gd name="T62" fmla="*/ 806 w 1027"/>
                <a:gd name="T63" fmla="*/ 677 h 724"/>
                <a:gd name="T64" fmla="*/ 800 w 1027"/>
                <a:gd name="T65" fmla="*/ 687 h 724"/>
                <a:gd name="T66" fmla="*/ 800 w 1027"/>
                <a:gd name="T67" fmla="*/ 670 h 724"/>
                <a:gd name="T68" fmla="*/ 770 w 1027"/>
                <a:gd name="T69" fmla="*/ 712 h 724"/>
                <a:gd name="T70" fmla="*/ 570 w 1027"/>
                <a:gd name="T71" fmla="*/ 551 h 724"/>
                <a:gd name="T72" fmla="*/ 545 w 1027"/>
                <a:gd name="T73" fmla="*/ 488 h 724"/>
                <a:gd name="T74" fmla="*/ 499 w 1027"/>
                <a:gd name="T75" fmla="*/ 497 h 724"/>
                <a:gd name="T76" fmla="*/ 414 w 1027"/>
                <a:gd name="T77" fmla="*/ 456 h 724"/>
                <a:gd name="T78" fmla="*/ 395 w 1027"/>
                <a:gd name="T79" fmla="*/ 465 h 724"/>
                <a:gd name="T80" fmla="*/ 309 w 1027"/>
                <a:gd name="T81" fmla="*/ 483 h 724"/>
                <a:gd name="T82" fmla="*/ 130 w 1027"/>
                <a:gd name="T83" fmla="*/ 369 h 724"/>
                <a:gd name="T84" fmla="*/ 120 w 1027"/>
                <a:gd name="T85" fmla="*/ 343 h 724"/>
                <a:gd name="T86" fmla="*/ 84 w 1027"/>
                <a:gd name="T87" fmla="*/ 362 h 724"/>
                <a:gd name="T88" fmla="*/ 23 w 1027"/>
                <a:gd name="T89" fmla="*/ 389 h 724"/>
                <a:gd name="T90" fmla="*/ 178 w 1027"/>
                <a:gd name="T91" fmla="*/ 275 h 724"/>
                <a:gd name="T92" fmla="*/ 526 w 1027"/>
                <a:gd name="T93" fmla="*/ 247 h 724"/>
                <a:gd name="T94" fmla="*/ 558 w 1027"/>
                <a:gd name="T95" fmla="*/ 256 h 724"/>
                <a:gd name="T96" fmla="*/ 572 w 1027"/>
                <a:gd name="T97" fmla="*/ 162 h 724"/>
                <a:gd name="T98" fmla="*/ 689 w 1027"/>
                <a:gd name="T99" fmla="*/ 41 h 724"/>
                <a:gd name="T100" fmla="*/ 1007 w 1027"/>
                <a:gd name="T101" fmla="*/ 102 h 724"/>
                <a:gd name="T102" fmla="*/ 1003 w 1027"/>
                <a:gd name="T103" fmla="*/ 91 h 724"/>
                <a:gd name="T104" fmla="*/ 954 w 1027"/>
                <a:gd name="T105" fmla="*/ 185 h 724"/>
                <a:gd name="T106" fmla="*/ 987 w 1027"/>
                <a:gd name="T107" fmla="*/ 237 h 724"/>
                <a:gd name="T108" fmla="*/ 872 w 1027"/>
                <a:gd name="T109" fmla="*/ 49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7" h="724">
                  <a:moveTo>
                    <a:pt x="876" y="505"/>
                  </a:moveTo>
                  <a:cubicBezTo>
                    <a:pt x="881" y="515"/>
                    <a:pt x="881" y="515"/>
                    <a:pt x="881" y="515"/>
                  </a:cubicBezTo>
                  <a:cubicBezTo>
                    <a:pt x="970" y="478"/>
                    <a:pt x="1024" y="394"/>
                    <a:pt x="1024" y="307"/>
                  </a:cubicBezTo>
                  <a:cubicBezTo>
                    <a:pt x="1024" y="281"/>
                    <a:pt x="1019" y="254"/>
                    <a:pt x="1008" y="228"/>
                  </a:cubicBezTo>
                  <a:cubicBezTo>
                    <a:pt x="1000" y="210"/>
                    <a:pt x="990" y="193"/>
                    <a:pt x="978" y="178"/>
                  </a:cubicBezTo>
                  <a:cubicBezTo>
                    <a:pt x="969" y="186"/>
                    <a:pt x="969" y="186"/>
                    <a:pt x="969" y="186"/>
                  </a:cubicBezTo>
                  <a:cubicBezTo>
                    <a:pt x="977" y="194"/>
                    <a:pt x="977" y="194"/>
                    <a:pt x="977" y="194"/>
                  </a:cubicBezTo>
                  <a:cubicBezTo>
                    <a:pt x="1002" y="167"/>
                    <a:pt x="1019" y="133"/>
                    <a:pt x="1025" y="95"/>
                  </a:cubicBezTo>
                  <a:cubicBezTo>
                    <a:pt x="1027" y="88"/>
                    <a:pt x="1027" y="88"/>
                    <a:pt x="1027" y="88"/>
                  </a:cubicBezTo>
                  <a:cubicBezTo>
                    <a:pt x="1021" y="84"/>
                    <a:pt x="1021" y="84"/>
                    <a:pt x="1021" y="84"/>
                  </a:cubicBezTo>
                  <a:cubicBezTo>
                    <a:pt x="947" y="29"/>
                    <a:pt x="863" y="0"/>
                    <a:pt x="785" y="0"/>
                  </a:cubicBezTo>
                  <a:cubicBezTo>
                    <a:pt x="748" y="0"/>
                    <a:pt x="712" y="7"/>
                    <a:pt x="680" y="20"/>
                  </a:cubicBezTo>
                  <a:cubicBezTo>
                    <a:pt x="648" y="33"/>
                    <a:pt x="618" y="53"/>
                    <a:pt x="594" y="80"/>
                  </a:cubicBezTo>
                  <a:cubicBezTo>
                    <a:pt x="575" y="102"/>
                    <a:pt x="560" y="127"/>
                    <a:pt x="550" y="155"/>
                  </a:cubicBezTo>
                  <a:cubicBezTo>
                    <a:pt x="540" y="182"/>
                    <a:pt x="536" y="211"/>
                    <a:pt x="535" y="241"/>
                  </a:cubicBezTo>
                  <a:cubicBezTo>
                    <a:pt x="547" y="241"/>
                    <a:pt x="547" y="241"/>
                    <a:pt x="547" y="241"/>
                  </a:cubicBezTo>
                  <a:cubicBezTo>
                    <a:pt x="550" y="230"/>
                    <a:pt x="550" y="230"/>
                    <a:pt x="550" y="230"/>
                  </a:cubicBezTo>
                  <a:cubicBezTo>
                    <a:pt x="543" y="228"/>
                    <a:pt x="537" y="227"/>
                    <a:pt x="531" y="225"/>
                  </a:cubicBezTo>
                  <a:cubicBezTo>
                    <a:pt x="482" y="213"/>
                    <a:pt x="434" y="208"/>
                    <a:pt x="388" y="208"/>
                  </a:cubicBezTo>
                  <a:cubicBezTo>
                    <a:pt x="308" y="208"/>
                    <a:pt x="233" y="224"/>
                    <a:pt x="168" y="254"/>
                  </a:cubicBezTo>
                  <a:cubicBezTo>
                    <a:pt x="103" y="284"/>
                    <a:pt x="50" y="328"/>
                    <a:pt x="13" y="38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24" y="401"/>
                    <a:pt x="24" y="401"/>
                    <a:pt x="24" y="401"/>
                  </a:cubicBezTo>
                  <a:cubicBezTo>
                    <a:pt x="47" y="398"/>
                    <a:pt x="70" y="392"/>
                    <a:pt x="93" y="383"/>
                  </a:cubicBezTo>
                  <a:cubicBezTo>
                    <a:pt x="102" y="379"/>
                    <a:pt x="111" y="374"/>
                    <a:pt x="120" y="369"/>
                  </a:cubicBezTo>
                  <a:cubicBezTo>
                    <a:pt x="114" y="360"/>
                    <a:pt x="114" y="360"/>
                    <a:pt x="114" y="360"/>
                  </a:cubicBezTo>
                  <a:cubicBezTo>
                    <a:pt x="103" y="363"/>
                    <a:pt x="103" y="363"/>
                    <a:pt x="103" y="363"/>
                  </a:cubicBezTo>
                  <a:cubicBezTo>
                    <a:pt x="105" y="368"/>
                    <a:pt x="107" y="373"/>
                    <a:pt x="109" y="378"/>
                  </a:cubicBezTo>
                  <a:cubicBezTo>
                    <a:pt x="126" y="418"/>
                    <a:pt x="154" y="450"/>
                    <a:pt x="190" y="472"/>
                  </a:cubicBezTo>
                  <a:cubicBezTo>
                    <a:pt x="225" y="494"/>
                    <a:pt x="266" y="505"/>
                    <a:pt x="309" y="505"/>
                  </a:cubicBezTo>
                  <a:cubicBezTo>
                    <a:pt x="341" y="505"/>
                    <a:pt x="373" y="499"/>
                    <a:pt x="404" y="486"/>
                  </a:cubicBezTo>
                  <a:cubicBezTo>
                    <a:pt x="404" y="486"/>
                    <a:pt x="404" y="486"/>
                    <a:pt x="404" y="486"/>
                  </a:cubicBezTo>
                  <a:cubicBezTo>
                    <a:pt x="408" y="484"/>
                    <a:pt x="412" y="482"/>
                    <a:pt x="416" y="480"/>
                  </a:cubicBezTo>
                  <a:cubicBezTo>
                    <a:pt x="411" y="470"/>
                    <a:pt x="411" y="470"/>
                    <a:pt x="411" y="470"/>
                  </a:cubicBezTo>
                  <a:cubicBezTo>
                    <a:pt x="402" y="478"/>
                    <a:pt x="402" y="478"/>
                    <a:pt x="402" y="478"/>
                  </a:cubicBezTo>
                  <a:cubicBezTo>
                    <a:pt x="427" y="505"/>
                    <a:pt x="462" y="520"/>
                    <a:pt x="499" y="520"/>
                  </a:cubicBezTo>
                  <a:cubicBezTo>
                    <a:pt x="513" y="520"/>
                    <a:pt x="527" y="518"/>
                    <a:pt x="541" y="513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527" y="506"/>
                    <a:pt x="527" y="506"/>
                    <a:pt x="527" y="506"/>
                  </a:cubicBezTo>
                  <a:cubicBezTo>
                    <a:pt x="533" y="525"/>
                    <a:pt x="541" y="543"/>
                    <a:pt x="550" y="562"/>
                  </a:cubicBezTo>
                  <a:cubicBezTo>
                    <a:pt x="599" y="653"/>
                    <a:pt x="682" y="712"/>
                    <a:pt x="769" y="723"/>
                  </a:cubicBezTo>
                  <a:cubicBezTo>
                    <a:pt x="774" y="724"/>
                    <a:pt x="774" y="724"/>
                    <a:pt x="774" y="724"/>
                  </a:cubicBezTo>
                  <a:cubicBezTo>
                    <a:pt x="824" y="678"/>
                    <a:pt x="824" y="678"/>
                    <a:pt x="824" y="678"/>
                  </a:cubicBezTo>
                  <a:cubicBezTo>
                    <a:pt x="815" y="670"/>
                    <a:pt x="815" y="670"/>
                    <a:pt x="815" y="670"/>
                  </a:cubicBezTo>
                  <a:cubicBezTo>
                    <a:pt x="815" y="670"/>
                    <a:pt x="814" y="669"/>
                    <a:pt x="813" y="668"/>
                  </a:cubicBezTo>
                  <a:cubicBezTo>
                    <a:pt x="811" y="667"/>
                    <a:pt x="811" y="667"/>
                    <a:pt x="811" y="667"/>
                  </a:cubicBezTo>
                  <a:cubicBezTo>
                    <a:pt x="809" y="666"/>
                    <a:pt x="809" y="666"/>
                    <a:pt x="809" y="666"/>
                  </a:cubicBezTo>
                  <a:cubicBezTo>
                    <a:pt x="774" y="655"/>
                    <a:pt x="744" y="633"/>
                    <a:pt x="722" y="605"/>
                  </a:cubicBezTo>
                  <a:cubicBezTo>
                    <a:pt x="700" y="576"/>
                    <a:pt x="688" y="540"/>
                    <a:pt x="688" y="502"/>
                  </a:cubicBezTo>
                  <a:cubicBezTo>
                    <a:pt x="688" y="500"/>
                    <a:pt x="688" y="497"/>
                    <a:pt x="688" y="495"/>
                  </a:cubicBezTo>
                  <a:cubicBezTo>
                    <a:pt x="677" y="494"/>
                    <a:pt x="677" y="494"/>
                    <a:pt x="677" y="494"/>
                  </a:cubicBezTo>
                  <a:cubicBezTo>
                    <a:pt x="671" y="504"/>
                    <a:pt x="671" y="504"/>
                    <a:pt x="671" y="504"/>
                  </a:cubicBezTo>
                  <a:cubicBezTo>
                    <a:pt x="705" y="524"/>
                    <a:pt x="745" y="535"/>
                    <a:pt x="786" y="535"/>
                  </a:cubicBezTo>
                  <a:cubicBezTo>
                    <a:pt x="817" y="535"/>
                    <a:pt x="850" y="529"/>
                    <a:pt x="881" y="515"/>
                  </a:cubicBezTo>
                  <a:cubicBezTo>
                    <a:pt x="876" y="505"/>
                    <a:pt x="876" y="505"/>
                    <a:pt x="876" y="505"/>
                  </a:cubicBezTo>
                  <a:cubicBezTo>
                    <a:pt x="872" y="494"/>
                    <a:pt x="872" y="494"/>
                    <a:pt x="872" y="494"/>
                  </a:cubicBezTo>
                  <a:cubicBezTo>
                    <a:pt x="844" y="506"/>
                    <a:pt x="814" y="512"/>
                    <a:pt x="786" y="512"/>
                  </a:cubicBezTo>
                  <a:cubicBezTo>
                    <a:pt x="749" y="512"/>
                    <a:pt x="713" y="502"/>
                    <a:pt x="682" y="485"/>
                  </a:cubicBezTo>
                  <a:cubicBezTo>
                    <a:pt x="666" y="475"/>
                    <a:pt x="666" y="475"/>
                    <a:pt x="666" y="475"/>
                  </a:cubicBezTo>
                  <a:cubicBezTo>
                    <a:pt x="665" y="494"/>
                    <a:pt x="665" y="494"/>
                    <a:pt x="665" y="494"/>
                  </a:cubicBezTo>
                  <a:cubicBezTo>
                    <a:pt x="665" y="496"/>
                    <a:pt x="665" y="499"/>
                    <a:pt x="665" y="502"/>
                  </a:cubicBezTo>
                  <a:cubicBezTo>
                    <a:pt x="665" y="545"/>
                    <a:pt x="679" y="586"/>
                    <a:pt x="704" y="618"/>
                  </a:cubicBezTo>
                  <a:cubicBezTo>
                    <a:pt x="728" y="651"/>
                    <a:pt x="762" y="676"/>
                    <a:pt x="802" y="688"/>
                  </a:cubicBezTo>
                  <a:cubicBezTo>
                    <a:pt x="806" y="677"/>
                    <a:pt x="806" y="677"/>
                    <a:pt x="806" y="677"/>
                  </a:cubicBezTo>
                  <a:cubicBezTo>
                    <a:pt x="798" y="685"/>
                    <a:pt x="798" y="685"/>
                    <a:pt x="798" y="685"/>
                  </a:cubicBezTo>
                  <a:cubicBezTo>
                    <a:pt x="798" y="686"/>
                    <a:pt x="799" y="686"/>
                    <a:pt x="800" y="687"/>
                  </a:cubicBezTo>
                  <a:cubicBezTo>
                    <a:pt x="807" y="678"/>
                    <a:pt x="807" y="678"/>
                    <a:pt x="807" y="678"/>
                  </a:cubicBezTo>
                  <a:cubicBezTo>
                    <a:pt x="800" y="670"/>
                    <a:pt x="800" y="670"/>
                    <a:pt x="800" y="670"/>
                  </a:cubicBezTo>
                  <a:cubicBezTo>
                    <a:pt x="762" y="703"/>
                    <a:pt x="762" y="703"/>
                    <a:pt x="762" y="703"/>
                  </a:cubicBezTo>
                  <a:cubicBezTo>
                    <a:pt x="770" y="712"/>
                    <a:pt x="770" y="712"/>
                    <a:pt x="770" y="712"/>
                  </a:cubicBezTo>
                  <a:cubicBezTo>
                    <a:pt x="772" y="701"/>
                    <a:pt x="772" y="701"/>
                    <a:pt x="772" y="701"/>
                  </a:cubicBezTo>
                  <a:cubicBezTo>
                    <a:pt x="694" y="691"/>
                    <a:pt x="615" y="637"/>
                    <a:pt x="570" y="551"/>
                  </a:cubicBezTo>
                  <a:cubicBezTo>
                    <a:pt x="561" y="534"/>
                    <a:pt x="554" y="516"/>
                    <a:pt x="549" y="499"/>
                  </a:cubicBezTo>
                  <a:cubicBezTo>
                    <a:pt x="545" y="488"/>
                    <a:pt x="545" y="488"/>
                    <a:pt x="545" y="488"/>
                  </a:cubicBezTo>
                  <a:cubicBezTo>
                    <a:pt x="535" y="491"/>
                    <a:pt x="535" y="491"/>
                    <a:pt x="535" y="491"/>
                  </a:cubicBezTo>
                  <a:cubicBezTo>
                    <a:pt x="523" y="495"/>
                    <a:pt x="511" y="497"/>
                    <a:pt x="499" y="497"/>
                  </a:cubicBezTo>
                  <a:cubicBezTo>
                    <a:pt x="468" y="497"/>
                    <a:pt x="439" y="484"/>
                    <a:pt x="419" y="463"/>
                  </a:cubicBezTo>
                  <a:cubicBezTo>
                    <a:pt x="414" y="456"/>
                    <a:pt x="414" y="456"/>
                    <a:pt x="414" y="456"/>
                  </a:cubicBezTo>
                  <a:cubicBezTo>
                    <a:pt x="406" y="460"/>
                    <a:pt x="406" y="460"/>
                    <a:pt x="406" y="460"/>
                  </a:cubicBezTo>
                  <a:cubicBezTo>
                    <a:pt x="402" y="462"/>
                    <a:pt x="399" y="463"/>
                    <a:pt x="395" y="465"/>
                  </a:cubicBezTo>
                  <a:cubicBezTo>
                    <a:pt x="395" y="465"/>
                    <a:pt x="395" y="465"/>
                    <a:pt x="395" y="465"/>
                  </a:cubicBezTo>
                  <a:cubicBezTo>
                    <a:pt x="367" y="477"/>
                    <a:pt x="338" y="483"/>
                    <a:pt x="309" y="483"/>
                  </a:cubicBezTo>
                  <a:cubicBezTo>
                    <a:pt x="270" y="483"/>
                    <a:pt x="233" y="472"/>
                    <a:pt x="202" y="453"/>
                  </a:cubicBezTo>
                  <a:cubicBezTo>
                    <a:pt x="170" y="433"/>
                    <a:pt x="145" y="405"/>
                    <a:pt x="130" y="369"/>
                  </a:cubicBezTo>
                  <a:cubicBezTo>
                    <a:pt x="128" y="365"/>
                    <a:pt x="126" y="361"/>
                    <a:pt x="125" y="356"/>
                  </a:cubicBezTo>
                  <a:cubicBezTo>
                    <a:pt x="120" y="343"/>
                    <a:pt x="120" y="343"/>
                    <a:pt x="120" y="343"/>
                  </a:cubicBezTo>
                  <a:cubicBezTo>
                    <a:pt x="108" y="350"/>
                    <a:pt x="108" y="350"/>
                    <a:pt x="108" y="350"/>
                  </a:cubicBezTo>
                  <a:cubicBezTo>
                    <a:pt x="101" y="354"/>
                    <a:pt x="93" y="358"/>
                    <a:pt x="84" y="362"/>
                  </a:cubicBezTo>
                  <a:cubicBezTo>
                    <a:pt x="64" y="370"/>
                    <a:pt x="42" y="376"/>
                    <a:pt x="21" y="378"/>
                  </a:cubicBezTo>
                  <a:cubicBezTo>
                    <a:pt x="23" y="389"/>
                    <a:pt x="23" y="389"/>
                    <a:pt x="23" y="389"/>
                  </a:cubicBezTo>
                  <a:cubicBezTo>
                    <a:pt x="32" y="396"/>
                    <a:pt x="32" y="396"/>
                    <a:pt x="32" y="396"/>
                  </a:cubicBezTo>
                  <a:cubicBezTo>
                    <a:pt x="66" y="345"/>
                    <a:pt x="116" y="303"/>
                    <a:pt x="178" y="275"/>
                  </a:cubicBezTo>
                  <a:cubicBezTo>
                    <a:pt x="239" y="246"/>
                    <a:pt x="311" y="231"/>
                    <a:pt x="388" y="231"/>
                  </a:cubicBezTo>
                  <a:cubicBezTo>
                    <a:pt x="433" y="231"/>
                    <a:pt x="479" y="236"/>
                    <a:pt x="526" y="247"/>
                  </a:cubicBezTo>
                  <a:cubicBezTo>
                    <a:pt x="532" y="249"/>
                    <a:pt x="538" y="250"/>
                    <a:pt x="544" y="252"/>
                  </a:cubicBezTo>
                  <a:cubicBezTo>
                    <a:pt x="558" y="256"/>
                    <a:pt x="558" y="256"/>
                    <a:pt x="558" y="256"/>
                  </a:cubicBezTo>
                  <a:cubicBezTo>
                    <a:pt x="558" y="241"/>
                    <a:pt x="558" y="241"/>
                    <a:pt x="558" y="241"/>
                  </a:cubicBezTo>
                  <a:cubicBezTo>
                    <a:pt x="558" y="213"/>
                    <a:pt x="563" y="187"/>
                    <a:pt x="572" y="162"/>
                  </a:cubicBezTo>
                  <a:cubicBezTo>
                    <a:pt x="581" y="138"/>
                    <a:pt x="594" y="115"/>
                    <a:pt x="612" y="95"/>
                  </a:cubicBezTo>
                  <a:cubicBezTo>
                    <a:pt x="633" y="71"/>
                    <a:pt x="659" y="53"/>
                    <a:pt x="689" y="41"/>
                  </a:cubicBezTo>
                  <a:cubicBezTo>
                    <a:pt x="718" y="29"/>
                    <a:pt x="751" y="23"/>
                    <a:pt x="785" y="23"/>
                  </a:cubicBezTo>
                  <a:cubicBezTo>
                    <a:pt x="858" y="23"/>
                    <a:pt x="937" y="50"/>
                    <a:pt x="1007" y="102"/>
                  </a:cubicBezTo>
                  <a:cubicBezTo>
                    <a:pt x="1014" y="93"/>
                    <a:pt x="1014" y="93"/>
                    <a:pt x="1014" y="93"/>
                  </a:cubicBezTo>
                  <a:cubicBezTo>
                    <a:pt x="1003" y="91"/>
                    <a:pt x="1003" y="91"/>
                    <a:pt x="1003" y="91"/>
                  </a:cubicBezTo>
                  <a:cubicBezTo>
                    <a:pt x="997" y="125"/>
                    <a:pt x="982" y="155"/>
                    <a:pt x="961" y="178"/>
                  </a:cubicBezTo>
                  <a:cubicBezTo>
                    <a:pt x="954" y="185"/>
                    <a:pt x="954" y="185"/>
                    <a:pt x="954" y="185"/>
                  </a:cubicBezTo>
                  <a:cubicBezTo>
                    <a:pt x="960" y="193"/>
                    <a:pt x="960" y="193"/>
                    <a:pt x="960" y="193"/>
                  </a:cubicBezTo>
                  <a:cubicBezTo>
                    <a:pt x="971" y="206"/>
                    <a:pt x="980" y="221"/>
                    <a:pt x="987" y="237"/>
                  </a:cubicBezTo>
                  <a:cubicBezTo>
                    <a:pt x="997" y="260"/>
                    <a:pt x="1001" y="284"/>
                    <a:pt x="1001" y="307"/>
                  </a:cubicBezTo>
                  <a:cubicBezTo>
                    <a:pt x="1001" y="384"/>
                    <a:pt x="953" y="460"/>
                    <a:pt x="872" y="494"/>
                  </a:cubicBezTo>
                  <a:lnTo>
                    <a:pt x="876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8"/>
            <p:cNvSpPr>
              <a:spLocks/>
            </p:cNvSpPr>
            <p:nvPr/>
          </p:nvSpPr>
          <p:spPr bwMode="auto">
            <a:xfrm>
              <a:off x="5783184" y="2216766"/>
              <a:ext cx="1930026" cy="2004840"/>
            </a:xfrm>
            <a:custGeom>
              <a:avLst/>
              <a:gdLst>
                <a:gd name="T0" fmla="*/ 718 w 753"/>
                <a:gd name="T1" fmla="*/ 632 h 782"/>
                <a:gd name="T2" fmla="*/ 689 w 753"/>
                <a:gd name="T3" fmla="*/ 585 h 782"/>
                <a:gd name="T4" fmla="*/ 718 w 753"/>
                <a:gd name="T5" fmla="*/ 365 h 782"/>
                <a:gd name="T6" fmla="*/ 560 w 753"/>
                <a:gd name="T7" fmla="*/ 234 h 782"/>
                <a:gd name="T8" fmla="*/ 335 w 753"/>
                <a:gd name="T9" fmla="*/ 20 h 782"/>
                <a:gd name="T10" fmla="*/ 93 w 753"/>
                <a:gd name="T11" fmla="*/ 59 h 782"/>
                <a:gd name="T12" fmla="*/ 36 w 753"/>
                <a:gd name="T13" fmla="*/ 146 h 782"/>
                <a:gd name="T14" fmla="*/ 233 w 753"/>
                <a:gd name="T15" fmla="*/ 450 h 782"/>
                <a:gd name="T16" fmla="*/ 362 w 753"/>
                <a:gd name="T17" fmla="*/ 458 h 782"/>
                <a:gd name="T18" fmla="*/ 406 w 753"/>
                <a:gd name="T19" fmla="*/ 614 h 782"/>
                <a:gd name="T20" fmla="*/ 489 w 753"/>
                <a:gd name="T21" fmla="*/ 667 h 782"/>
                <a:gd name="T22" fmla="*/ 590 w 753"/>
                <a:gd name="T23" fmla="*/ 777 h 782"/>
                <a:gd name="T24" fmla="*/ 732 w 753"/>
                <a:gd name="T25" fmla="*/ 689 h 782"/>
                <a:gd name="T26" fmla="*/ 718 w 753"/>
                <a:gd name="T27" fmla="*/ 6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3" h="782">
                  <a:moveTo>
                    <a:pt x="718" y="632"/>
                  </a:moveTo>
                  <a:cubicBezTo>
                    <a:pt x="710" y="614"/>
                    <a:pt x="701" y="599"/>
                    <a:pt x="689" y="585"/>
                  </a:cubicBezTo>
                  <a:cubicBezTo>
                    <a:pt x="739" y="533"/>
                    <a:pt x="753" y="446"/>
                    <a:pt x="718" y="365"/>
                  </a:cubicBezTo>
                  <a:cubicBezTo>
                    <a:pt x="687" y="291"/>
                    <a:pt x="625" y="243"/>
                    <a:pt x="560" y="234"/>
                  </a:cubicBezTo>
                  <a:cubicBezTo>
                    <a:pt x="573" y="144"/>
                    <a:pt x="475" y="49"/>
                    <a:pt x="335" y="20"/>
                  </a:cubicBezTo>
                  <a:cubicBezTo>
                    <a:pt x="239" y="0"/>
                    <a:pt x="147" y="17"/>
                    <a:pt x="93" y="59"/>
                  </a:cubicBezTo>
                  <a:cubicBezTo>
                    <a:pt x="91" y="58"/>
                    <a:pt x="46" y="111"/>
                    <a:pt x="36" y="146"/>
                  </a:cubicBezTo>
                  <a:cubicBezTo>
                    <a:pt x="0" y="273"/>
                    <a:pt x="89" y="409"/>
                    <a:pt x="233" y="450"/>
                  </a:cubicBezTo>
                  <a:cubicBezTo>
                    <a:pt x="277" y="462"/>
                    <a:pt x="321" y="464"/>
                    <a:pt x="362" y="458"/>
                  </a:cubicBezTo>
                  <a:cubicBezTo>
                    <a:pt x="354" y="515"/>
                    <a:pt x="368" y="571"/>
                    <a:pt x="406" y="614"/>
                  </a:cubicBezTo>
                  <a:cubicBezTo>
                    <a:pt x="428" y="639"/>
                    <a:pt x="457" y="657"/>
                    <a:pt x="489" y="667"/>
                  </a:cubicBezTo>
                  <a:cubicBezTo>
                    <a:pt x="481" y="730"/>
                    <a:pt x="524" y="774"/>
                    <a:pt x="590" y="777"/>
                  </a:cubicBezTo>
                  <a:cubicBezTo>
                    <a:pt x="703" y="782"/>
                    <a:pt x="729" y="689"/>
                    <a:pt x="732" y="689"/>
                  </a:cubicBezTo>
                  <a:cubicBezTo>
                    <a:pt x="730" y="669"/>
                    <a:pt x="726" y="650"/>
                    <a:pt x="718" y="6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auto">
            <a:xfrm>
              <a:off x="5826554" y="2216766"/>
              <a:ext cx="1876895" cy="2020020"/>
            </a:xfrm>
            <a:custGeom>
              <a:avLst/>
              <a:gdLst>
                <a:gd name="T0" fmla="*/ 681 w 732"/>
                <a:gd name="T1" fmla="*/ 577 h 788"/>
                <a:gd name="T2" fmla="*/ 732 w 732"/>
                <a:gd name="T3" fmla="*/ 456 h 788"/>
                <a:gd name="T4" fmla="*/ 545 w 732"/>
                <a:gd name="T5" fmla="*/ 223 h 788"/>
                <a:gd name="T6" fmla="*/ 556 w 732"/>
                <a:gd name="T7" fmla="*/ 218 h 788"/>
                <a:gd name="T8" fmla="*/ 321 w 732"/>
                <a:gd name="T9" fmla="*/ 9 h 788"/>
                <a:gd name="T10" fmla="*/ 69 w 732"/>
                <a:gd name="T11" fmla="*/ 50 h 788"/>
                <a:gd name="T12" fmla="*/ 76 w 732"/>
                <a:gd name="T13" fmla="*/ 47 h 788"/>
                <a:gd name="T14" fmla="*/ 68 w 732"/>
                <a:gd name="T15" fmla="*/ 50 h 788"/>
                <a:gd name="T16" fmla="*/ 32 w 732"/>
                <a:gd name="T17" fmla="*/ 95 h 788"/>
                <a:gd name="T18" fmla="*/ 0 w 732"/>
                <a:gd name="T19" fmla="*/ 204 h 788"/>
                <a:gd name="T20" fmla="*/ 300 w 732"/>
                <a:gd name="T21" fmla="*/ 473 h 788"/>
                <a:gd name="T22" fmla="*/ 334 w 732"/>
                <a:gd name="T23" fmla="*/ 456 h 788"/>
                <a:gd name="T24" fmla="*/ 468 w 732"/>
                <a:gd name="T25" fmla="*/ 678 h 788"/>
                <a:gd name="T26" fmla="*/ 459 w 732"/>
                <a:gd name="T27" fmla="*/ 682 h 788"/>
                <a:gd name="T28" fmla="*/ 572 w 732"/>
                <a:gd name="T29" fmla="*/ 788 h 788"/>
                <a:gd name="T30" fmla="*/ 709 w 732"/>
                <a:gd name="T31" fmla="*/ 723 h 788"/>
                <a:gd name="T32" fmla="*/ 724 w 732"/>
                <a:gd name="T33" fmla="*/ 695 h 788"/>
                <a:gd name="T34" fmla="*/ 718 w 732"/>
                <a:gd name="T35" fmla="*/ 691 h 788"/>
                <a:gd name="T36" fmla="*/ 718 w 732"/>
                <a:gd name="T37" fmla="*/ 691 h 788"/>
                <a:gd name="T38" fmla="*/ 722 w 732"/>
                <a:gd name="T39" fmla="*/ 698 h 788"/>
                <a:gd name="T40" fmla="*/ 722 w 732"/>
                <a:gd name="T41" fmla="*/ 698 h 788"/>
                <a:gd name="T42" fmla="*/ 722 w 732"/>
                <a:gd name="T43" fmla="*/ 698 h 788"/>
                <a:gd name="T44" fmla="*/ 715 w 732"/>
                <a:gd name="T45" fmla="*/ 689 h 788"/>
                <a:gd name="T46" fmla="*/ 715 w 732"/>
                <a:gd name="T47" fmla="*/ 689 h 788"/>
                <a:gd name="T48" fmla="*/ 726 w 732"/>
                <a:gd name="T49" fmla="*/ 687 h 788"/>
                <a:gd name="T50" fmla="*/ 690 w 732"/>
                <a:gd name="T51" fmla="*/ 636 h 788"/>
                <a:gd name="T52" fmla="*/ 714 w 732"/>
                <a:gd name="T53" fmla="*/ 677 h 788"/>
                <a:gd name="T54" fmla="*/ 704 w 732"/>
                <a:gd name="T55" fmla="*/ 684 h 788"/>
                <a:gd name="T56" fmla="*/ 664 w 732"/>
                <a:gd name="T57" fmla="*/ 739 h 788"/>
                <a:gd name="T58" fmla="*/ 573 w 732"/>
                <a:gd name="T59" fmla="*/ 765 h 788"/>
                <a:gd name="T60" fmla="*/ 482 w 732"/>
                <a:gd name="T61" fmla="*/ 682 h 788"/>
                <a:gd name="T62" fmla="*/ 475 w 732"/>
                <a:gd name="T63" fmla="*/ 657 h 788"/>
                <a:gd name="T64" fmla="*/ 356 w 732"/>
                <a:gd name="T65" fmla="*/ 459 h 788"/>
                <a:gd name="T66" fmla="*/ 300 w 732"/>
                <a:gd name="T67" fmla="*/ 450 h 788"/>
                <a:gd name="T68" fmla="*/ 23 w 732"/>
                <a:gd name="T69" fmla="*/ 204 h 788"/>
                <a:gd name="T70" fmla="*/ 68 w 732"/>
                <a:gd name="T71" fmla="*/ 84 h 788"/>
                <a:gd name="T72" fmla="*/ 82 w 732"/>
                <a:gd name="T73" fmla="*/ 68 h 788"/>
                <a:gd name="T74" fmla="*/ 82 w 732"/>
                <a:gd name="T75" fmla="*/ 68 h 788"/>
                <a:gd name="T76" fmla="*/ 77 w 732"/>
                <a:gd name="T77" fmla="*/ 62 h 788"/>
                <a:gd name="T78" fmla="*/ 77 w 732"/>
                <a:gd name="T79" fmla="*/ 62 h 788"/>
                <a:gd name="T80" fmla="*/ 80 w 732"/>
                <a:gd name="T81" fmla="*/ 69 h 788"/>
                <a:gd name="T82" fmla="*/ 80 w 732"/>
                <a:gd name="T83" fmla="*/ 69 h 788"/>
                <a:gd name="T84" fmla="*/ 80 w 732"/>
                <a:gd name="T85" fmla="*/ 69 h 788"/>
                <a:gd name="T86" fmla="*/ 76 w 732"/>
                <a:gd name="T87" fmla="*/ 59 h 788"/>
                <a:gd name="T88" fmla="*/ 76 w 732"/>
                <a:gd name="T89" fmla="*/ 59 h 788"/>
                <a:gd name="T90" fmla="*/ 83 w 732"/>
                <a:gd name="T91" fmla="*/ 68 h 788"/>
                <a:gd name="T92" fmla="*/ 316 w 732"/>
                <a:gd name="T93" fmla="*/ 31 h 788"/>
                <a:gd name="T94" fmla="*/ 533 w 732"/>
                <a:gd name="T95" fmla="*/ 218 h 788"/>
                <a:gd name="T96" fmla="*/ 542 w 732"/>
                <a:gd name="T97" fmla="*/ 245 h 788"/>
                <a:gd name="T98" fmla="*/ 709 w 732"/>
                <a:gd name="T99" fmla="*/ 456 h 788"/>
                <a:gd name="T100" fmla="*/ 663 w 732"/>
                <a:gd name="T101" fmla="*/ 592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2" h="788">
                  <a:moveTo>
                    <a:pt x="701" y="632"/>
                  </a:moveTo>
                  <a:cubicBezTo>
                    <a:pt x="711" y="627"/>
                    <a:pt x="711" y="627"/>
                    <a:pt x="711" y="627"/>
                  </a:cubicBezTo>
                  <a:cubicBezTo>
                    <a:pt x="703" y="609"/>
                    <a:pt x="693" y="592"/>
                    <a:pt x="681" y="577"/>
                  </a:cubicBezTo>
                  <a:cubicBezTo>
                    <a:pt x="672" y="585"/>
                    <a:pt x="672" y="585"/>
                    <a:pt x="672" y="585"/>
                  </a:cubicBezTo>
                  <a:cubicBezTo>
                    <a:pt x="680" y="593"/>
                    <a:pt x="680" y="593"/>
                    <a:pt x="680" y="593"/>
                  </a:cubicBezTo>
                  <a:cubicBezTo>
                    <a:pt x="714" y="558"/>
                    <a:pt x="732" y="509"/>
                    <a:pt x="732" y="456"/>
                  </a:cubicBezTo>
                  <a:cubicBezTo>
                    <a:pt x="732" y="425"/>
                    <a:pt x="725" y="392"/>
                    <a:pt x="712" y="360"/>
                  </a:cubicBezTo>
                  <a:cubicBezTo>
                    <a:pt x="695" y="322"/>
                    <a:pt x="671" y="290"/>
                    <a:pt x="642" y="266"/>
                  </a:cubicBezTo>
                  <a:cubicBezTo>
                    <a:pt x="613" y="243"/>
                    <a:pt x="579" y="228"/>
                    <a:pt x="545" y="223"/>
                  </a:cubicBezTo>
                  <a:cubicBezTo>
                    <a:pt x="543" y="234"/>
                    <a:pt x="543" y="234"/>
                    <a:pt x="543" y="234"/>
                  </a:cubicBezTo>
                  <a:cubicBezTo>
                    <a:pt x="554" y="236"/>
                    <a:pt x="554" y="236"/>
                    <a:pt x="554" y="236"/>
                  </a:cubicBezTo>
                  <a:cubicBezTo>
                    <a:pt x="555" y="230"/>
                    <a:pt x="556" y="224"/>
                    <a:pt x="556" y="218"/>
                  </a:cubicBezTo>
                  <a:cubicBezTo>
                    <a:pt x="556" y="194"/>
                    <a:pt x="549" y="171"/>
                    <a:pt x="537" y="150"/>
                  </a:cubicBezTo>
                  <a:cubicBezTo>
                    <a:pt x="520" y="117"/>
                    <a:pt x="491" y="87"/>
                    <a:pt x="454" y="63"/>
                  </a:cubicBezTo>
                  <a:cubicBezTo>
                    <a:pt x="416" y="38"/>
                    <a:pt x="371" y="20"/>
                    <a:pt x="321" y="9"/>
                  </a:cubicBezTo>
                  <a:cubicBezTo>
                    <a:pt x="292" y="3"/>
                    <a:pt x="264" y="0"/>
                    <a:pt x="238" y="0"/>
                  </a:cubicBezTo>
                  <a:cubicBezTo>
                    <a:pt x="204" y="0"/>
                    <a:pt x="172" y="5"/>
                    <a:pt x="144" y="13"/>
                  </a:cubicBezTo>
                  <a:cubicBezTo>
                    <a:pt x="115" y="21"/>
                    <a:pt x="90" y="34"/>
                    <a:pt x="69" y="50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79" y="47"/>
                    <a:pt x="77" y="47"/>
                    <a:pt x="76" y="47"/>
                  </a:cubicBezTo>
                  <a:cubicBezTo>
                    <a:pt x="74" y="47"/>
                    <a:pt x="73" y="47"/>
                    <a:pt x="72" y="48"/>
                  </a:cubicBezTo>
                  <a:cubicBezTo>
                    <a:pt x="71" y="48"/>
                    <a:pt x="70" y="49"/>
                    <a:pt x="70" y="49"/>
                  </a:cubicBezTo>
                  <a:cubicBezTo>
                    <a:pt x="69" y="49"/>
                    <a:pt x="68" y="50"/>
                    <a:pt x="68" y="50"/>
                  </a:cubicBezTo>
                  <a:cubicBezTo>
                    <a:pt x="67" y="51"/>
                    <a:pt x="66" y="52"/>
                    <a:pt x="65" y="53"/>
                  </a:cubicBezTo>
                  <a:cubicBezTo>
                    <a:pt x="64" y="54"/>
                    <a:pt x="62" y="56"/>
                    <a:pt x="60" y="58"/>
                  </a:cubicBezTo>
                  <a:cubicBezTo>
                    <a:pt x="53" y="67"/>
                    <a:pt x="42" y="80"/>
                    <a:pt x="32" y="95"/>
                  </a:cubicBezTo>
                  <a:cubicBezTo>
                    <a:pt x="27" y="103"/>
                    <a:pt x="22" y="111"/>
                    <a:pt x="18" y="119"/>
                  </a:cubicBezTo>
                  <a:cubicBezTo>
                    <a:pt x="14" y="127"/>
                    <a:pt x="10" y="135"/>
                    <a:pt x="8" y="143"/>
                  </a:cubicBezTo>
                  <a:cubicBezTo>
                    <a:pt x="3" y="163"/>
                    <a:pt x="0" y="183"/>
                    <a:pt x="0" y="204"/>
                  </a:cubicBezTo>
                  <a:cubicBezTo>
                    <a:pt x="0" y="261"/>
                    <a:pt x="21" y="316"/>
                    <a:pt x="59" y="361"/>
                  </a:cubicBezTo>
                  <a:cubicBezTo>
                    <a:pt x="96" y="407"/>
                    <a:pt x="149" y="443"/>
                    <a:pt x="213" y="461"/>
                  </a:cubicBezTo>
                  <a:cubicBezTo>
                    <a:pt x="242" y="469"/>
                    <a:pt x="271" y="473"/>
                    <a:pt x="300" y="473"/>
                  </a:cubicBezTo>
                  <a:cubicBezTo>
                    <a:pt x="316" y="473"/>
                    <a:pt x="331" y="472"/>
                    <a:pt x="347" y="469"/>
                  </a:cubicBezTo>
                  <a:cubicBezTo>
                    <a:pt x="345" y="458"/>
                    <a:pt x="345" y="458"/>
                    <a:pt x="345" y="458"/>
                  </a:cubicBezTo>
                  <a:cubicBezTo>
                    <a:pt x="334" y="456"/>
                    <a:pt x="334" y="456"/>
                    <a:pt x="334" y="456"/>
                  </a:cubicBezTo>
                  <a:cubicBezTo>
                    <a:pt x="332" y="467"/>
                    <a:pt x="332" y="477"/>
                    <a:pt x="332" y="488"/>
                  </a:cubicBezTo>
                  <a:cubicBezTo>
                    <a:pt x="332" y="537"/>
                    <a:pt x="347" y="584"/>
                    <a:pt x="380" y="621"/>
                  </a:cubicBezTo>
                  <a:cubicBezTo>
                    <a:pt x="404" y="648"/>
                    <a:pt x="434" y="667"/>
                    <a:pt x="468" y="678"/>
                  </a:cubicBezTo>
                  <a:cubicBezTo>
                    <a:pt x="472" y="667"/>
                    <a:pt x="472" y="667"/>
                    <a:pt x="472" y="667"/>
                  </a:cubicBezTo>
                  <a:cubicBezTo>
                    <a:pt x="460" y="666"/>
                    <a:pt x="460" y="666"/>
                    <a:pt x="460" y="666"/>
                  </a:cubicBezTo>
                  <a:cubicBezTo>
                    <a:pt x="460" y="671"/>
                    <a:pt x="459" y="677"/>
                    <a:pt x="459" y="682"/>
                  </a:cubicBezTo>
                  <a:cubicBezTo>
                    <a:pt x="459" y="697"/>
                    <a:pt x="462" y="711"/>
                    <a:pt x="468" y="724"/>
                  </a:cubicBezTo>
                  <a:cubicBezTo>
                    <a:pt x="476" y="743"/>
                    <a:pt x="490" y="759"/>
                    <a:pt x="508" y="770"/>
                  </a:cubicBezTo>
                  <a:cubicBezTo>
                    <a:pt x="526" y="781"/>
                    <a:pt x="548" y="787"/>
                    <a:pt x="572" y="788"/>
                  </a:cubicBezTo>
                  <a:cubicBezTo>
                    <a:pt x="575" y="788"/>
                    <a:pt x="578" y="788"/>
                    <a:pt x="581" y="788"/>
                  </a:cubicBezTo>
                  <a:cubicBezTo>
                    <a:pt x="609" y="788"/>
                    <a:pt x="632" y="783"/>
                    <a:pt x="651" y="773"/>
                  </a:cubicBezTo>
                  <a:cubicBezTo>
                    <a:pt x="679" y="760"/>
                    <a:pt x="698" y="740"/>
                    <a:pt x="709" y="723"/>
                  </a:cubicBezTo>
                  <a:cubicBezTo>
                    <a:pt x="714" y="715"/>
                    <a:pt x="718" y="707"/>
                    <a:pt x="721" y="702"/>
                  </a:cubicBezTo>
                  <a:cubicBezTo>
                    <a:pt x="722" y="699"/>
                    <a:pt x="723" y="697"/>
                    <a:pt x="724" y="696"/>
                  </a:cubicBezTo>
                  <a:cubicBezTo>
                    <a:pt x="724" y="695"/>
                    <a:pt x="724" y="695"/>
                    <a:pt x="724" y="695"/>
                  </a:cubicBezTo>
                  <a:cubicBezTo>
                    <a:pt x="724" y="695"/>
                    <a:pt x="724" y="695"/>
                    <a:pt x="724" y="695"/>
                  </a:cubicBezTo>
                  <a:cubicBezTo>
                    <a:pt x="724" y="695"/>
                    <a:pt x="724" y="695"/>
                    <a:pt x="724" y="695"/>
                  </a:cubicBezTo>
                  <a:cubicBezTo>
                    <a:pt x="718" y="691"/>
                    <a:pt x="718" y="691"/>
                    <a:pt x="718" y="691"/>
                  </a:cubicBezTo>
                  <a:cubicBezTo>
                    <a:pt x="724" y="696"/>
                    <a:pt x="724" y="696"/>
                    <a:pt x="724" y="696"/>
                  </a:cubicBezTo>
                  <a:cubicBezTo>
                    <a:pt x="724" y="695"/>
                    <a:pt x="724" y="695"/>
                    <a:pt x="724" y="695"/>
                  </a:cubicBezTo>
                  <a:cubicBezTo>
                    <a:pt x="718" y="691"/>
                    <a:pt x="718" y="691"/>
                    <a:pt x="718" y="691"/>
                  </a:cubicBezTo>
                  <a:cubicBezTo>
                    <a:pt x="724" y="696"/>
                    <a:pt x="724" y="696"/>
                    <a:pt x="724" y="696"/>
                  </a:cubicBezTo>
                  <a:cubicBezTo>
                    <a:pt x="715" y="689"/>
                    <a:pt x="715" y="689"/>
                    <a:pt x="715" y="689"/>
                  </a:cubicBezTo>
                  <a:cubicBezTo>
                    <a:pt x="722" y="698"/>
                    <a:pt x="722" y="698"/>
                    <a:pt x="722" y="698"/>
                  </a:cubicBezTo>
                  <a:cubicBezTo>
                    <a:pt x="723" y="697"/>
                    <a:pt x="723" y="696"/>
                    <a:pt x="724" y="696"/>
                  </a:cubicBezTo>
                  <a:cubicBezTo>
                    <a:pt x="715" y="689"/>
                    <a:pt x="715" y="689"/>
                    <a:pt x="715" y="689"/>
                  </a:cubicBezTo>
                  <a:cubicBezTo>
                    <a:pt x="722" y="698"/>
                    <a:pt x="722" y="698"/>
                    <a:pt x="722" y="698"/>
                  </a:cubicBezTo>
                  <a:cubicBezTo>
                    <a:pt x="715" y="689"/>
                    <a:pt x="715" y="689"/>
                    <a:pt x="715" y="689"/>
                  </a:cubicBezTo>
                  <a:cubicBezTo>
                    <a:pt x="720" y="699"/>
                    <a:pt x="720" y="699"/>
                    <a:pt x="720" y="699"/>
                  </a:cubicBezTo>
                  <a:cubicBezTo>
                    <a:pt x="721" y="698"/>
                    <a:pt x="721" y="698"/>
                    <a:pt x="722" y="698"/>
                  </a:cubicBezTo>
                  <a:cubicBezTo>
                    <a:pt x="715" y="689"/>
                    <a:pt x="715" y="689"/>
                    <a:pt x="715" y="689"/>
                  </a:cubicBezTo>
                  <a:cubicBezTo>
                    <a:pt x="720" y="699"/>
                    <a:pt x="720" y="699"/>
                    <a:pt x="720" y="699"/>
                  </a:cubicBezTo>
                  <a:cubicBezTo>
                    <a:pt x="715" y="689"/>
                    <a:pt x="715" y="689"/>
                    <a:pt x="715" y="689"/>
                  </a:cubicBezTo>
                  <a:cubicBezTo>
                    <a:pt x="716" y="700"/>
                    <a:pt x="716" y="700"/>
                    <a:pt x="716" y="700"/>
                  </a:cubicBezTo>
                  <a:cubicBezTo>
                    <a:pt x="717" y="700"/>
                    <a:pt x="719" y="699"/>
                    <a:pt x="720" y="699"/>
                  </a:cubicBezTo>
                  <a:cubicBezTo>
                    <a:pt x="715" y="689"/>
                    <a:pt x="715" y="689"/>
                    <a:pt x="715" y="689"/>
                  </a:cubicBezTo>
                  <a:cubicBezTo>
                    <a:pt x="716" y="700"/>
                    <a:pt x="716" y="700"/>
                    <a:pt x="716" y="700"/>
                  </a:cubicBezTo>
                  <a:cubicBezTo>
                    <a:pt x="727" y="699"/>
                    <a:pt x="727" y="699"/>
                    <a:pt x="727" y="699"/>
                  </a:cubicBezTo>
                  <a:cubicBezTo>
                    <a:pt x="726" y="687"/>
                    <a:pt x="726" y="687"/>
                    <a:pt x="726" y="687"/>
                  </a:cubicBezTo>
                  <a:cubicBezTo>
                    <a:pt x="724" y="667"/>
                    <a:pt x="720" y="647"/>
                    <a:pt x="711" y="627"/>
                  </a:cubicBezTo>
                  <a:cubicBezTo>
                    <a:pt x="701" y="632"/>
                    <a:pt x="701" y="632"/>
                    <a:pt x="701" y="632"/>
                  </a:cubicBezTo>
                  <a:cubicBezTo>
                    <a:pt x="690" y="636"/>
                    <a:pt x="690" y="636"/>
                    <a:pt x="690" y="636"/>
                  </a:cubicBezTo>
                  <a:cubicBezTo>
                    <a:pt x="698" y="654"/>
                    <a:pt x="702" y="671"/>
                    <a:pt x="704" y="690"/>
                  </a:cubicBezTo>
                  <a:cubicBezTo>
                    <a:pt x="715" y="689"/>
                    <a:pt x="715" y="689"/>
                    <a:pt x="715" y="689"/>
                  </a:cubicBezTo>
                  <a:cubicBezTo>
                    <a:pt x="714" y="677"/>
                    <a:pt x="714" y="677"/>
                    <a:pt x="714" y="677"/>
                  </a:cubicBezTo>
                  <a:cubicBezTo>
                    <a:pt x="712" y="677"/>
                    <a:pt x="711" y="678"/>
                    <a:pt x="710" y="678"/>
                  </a:cubicBezTo>
                  <a:cubicBezTo>
                    <a:pt x="708" y="679"/>
                    <a:pt x="707" y="680"/>
                    <a:pt x="706" y="681"/>
                  </a:cubicBezTo>
                  <a:cubicBezTo>
                    <a:pt x="705" y="682"/>
                    <a:pt x="705" y="683"/>
                    <a:pt x="704" y="684"/>
                  </a:cubicBezTo>
                  <a:cubicBezTo>
                    <a:pt x="704" y="685"/>
                    <a:pt x="703" y="686"/>
                    <a:pt x="703" y="687"/>
                  </a:cubicBezTo>
                  <a:cubicBezTo>
                    <a:pt x="702" y="689"/>
                    <a:pt x="701" y="691"/>
                    <a:pt x="699" y="695"/>
                  </a:cubicBezTo>
                  <a:cubicBezTo>
                    <a:pt x="693" y="706"/>
                    <a:pt x="683" y="724"/>
                    <a:pt x="664" y="739"/>
                  </a:cubicBezTo>
                  <a:cubicBezTo>
                    <a:pt x="655" y="746"/>
                    <a:pt x="644" y="753"/>
                    <a:pt x="630" y="758"/>
                  </a:cubicBezTo>
                  <a:cubicBezTo>
                    <a:pt x="617" y="762"/>
                    <a:pt x="600" y="766"/>
                    <a:pt x="581" y="766"/>
                  </a:cubicBezTo>
                  <a:cubicBezTo>
                    <a:pt x="578" y="766"/>
                    <a:pt x="576" y="766"/>
                    <a:pt x="573" y="765"/>
                  </a:cubicBezTo>
                  <a:cubicBezTo>
                    <a:pt x="545" y="764"/>
                    <a:pt x="523" y="755"/>
                    <a:pt x="507" y="740"/>
                  </a:cubicBezTo>
                  <a:cubicBezTo>
                    <a:pt x="499" y="733"/>
                    <a:pt x="493" y="725"/>
                    <a:pt x="489" y="715"/>
                  </a:cubicBezTo>
                  <a:cubicBezTo>
                    <a:pt x="484" y="705"/>
                    <a:pt x="482" y="694"/>
                    <a:pt x="482" y="682"/>
                  </a:cubicBezTo>
                  <a:cubicBezTo>
                    <a:pt x="482" y="678"/>
                    <a:pt x="482" y="673"/>
                    <a:pt x="483" y="669"/>
                  </a:cubicBezTo>
                  <a:cubicBezTo>
                    <a:pt x="484" y="660"/>
                    <a:pt x="484" y="660"/>
                    <a:pt x="484" y="660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45" y="647"/>
                    <a:pt x="418" y="630"/>
                    <a:pt x="397" y="606"/>
                  </a:cubicBezTo>
                  <a:cubicBezTo>
                    <a:pt x="368" y="573"/>
                    <a:pt x="355" y="532"/>
                    <a:pt x="354" y="488"/>
                  </a:cubicBezTo>
                  <a:cubicBezTo>
                    <a:pt x="354" y="478"/>
                    <a:pt x="355" y="469"/>
                    <a:pt x="356" y="459"/>
                  </a:cubicBezTo>
                  <a:cubicBezTo>
                    <a:pt x="358" y="444"/>
                    <a:pt x="358" y="444"/>
                    <a:pt x="358" y="444"/>
                  </a:cubicBezTo>
                  <a:cubicBezTo>
                    <a:pt x="343" y="447"/>
                    <a:pt x="343" y="447"/>
                    <a:pt x="343" y="447"/>
                  </a:cubicBezTo>
                  <a:cubicBezTo>
                    <a:pt x="329" y="449"/>
                    <a:pt x="314" y="450"/>
                    <a:pt x="300" y="450"/>
                  </a:cubicBezTo>
                  <a:cubicBezTo>
                    <a:pt x="273" y="450"/>
                    <a:pt x="246" y="446"/>
                    <a:pt x="219" y="439"/>
                  </a:cubicBezTo>
                  <a:cubicBezTo>
                    <a:pt x="160" y="422"/>
                    <a:pt x="111" y="389"/>
                    <a:pt x="76" y="347"/>
                  </a:cubicBezTo>
                  <a:cubicBezTo>
                    <a:pt x="42" y="305"/>
                    <a:pt x="23" y="255"/>
                    <a:pt x="23" y="204"/>
                  </a:cubicBezTo>
                  <a:cubicBezTo>
                    <a:pt x="23" y="185"/>
                    <a:pt x="25" y="167"/>
                    <a:pt x="30" y="149"/>
                  </a:cubicBezTo>
                  <a:cubicBezTo>
                    <a:pt x="32" y="142"/>
                    <a:pt x="36" y="133"/>
                    <a:pt x="42" y="123"/>
                  </a:cubicBezTo>
                  <a:cubicBezTo>
                    <a:pt x="50" y="109"/>
                    <a:pt x="60" y="95"/>
                    <a:pt x="68" y="84"/>
                  </a:cubicBezTo>
                  <a:cubicBezTo>
                    <a:pt x="73" y="79"/>
                    <a:pt x="76" y="74"/>
                    <a:pt x="79" y="71"/>
                  </a:cubicBezTo>
                  <a:cubicBezTo>
                    <a:pt x="80" y="70"/>
                    <a:pt x="81" y="69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1" y="69"/>
                    <a:pt x="81" y="69"/>
                    <a:pt x="81" y="6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8" y="70"/>
                    <a:pt x="79" y="69"/>
                    <a:pt x="80" y="6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2" y="70"/>
                    <a:pt x="74" y="70"/>
                    <a:pt x="76" y="70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101" y="54"/>
                    <a:pt x="124" y="43"/>
                    <a:pt x="150" y="35"/>
                  </a:cubicBezTo>
                  <a:cubicBezTo>
                    <a:pt x="176" y="27"/>
                    <a:pt x="206" y="23"/>
                    <a:pt x="238" y="23"/>
                  </a:cubicBezTo>
                  <a:cubicBezTo>
                    <a:pt x="263" y="23"/>
                    <a:pt x="289" y="26"/>
                    <a:pt x="316" y="31"/>
                  </a:cubicBezTo>
                  <a:cubicBezTo>
                    <a:pt x="380" y="45"/>
                    <a:pt x="434" y="72"/>
                    <a:pt x="473" y="106"/>
                  </a:cubicBezTo>
                  <a:cubicBezTo>
                    <a:pt x="492" y="123"/>
                    <a:pt x="507" y="141"/>
                    <a:pt x="517" y="160"/>
                  </a:cubicBezTo>
                  <a:cubicBezTo>
                    <a:pt x="527" y="179"/>
                    <a:pt x="533" y="199"/>
                    <a:pt x="533" y="218"/>
                  </a:cubicBezTo>
                  <a:cubicBezTo>
                    <a:pt x="533" y="223"/>
                    <a:pt x="532" y="228"/>
                    <a:pt x="532" y="233"/>
                  </a:cubicBezTo>
                  <a:cubicBezTo>
                    <a:pt x="530" y="244"/>
                    <a:pt x="530" y="244"/>
                    <a:pt x="530" y="244"/>
                  </a:cubicBezTo>
                  <a:cubicBezTo>
                    <a:pt x="542" y="245"/>
                    <a:pt x="542" y="245"/>
                    <a:pt x="542" y="245"/>
                  </a:cubicBezTo>
                  <a:cubicBezTo>
                    <a:pt x="571" y="250"/>
                    <a:pt x="601" y="263"/>
                    <a:pt x="627" y="284"/>
                  </a:cubicBezTo>
                  <a:cubicBezTo>
                    <a:pt x="653" y="305"/>
                    <a:pt x="676" y="334"/>
                    <a:pt x="691" y="369"/>
                  </a:cubicBezTo>
                  <a:cubicBezTo>
                    <a:pt x="703" y="398"/>
                    <a:pt x="709" y="428"/>
                    <a:pt x="709" y="456"/>
                  </a:cubicBezTo>
                  <a:cubicBezTo>
                    <a:pt x="709" y="504"/>
                    <a:pt x="692" y="547"/>
                    <a:pt x="664" y="577"/>
                  </a:cubicBezTo>
                  <a:cubicBezTo>
                    <a:pt x="657" y="584"/>
                    <a:pt x="657" y="584"/>
                    <a:pt x="657" y="584"/>
                  </a:cubicBezTo>
                  <a:cubicBezTo>
                    <a:pt x="663" y="592"/>
                    <a:pt x="663" y="592"/>
                    <a:pt x="663" y="592"/>
                  </a:cubicBezTo>
                  <a:cubicBezTo>
                    <a:pt x="674" y="605"/>
                    <a:pt x="683" y="620"/>
                    <a:pt x="690" y="636"/>
                  </a:cubicBezTo>
                  <a:lnTo>
                    <a:pt x="701" y="6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Freeform 10"/>
            <p:cNvSpPr>
              <a:spLocks/>
            </p:cNvSpPr>
            <p:nvPr/>
          </p:nvSpPr>
          <p:spPr bwMode="auto">
            <a:xfrm>
              <a:off x="4475536" y="3019137"/>
              <a:ext cx="1061515" cy="1294635"/>
            </a:xfrm>
            <a:custGeom>
              <a:avLst/>
              <a:gdLst>
                <a:gd name="T0" fmla="*/ 377 w 414"/>
                <a:gd name="T1" fmla="*/ 215 h 505"/>
                <a:gd name="T2" fmla="*/ 374 w 414"/>
                <a:gd name="T3" fmla="*/ 70 h 505"/>
                <a:gd name="T4" fmla="*/ 249 w 414"/>
                <a:gd name="T5" fmla="*/ 49 h 505"/>
                <a:gd name="T6" fmla="*/ 132 w 414"/>
                <a:gd name="T7" fmla="*/ 0 h 505"/>
                <a:gd name="T8" fmla="*/ 108 w 414"/>
                <a:gd name="T9" fmla="*/ 4 h 505"/>
                <a:gd name="T10" fmla="*/ 5 w 414"/>
                <a:gd name="T11" fmla="*/ 120 h 505"/>
                <a:gd name="T12" fmla="*/ 33 w 414"/>
                <a:gd name="T13" fmla="*/ 221 h 505"/>
                <a:gd name="T14" fmla="*/ 38 w 414"/>
                <a:gd name="T15" fmla="*/ 357 h 505"/>
                <a:gd name="T16" fmla="*/ 319 w 414"/>
                <a:gd name="T17" fmla="*/ 458 h 505"/>
                <a:gd name="T18" fmla="*/ 344 w 414"/>
                <a:gd name="T19" fmla="*/ 446 h 505"/>
                <a:gd name="T20" fmla="*/ 398 w 414"/>
                <a:gd name="T21" fmla="*/ 307 h 505"/>
                <a:gd name="T22" fmla="*/ 377 w 414"/>
                <a:gd name="T23" fmla="*/ 21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505">
                  <a:moveTo>
                    <a:pt x="377" y="215"/>
                  </a:moveTo>
                  <a:cubicBezTo>
                    <a:pt x="414" y="174"/>
                    <a:pt x="413" y="110"/>
                    <a:pt x="374" y="70"/>
                  </a:cubicBezTo>
                  <a:cubicBezTo>
                    <a:pt x="340" y="35"/>
                    <a:pt x="289" y="28"/>
                    <a:pt x="249" y="49"/>
                  </a:cubicBezTo>
                  <a:cubicBezTo>
                    <a:pt x="219" y="19"/>
                    <a:pt x="178" y="0"/>
                    <a:pt x="132" y="0"/>
                  </a:cubicBezTo>
                  <a:cubicBezTo>
                    <a:pt x="124" y="0"/>
                    <a:pt x="108" y="3"/>
                    <a:pt x="108" y="4"/>
                  </a:cubicBezTo>
                  <a:cubicBezTo>
                    <a:pt x="54" y="18"/>
                    <a:pt x="12" y="62"/>
                    <a:pt x="5" y="120"/>
                  </a:cubicBezTo>
                  <a:cubicBezTo>
                    <a:pt x="0" y="157"/>
                    <a:pt x="11" y="193"/>
                    <a:pt x="33" y="221"/>
                  </a:cubicBezTo>
                  <a:cubicBezTo>
                    <a:pt x="19" y="265"/>
                    <a:pt x="20" y="312"/>
                    <a:pt x="38" y="357"/>
                  </a:cubicBezTo>
                  <a:cubicBezTo>
                    <a:pt x="82" y="460"/>
                    <a:pt x="208" y="505"/>
                    <a:pt x="319" y="458"/>
                  </a:cubicBezTo>
                  <a:cubicBezTo>
                    <a:pt x="327" y="454"/>
                    <a:pt x="336" y="450"/>
                    <a:pt x="344" y="446"/>
                  </a:cubicBezTo>
                  <a:cubicBezTo>
                    <a:pt x="344" y="446"/>
                    <a:pt x="404" y="391"/>
                    <a:pt x="398" y="307"/>
                  </a:cubicBezTo>
                  <a:cubicBezTo>
                    <a:pt x="396" y="274"/>
                    <a:pt x="391" y="242"/>
                    <a:pt x="377" y="2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4454935" y="2990946"/>
              <a:ext cx="1087536" cy="1279455"/>
            </a:xfrm>
            <a:custGeom>
              <a:avLst/>
              <a:gdLst>
                <a:gd name="T0" fmla="*/ 424 w 424"/>
                <a:gd name="T1" fmla="*/ 155 h 499"/>
                <a:gd name="T2" fmla="*/ 251 w 424"/>
                <a:gd name="T3" fmla="*/ 50 h 499"/>
                <a:gd name="T4" fmla="*/ 140 w 424"/>
                <a:gd name="T5" fmla="*/ 0 h 499"/>
                <a:gd name="T6" fmla="*/ 114 w 424"/>
                <a:gd name="T7" fmla="*/ 4 h 499"/>
                <a:gd name="T8" fmla="*/ 107 w 424"/>
                <a:gd name="T9" fmla="*/ 7 h 499"/>
                <a:gd name="T10" fmla="*/ 116 w 424"/>
                <a:gd name="T11" fmla="*/ 15 h 499"/>
                <a:gd name="T12" fmla="*/ 1 w 424"/>
                <a:gd name="T13" fmla="*/ 129 h 499"/>
                <a:gd name="T14" fmla="*/ 41 w 424"/>
                <a:gd name="T15" fmla="*/ 232 h 499"/>
                <a:gd name="T16" fmla="*/ 36 w 424"/>
                <a:gd name="T17" fmla="*/ 372 h 499"/>
                <a:gd name="T18" fmla="*/ 331 w 424"/>
                <a:gd name="T19" fmla="*/ 480 h 499"/>
                <a:gd name="T20" fmla="*/ 341 w 424"/>
                <a:gd name="T21" fmla="*/ 460 h 499"/>
                <a:gd name="T22" fmla="*/ 352 w 424"/>
                <a:gd name="T23" fmla="*/ 468 h 499"/>
                <a:gd name="T24" fmla="*/ 359 w 424"/>
                <a:gd name="T25" fmla="*/ 466 h 499"/>
                <a:gd name="T26" fmla="*/ 397 w 424"/>
                <a:gd name="T27" fmla="*/ 415 h 499"/>
                <a:gd name="T28" fmla="*/ 395 w 424"/>
                <a:gd name="T29" fmla="*/ 221 h 499"/>
                <a:gd name="T30" fmla="*/ 385 w 424"/>
                <a:gd name="T31" fmla="*/ 226 h 499"/>
                <a:gd name="T32" fmla="*/ 395 w 424"/>
                <a:gd name="T33" fmla="*/ 330 h 499"/>
                <a:gd name="T34" fmla="*/ 347 w 424"/>
                <a:gd name="T35" fmla="*/ 446 h 499"/>
                <a:gd name="T36" fmla="*/ 349 w 424"/>
                <a:gd name="T37" fmla="*/ 452 h 499"/>
                <a:gd name="T38" fmla="*/ 349 w 424"/>
                <a:gd name="T39" fmla="*/ 452 h 499"/>
                <a:gd name="T40" fmla="*/ 347 w 424"/>
                <a:gd name="T41" fmla="*/ 446 h 499"/>
                <a:gd name="T42" fmla="*/ 347 w 424"/>
                <a:gd name="T43" fmla="*/ 446 h 499"/>
                <a:gd name="T44" fmla="*/ 347 w 424"/>
                <a:gd name="T45" fmla="*/ 446 h 499"/>
                <a:gd name="T46" fmla="*/ 352 w 424"/>
                <a:gd name="T47" fmla="*/ 456 h 499"/>
                <a:gd name="T48" fmla="*/ 352 w 424"/>
                <a:gd name="T49" fmla="*/ 456 h 499"/>
                <a:gd name="T50" fmla="*/ 352 w 424"/>
                <a:gd name="T51" fmla="*/ 445 h 499"/>
                <a:gd name="T52" fmla="*/ 352 w 424"/>
                <a:gd name="T53" fmla="*/ 445 h 499"/>
                <a:gd name="T54" fmla="*/ 352 w 424"/>
                <a:gd name="T55" fmla="*/ 445 h 499"/>
                <a:gd name="T56" fmla="*/ 352 w 424"/>
                <a:gd name="T57" fmla="*/ 457 h 499"/>
                <a:gd name="T58" fmla="*/ 352 w 424"/>
                <a:gd name="T59" fmla="*/ 457 h 499"/>
                <a:gd name="T60" fmla="*/ 363 w 424"/>
                <a:gd name="T61" fmla="*/ 453 h 499"/>
                <a:gd name="T62" fmla="*/ 363 w 424"/>
                <a:gd name="T63" fmla="*/ 453 h 499"/>
                <a:gd name="T64" fmla="*/ 322 w 424"/>
                <a:gd name="T65" fmla="*/ 459 h 499"/>
                <a:gd name="T66" fmla="*/ 57 w 424"/>
                <a:gd name="T67" fmla="*/ 363 h 499"/>
                <a:gd name="T68" fmla="*/ 53 w 424"/>
                <a:gd name="T69" fmla="*/ 230 h 499"/>
                <a:gd name="T70" fmla="*/ 24 w 424"/>
                <a:gd name="T71" fmla="*/ 132 h 499"/>
                <a:gd name="T72" fmla="*/ 126 w 424"/>
                <a:gd name="T73" fmla="*/ 24 h 499"/>
                <a:gd name="T74" fmla="*/ 125 w 424"/>
                <a:gd name="T75" fmla="*/ 22 h 499"/>
                <a:gd name="T76" fmla="*/ 125 w 424"/>
                <a:gd name="T77" fmla="*/ 22 h 499"/>
                <a:gd name="T78" fmla="*/ 125 w 424"/>
                <a:gd name="T79" fmla="*/ 22 h 499"/>
                <a:gd name="T80" fmla="*/ 116 w 424"/>
                <a:gd name="T81" fmla="*/ 16 h 499"/>
                <a:gd name="T82" fmla="*/ 116 w 424"/>
                <a:gd name="T83" fmla="*/ 16 h 499"/>
                <a:gd name="T84" fmla="*/ 120 w 424"/>
                <a:gd name="T85" fmla="*/ 26 h 499"/>
                <a:gd name="T86" fmla="*/ 120 w 424"/>
                <a:gd name="T87" fmla="*/ 26 h 499"/>
                <a:gd name="T88" fmla="*/ 120 w 424"/>
                <a:gd name="T89" fmla="*/ 26 h 499"/>
                <a:gd name="T90" fmla="*/ 123 w 424"/>
                <a:gd name="T91" fmla="*/ 25 h 499"/>
                <a:gd name="T92" fmla="*/ 248 w 424"/>
                <a:gd name="T93" fmla="*/ 68 h 499"/>
                <a:gd name="T94" fmla="*/ 305 w 424"/>
                <a:gd name="T95" fmla="*/ 59 h 499"/>
                <a:gd name="T96" fmla="*/ 377 w 424"/>
                <a:gd name="T97" fmla="*/ 218 h 499"/>
                <a:gd name="T98" fmla="*/ 385 w 424"/>
                <a:gd name="T99" fmla="*/ 22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4" h="499">
                  <a:moveTo>
                    <a:pt x="385" y="226"/>
                  </a:moveTo>
                  <a:cubicBezTo>
                    <a:pt x="393" y="233"/>
                    <a:pt x="393" y="233"/>
                    <a:pt x="393" y="233"/>
                  </a:cubicBezTo>
                  <a:cubicBezTo>
                    <a:pt x="414" y="211"/>
                    <a:pt x="424" y="183"/>
                    <a:pt x="424" y="155"/>
                  </a:cubicBezTo>
                  <a:cubicBezTo>
                    <a:pt x="424" y="126"/>
                    <a:pt x="412" y="96"/>
                    <a:pt x="390" y="73"/>
                  </a:cubicBezTo>
                  <a:cubicBezTo>
                    <a:pt x="367" y="49"/>
                    <a:pt x="336" y="37"/>
                    <a:pt x="305" y="37"/>
                  </a:cubicBezTo>
                  <a:cubicBezTo>
                    <a:pt x="287" y="37"/>
                    <a:pt x="268" y="41"/>
                    <a:pt x="251" y="50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65" y="52"/>
                    <a:pt x="265" y="52"/>
                    <a:pt x="265" y="52"/>
                  </a:cubicBezTo>
                  <a:cubicBezTo>
                    <a:pt x="233" y="20"/>
                    <a:pt x="189" y="0"/>
                    <a:pt x="140" y="0"/>
                  </a:cubicBezTo>
                  <a:cubicBezTo>
                    <a:pt x="138" y="0"/>
                    <a:pt x="135" y="0"/>
                    <a:pt x="132" y="0"/>
                  </a:cubicBezTo>
                  <a:cubicBezTo>
                    <a:pt x="127" y="1"/>
                    <a:pt x="123" y="2"/>
                    <a:pt x="119" y="2"/>
                  </a:cubicBezTo>
                  <a:cubicBezTo>
                    <a:pt x="117" y="3"/>
                    <a:pt x="116" y="3"/>
                    <a:pt x="114" y="4"/>
                  </a:cubicBezTo>
                  <a:cubicBezTo>
                    <a:pt x="113" y="4"/>
                    <a:pt x="113" y="4"/>
                    <a:pt x="112" y="4"/>
                  </a:cubicBezTo>
                  <a:cubicBezTo>
                    <a:pt x="111" y="4"/>
                    <a:pt x="111" y="5"/>
                    <a:pt x="110" y="5"/>
                  </a:cubicBezTo>
                  <a:cubicBezTo>
                    <a:pt x="109" y="6"/>
                    <a:pt x="108" y="6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1"/>
                    <a:pt x="104" y="12"/>
                    <a:pt x="104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84" y="12"/>
                    <a:pt x="58" y="27"/>
                    <a:pt x="38" y="49"/>
                  </a:cubicBezTo>
                  <a:cubicBezTo>
                    <a:pt x="19" y="71"/>
                    <a:pt x="5" y="98"/>
                    <a:pt x="1" y="129"/>
                  </a:cubicBezTo>
                  <a:cubicBezTo>
                    <a:pt x="0" y="135"/>
                    <a:pt x="0" y="142"/>
                    <a:pt x="0" y="148"/>
                  </a:cubicBezTo>
                  <a:cubicBezTo>
                    <a:pt x="0" y="182"/>
                    <a:pt x="12" y="214"/>
                    <a:pt x="32" y="239"/>
                  </a:cubicBezTo>
                  <a:cubicBezTo>
                    <a:pt x="41" y="232"/>
                    <a:pt x="41" y="232"/>
                    <a:pt x="41" y="232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3" y="249"/>
                    <a:pt x="20" y="271"/>
                    <a:pt x="20" y="293"/>
                  </a:cubicBezTo>
                  <a:cubicBezTo>
                    <a:pt x="20" y="320"/>
                    <a:pt x="25" y="346"/>
                    <a:pt x="36" y="372"/>
                  </a:cubicBezTo>
                  <a:cubicBezTo>
                    <a:pt x="53" y="412"/>
                    <a:pt x="82" y="444"/>
                    <a:pt x="117" y="466"/>
                  </a:cubicBezTo>
                  <a:cubicBezTo>
                    <a:pt x="152" y="488"/>
                    <a:pt x="193" y="499"/>
                    <a:pt x="236" y="499"/>
                  </a:cubicBezTo>
                  <a:cubicBezTo>
                    <a:pt x="268" y="499"/>
                    <a:pt x="300" y="493"/>
                    <a:pt x="331" y="480"/>
                  </a:cubicBezTo>
                  <a:cubicBezTo>
                    <a:pt x="340" y="476"/>
                    <a:pt x="349" y="471"/>
                    <a:pt x="358" y="466"/>
                  </a:cubicBezTo>
                  <a:cubicBezTo>
                    <a:pt x="352" y="457"/>
                    <a:pt x="352" y="457"/>
                    <a:pt x="352" y="457"/>
                  </a:cubicBezTo>
                  <a:cubicBezTo>
                    <a:pt x="341" y="460"/>
                    <a:pt x="341" y="460"/>
                    <a:pt x="341" y="460"/>
                  </a:cubicBezTo>
                  <a:cubicBezTo>
                    <a:pt x="342" y="461"/>
                    <a:pt x="342" y="463"/>
                    <a:pt x="343" y="464"/>
                  </a:cubicBezTo>
                  <a:cubicBezTo>
                    <a:pt x="344" y="465"/>
                    <a:pt x="346" y="467"/>
                    <a:pt x="348" y="467"/>
                  </a:cubicBezTo>
                  <a:cubicBezTo>
                    <a:pt x="350" y="468"/>
                    <a:pt x="351" y="468"/>
                    <a:pt x="352" y="468"/>
                  </a:cubicBezTo>
                  <a:cubicBezTo>
                    <a:pt x="354" y="468"/>
                    <a:pt x="355" y="468"/>
                    <a:pt x="355" y="467"/>
                  </a:cubicBezTo>
                  <a:cubicBezTo>
                    <a:pt x="357" y="467"/>
                    <a:pt x="357" y="467"/>
                    <a:pt x="358" y="467"/>
                  </a:cubicBezTo>
                  <a:cubicBezTo>
                    <a:pt x="358" y="466"/>
                    <a:pt x="359" y="466"/>
                    <a:pt x="359" y="466"/>
                  </a:cubicBezTo>
                  <a:cubicBezTo>
                    <a:pt x="359" y="465"/>
                    <a:pt x="360" y="465"/>
                    <a:pt x="360" y="465"/>
                  </a:cubicBezTo>
                  <a:cubicBezTo>
                    <a:pt x="361" y="464"/>
                    <a:pt x="363" y="462"/>
                    <a:pt x="365" y="460"/>
                  </a:cubicBezTo>
                  <a:cubicBezTo>
                    <a:pt x="372" y="452"/>
                    <a:pt x="385" y="437"/>
                    <a:pt x="397" y="415"/>
                  </a:cubicBezTo>
                  <a:cubicBezTo>
                    <a:pt x="408" y="392"/>
                    <a:pt x="418" y="364"/>
                    <a:pt x="418" y="330"/>
                  </a:cubicBezTo>
                  <a:cubicBezTo>
                    <a:pt x="418" y="326"/>
                    <a:pt x="418" y="322"/>
                    <a:pt x="418" y="317"/>
                  </a:cubicBezTo>
                  <a:cubicBezTo>
                    <a:pt x="415" y="283"/>
                    <a:pt x="410" y="250"/>
                    <a:pt x="395" y="221"/>
                  </a:cubicBezTo>
                  <a:cubicBezTo>
                    <a:pt x="385" y="226"/>
                    <a:pt x="385" y="226"/>
                    <a:pt x="385" y="226"/>
                  </a:cubicBezTo>
                  <a:cubicBezTo>
                    <a:pt x="393" y="233"/>
                    <a:pt x="393" y="233"/>
                    <a:pt x="393" y="233"/>
                  </a:cubicBezTo>
                  <a:cubicBezTo>
                    <a:pt x="385" y="226"/>
                    <a:pt x="385" y="226"/>
                    <a:pt x="385" y="226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87" y="256"/>
                    <a:pt x="393" y="286"/>
                    <a:pt x="395" y="319"/>
                  </a:cubicBezTo>
                  <a:cubicBezTo>
                    <a:pt x="395" y="323"/>
                    <a:pt x="395" y="326"/>
                    <a:pt x="395" y="330"/>
                  </a:cubicBezTo>
                  <a:cubicBezTo>
                    <a:pt x="395" y="365"/>
                    <a:pt x="383" y="395"/>
                    <a:pt x="370" y="416"/>
                  </a:cubicBezTo>
                  <a:cubicBezTo>
                    <a:pt x="364" y="426"/>
                    <a:pt x="357" y="434"/>
                    <a:pt x="352" y="440"/>
                  </a:cubicBezTo>
                  <a:cubicBezTo>
                    <a:pt x="350" y="443"/>
                    <a:pt x="348" y="445"/>
                    <a:pt x="347" y="446"/>
                  </a:cubicBezTo>
                  <a:cubicBezTo>
                    <a:pt x="346" y="447"/>
                    <a:pt x="345" y="447"/>
                    <a:pt x="345" y="447"/>
                  </a:cubicBezTo>
                  <a:cubicBezTo>
                    <a:pt x="345" y="447"/>
                    <a:pt x="345" y="447"/>
                    <a:pt x="345" y="447"/>
                  </a:cubicBezTo>
                  <a:cubicBezTo>
                    <a:pt x="349" y="452"/>
                    <a:pt x="349" y="452"/>
                    <a:pt x="349" y="452"/>
                  </a:cubicBezTo>
                  <a:cubicBezTo>
                    <a:pt x="346" y="447"/>
                    <a:pt x="346" y="447"/>
                    <a:pt x="346" y="447"/>
                  </a:cubicBezTo>
                  <a:cubicBezTo>
                    <a:pt x="345" y="447"/>
                    <a:pt x="345" y="447"/>
                    <a:pt x="345" y="447"/>
                  </a:cubicBezTo>
                  <a:cubicBezTo>
                    <a:pt x="349" y="452"/>
                    <a:pt x="349" y="452"/>
                    <a:pt x="349" y="452"/>
                  </a:cubicBezTo>
                  <a:cubicBezTo>
                    <a:pt x="346" y="447"/>
                    <a:pt x="346" y="447"/>
                    <a:pt x="346" y="447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47" y="446"/>
                    <a:pt x="347" y="446"/>
                    <a:pt x="347" y="446"/>
                  </a:cubicBezTo>
                  <a:cubicBezTo>
                    <a:pt x="346" y="447"/>
                    <a:pt x="346" y="447"/>
                    <a:pt x="346" y="447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47" y="446"/>
                    <a:pt x="347" y="446"/>
                    <a:pt x="347" y="446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48" y="446"/>
                    <a:pt x="348" y="446"/>
                    <a:pt x="348" y="446"/>
                  </a:cubicBezTo>
                  <a:cubicBezTo>
                    <a:pt x="347" y="446"/>
                    <a:pt x="347" y="446"/>
                    <a:pt x="347" y="446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48" y="446"/>
                    <a:pt x="348" y="446"/>
                    <a:pt x="348" y="446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49" y="445"/>
                    <a:pt x="349" y="445"/>
                    <a:pt x="349" y="445"/>
                  </a:cubicBezTo>
                  <a:cubicBezTo>
                    <a:pt x="349" y="446"/>
                    <a:pt x="348" y="446"/>
                    <a:pt x="348" y="446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49" y="445"/>
                    <a:pt x="349" y="445"/>
                    <a:pt x="349" y="445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52" y="445"/>
                    <a:pt x="352" y="445"/>
                    <a:pt x="352" y="445"/>
                  </a:cubicBezTo>
                  <a:cubicBezTo>
                    <a:pt x="351" y="445"/>
                    <a:pt x="350" y="445"/>
                    <a:pt x="349" y="445"/>
                  </a:cubicBezTo>
                  <a:cubicBezTo>
                    <a:pt x="352" y="456"/>
                    <a:pt x="352" y="456"/>
                    <a:pt x="352" y="456"/>
                  </a:cubicBezTo>
                  <a:cubicBezTo>
                    <a:pt x="352" y="445"/>
                    <a:pt x="352" y="445"/>
                    <a:pt x="352" y="445"/>
                  </a:cubicBezTo>
                  <a:cubicBezTo>
                    <a:pt x="352" y="457"/>
                    <a:pt x="352" y="457"/>
                    <a:pt x="352" y="457"/>
                  </a:cubicBezTo>
                  <a:cubicBezTo>
                    <a:pt x="358" y="447"/>
                    <a:pt x="358" y="447"/>
                    <a:pt x="358" y="447"/>
                  </a:cubicBezTo>
                  <a:cubicBezTo>
                    <a:pt x="355" y="445"/>
                    <a:pt x="353" y="445"/>
                    <a:pt x="352" y="445"/>
                  </a:cubicBezTo>
                  <a:cubicBezTo>
                    <a:pt x="352" y="457"/>
                    <a:pt x="352" y="457"/>
                    <a:pt x="352" y="457"/>
                  </a:cubicBezTo>
                  <a:cubicBezTo>
                    <a:pt x="358" y="447"/>
                    <a:pt x="358" y="447"/>
                    <a:pt x="358" y="447"/>
                  </a:cubicBezTo>
                  <a:cubicBezTo>
                    <a:pt x="352" y="457"/>
                    <a:pt x="352" y="457"/>
                    <a:pt x="352" y="457"/>
                  </a:cubicBezTo>
                  <a:cubicBezTo>
                    <a:pt x="361" y="449"/>
                    <a:pt x="361" y="449"/>
                    <a:pt x="361" y="449"/>
                  </a:cubicBezTo>
                  <a:cubicBezTo>
                    <a:pt x="360" y="448"/>
                    <a:pt x="359" y="447"/>
                    <a:pt x="358" y="447"/>
                  </a:cubicBezTo>
                  <a:cubicBezTo>
                    <a:pt x="352" y="457"/>
                    <a:pt x="352" y="457"/>
                    <a:pt x="352" y="457"/>
                  </a:cubicBezTo>
                  <a:cubicBezTo>
                    <a:pt x="361" y="449"/>
                    <a:pt x="361" y="449"/>
                    <a:pt x="361" y="449"/>
                  </a:cubicBezTo>
                  <a:cubicBezTo>
                    <a:pt x="352" y="457"/>
                    <a:pt x="352" y="457"/>
                    <a:pt x="352" y="457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62" y="452"/>
                    <a:pt x="362" y="451"/>
                    <a:pt x="361" y="449"/>
                  </a:cubicBezTo>
                  <a:cubicBezTo>
                    <a:pt x="352" y="457"/>
                    <a:pt x="352" y="457"/>
                    <a:pt x="352" y="457"/>
                  </a:cubicBezTo>
                  <a:cubicBezTo>
                    <a:pt x="363" y="453"/>
                    <a:pt x="363" y="453"/>
                    <a:pt x="363" y="453"/>
                  </a:cubicBezTo>
                  <a:cubicBezTo>
                    <a:pt x="358" y="440"/>
                    <a:pt x="358" y="440"/>
                    <a:pt x="358" y="440"/>
                  </a:cubicBezTo>
                  <a:cubicBezTo>
                    <a:pt x="346" y="447"/>
                    <a:pt x="346" y="447"/>
                    <a:pt x="346" y="447"/>
                  </a:cubicBezTo>
                  <a:cubicBezTo>
                    <a:pt x="339" y="451"/>
                    <a:pt x="331" y="455"/>
                    <a:pt x="322" y="459"/>
                  </a:cubicBezTo>
                  <a:cubicBezTo>
                    <a:pt x="294" y="471"/>
                    <a:pt x="265" y="476"/>
                    <a:pt x="236" y="476"/>
                  </a:cubicBezTo>
                  <a:cubicBezTo>
                    <a:pt x="197" y="476"/>
                    <a:pt x="160" y="466"/>
                    <a:pt x="129" y="446"/>
                  </a:cubicBezTo>
                  <a:cubicBezTo>
                    <a:pt x="97" y="427"/>
                    <a:pt x="72" y="399"/>
                    <a:pt x="57" y="363"/>
                  </a:cubicBezTo>
                  <a:cubicBezTo>
                    <a:pt x="47" y="340"/>
                    <a:pt x="43" y="317"/>
                    <a:pt x="43" y="293"/>
                  </a:cubicBezTo>
                  <a:cubicBezTo>
                    <a:pt x="43" y="274"/>
                    <a:pt x="46" y="254"/>
                    <a:pt x="52" y="236"/>
                  </a:cubicBezTo>
                  <a:cubicBezTo>
                    <a:pt x="53" y="230"/>
                    <a:pt x="53" y="230"/>
                    <a:pt x="53" y="230"/>
                  </a:cubicBezTo>
                  <a:cubicBezTo>
                    <a:pt x="50" y="225"/>
                    <a:pt x="50" y="225"/>
                    <a:pt x="50" y="225"/>
                  </a:cubicBezTo>
                  <a:cubicBezTo>
                    <a:pt x="33" y="203"/>
                    <a:pt x="23" y="176"/>
                    <a:pt x="23" y="148"/>
                  </a:cubicBezTo>
                  <a:cubicBezTo>
                    <a:pt x="23" y="143"/>
                    <a:pt x="23" y="137"/>
                    <a:pt x="24" y="132"/>
                  </a:cubicBezTo>
                  <a:cubicBezTo>
                    <a:pt x="27" y="106"/>
                    <a:pt x="39" y="83"/>
                    <a:pt x="55" y="64"/>
                  </a:cubicBezTo>
                  <a:cubicBezTo>
                    <a:pt x="72" y="46"/>
                    <a:pt x="94" y="33"/>
                    <a:pt x="118" y="26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6" y="21"/>
                    <a:pt x="127" y="19"/>
                    <a:pt x="127" y="16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4" y="23"/>
                    <a:pt x="125" y="22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2" y="25"/>
                    <a:pt x="123" y="24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1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2" y="25"/>
                    <a:pt x="123" y="25"/>
                  </a:cubicBezTo>
                  <a:cubicBezTo>
                    <a:pt x="126" y="24"/>
                    <a:pt x="129" y="24"/>
                    <a:pt x="132" y="23"/>
                  </a:cubicBezTo>
                  <a:cubicBezTo>
                    <a:pt x="135" y="23"/>
                    <a:pt x="139" y="23"/>
                    <a:pt x="140" y="23"/>
                  </a:cubicBezTo>
                  <a:cubicBezTo>
                    <a:pt x="182" y="23"/>
                    <a:pt x="220" y="40"/>
                    <a:pt x="248" y="68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75" y="63"/>
                    <a:pt x="290" y="59"/>
                    <a:pt x="305" y="59"/>
                  </a:cubicBezTo>
                  <a:cubicBezTo>
                    <a:pt x="330" y="59"/>
                    <a:pt x="355" y="69"/>
                    <a:pt x="374" y="89"/>
                  </a:cubicBezTo>
                  <a:cubicBezTo>
                    <a:pt x="392" y="107"/>
                    <a:pt x="401" y="131"/>
                    <a:pt x="401" y="155"/>
                  </a:cubicBezTo>
                  <a:cubicBezTo>
                    <a:pt x="401" y="178"/>
                    <a:pt x="393" y="200"/>
                    <a:pt x="377" y="218"/>
                  </a:cubicBezTo>
                  <a:cubicBezTo>
                    <a:pt x="371" y="224"/>
                    <a:pt x="371" y="224"/>
                    <a:pt x="371" y="224"/>
                  </a:cubicBezTo>
                  <a:cubicBezTo>
                    <a:pt x="375" y="231"/>
                    <a:pt x="375" y="231"/>
                    <a:pt x="375" y="231"/>
                  </a:cubicBezTo>
                  <a:lnTo>
                    <a:pt x="385" y="2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13"/>
            <p:cNvSpPr>
              <a:spLocks noChangeArrowheads="1"/>
            </p:cNvSpPr>
            <p:nvPr/>
          </p:nvSpPr>
          <p:spPr bwMode="auto">
            <a:xfrm>
              <a:off x="6587723" y="2498680"/>
              <a:ext cx="146377" cy="1463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Freeform 14"/>
            <p:cNvSpPr>
              <a:spLocks noEditPoints="1"/>
            </p:cNvSpPr>
            <p:nvPr/>
          </p:nvSpPr>
          <p:spPr bwMode="auto">
            <a:xfrm>
              <a:off x="6577963" y="2488922"/>
              <a:ext cx="166979" cy="166979"/>
            </a:xfrm>
            <a:custGeom>
              <a:avLst/>
              <a:gdLst>
                <a:gd name="T0" fmla="*/ 65 w 65"/>
                <a:gd name="T1" fmla="*/ 32 h 65"/>
                <a:gd name="T2" fmla="*/ 32 w 65"/>
                <a:gd name="T3" fmla="*/ 0 h 65"/>
                <a:gd name="T4" fmla="*/ 0 w 65"/>
                <a:gd name="T5" fmla="*/ 32 h 65"/>
                <a:gd name="T6" fmla="*/ 32 w 65"/>
                <a:gd name="T7" fmla="*/ 65 h 65"/>
                <a:gd name="T8" fmla="*/ 65 w 65"/>
                <a:gd name="T9" fmla="*/ 32 h 65"/>
                <a:gd name="T10" fmla="*/ 65 w 65"/>
                <a:gd name="T11" fmla="*/ 32 h 65"/>
                <a:gd name="T12" fmla="*/ 7 w 65"/>
                <a:gd name="T13" fmla="*/ 32 h 65"/>
                <a:gd name="T14" fmla="*/ 32 w 65"/>
                <a:gd name="T15" fmla="*/ 7 h 65"/>
                <a:gd name="T16" fmla="*/ 57 w 65"/>
                <a:gd name="T17" fmla="*/ 32 h 65"/>
                <a:gd name="T18" fmla="*/ 32 w 65"/>
                <a:gd name="T19" fmla="*/ 57 h 65"/>
                <a:gd name="T20" fmla="*/ 7 w 65"/>
                <a:gd name="T21" fmla="*/ 32 h 65"/>
                <a:gd name="T22" fmla="*/ 7 w 65"/>
                <a:gd name="T2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50" y="65"/>
                    <a:pt x="65" y="50"/>
                    <a:pt x="65" y="32"/>
                  </a:cubicBezTo>
                  <a:cubicBezTo>
                    <a:pt x="65" y="14"/>
                    <a:pt x="65" y="50"/>
                    <a:pt x="65" y="32"/>
                  </a:cubicBezTo>
                  <a:close/>
                  <a:moveTo>
                    <a:pt x="7" y="32"/>
                  </a:moveTo>
                  <a:cubicBezTo>
                    <a:pt x="7" y="19"/>
                    <a:pt x="19" y="7"/>
                    <a:pt x="32" y="7"/>
                  </a:cubicBezTo>
                  <a:cubicBezTo>
                    <a:pt x="46" y="7"/>
                    <a:pt x="57" y="19"/>
                    <a:pt x="57" y="32"/>
                  </a:cubicBez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7" y="46"/>
                    <a:pt x="7" y="32"/>
                  </a:cubicBezTo>
                  <a:cubicBezTo>
                    <a:pt x="7" y="19"/>
                    <a:pt x="7" y="46"/>
                    <a:pt x="7" y="32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6"/>
            <p:cNvSpPr>
              <a:spLocks noChangeArrowheads="1"/>
            </p:cNvSpPr>
            <p:nvPr/>
          </p:nvSpPr>
          <p:spPr bwMode="auto">
            <a:xfrm>
              <a:off x="5454646" y="2688430"/>
              <a:ext cx="146377" cy="1463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Freeform 17"/>
            <p:cNvSpPr>
              <a:spLocks noEditPoints="1"/>
            </p:cNvSpPr>
            <p:nvPr/>
          </p:nvSpPr>
          <p:spPr bwMode="auto">
            <a:xfrm>
              <a:off x="5444888" y="2678673"/>
              <a:ext cx="165896" cy="165896"/>
            </a:xfrm>
            <a:custGeom>
              <a:avLst/>
              <a:gdLst>
                <a:gd name="T0" fmla="*/ 65 w 65"/>
                <a:gd name="T1" fmla="*/ 32 h 65"/>
                <a:gd name="T2" fmla="*/ 32 w 65"/>
                <a:gd name="T3" fmla="*/ 0 h 65"/>
                <a:gd name="T4" fmla="*/ 0 w 65"/>
                <a:gd name="T5" fmla="*/ 32 h 65"/>
                <a:gd name="T6" fmla="*/ 32 w 65"/>
                <a:gd name="T7" fmla="*/ 65 h 65"/>
                <a:gd name="T8" fmla="*/ 65 w 65"/>
                <a:gd name="T9" fmla="*/ 32 h 65"/>
                <a:gd name="T10" fmla="*/ 65 w 65"/>
                <a:gd name="T11" fmla="*/ 32 h 65"/>
                <a:gd name="T12" fmla="*/ 8 w 65"/>
                <a:gd name="T13" fmla="*/ 32 h 65"/>
                <a:gd name="T14" fmla="*/ 32 w 65"/>
                <a:gd name="T15" fmla="*/ 8 h 65"/>
                <a:gd name="T16" fmla="*/ 57 w 65"/>
                <a:gd name="T17" fmla="*/ 32 h 65"/>
                <a:gd name="T18" fmla="*/ 32 w 65"/>
                <a:gd name="T19" fmla="*/ 57 h 65"/>
                <a:gd name="T20" fmla="*/ 8 w 65"/>
                <a:gd name="T21" fmla="*/ 32 h 65"/>
                <a:gd name="T22" fmla="*/ 8 w 65"/>
                <a:gd name="T2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cubicBezTo>
                    <a:pt x="65" y="15"/>
                    <a:pt x="50" y="0"/>
                    <a:pt x="32" y="0"/>
                  </a:cubicBezTo>
                  <a:cubicBezTo>
                    <a:pt x="14" y="0"/>
                    <a:pt x="0" y="15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50" y="65"/>
                    <a:pt x="65" y="50"/>
                    <a:pt x="65" y="32"/>
                  </a:cubicBezTo>
                  <a:cubicBezTo>
                    <a:pt x="65" y="15"/>
                    <a:pt x="65" y="50"/>
                    <a:pt x="65" y="32"/>
                  </a:cubicBezTo>
                  <a:close/>
                  <a:moveTo>
                    <a:pt x="8" y="32"/>
                  </a:moveTo>
                  <a:cubicBezTo>
                    <a:pt x="8" y="19"/>
                    <a:pt x="19" y="8"/>
                    <a:pt x="32" y="8"/>
                  </a:cubicBezTo>
                  <a:cubicBezTo>
                    <a:pt x="46" y="8"/>
                    <a:pt x="57" y="19"/>
                    <a:pt x="57" y="32"/>
                  </a:cubicBez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8" y="46"/>
                    <a:pt x="8" y="32"/>
                  </a:cubicBezTo>
                  <a:cubicBezTo>
                    <a:pt x="8" y="19"/>
                    <a:pt x="8" y="46"/>
                    <a:pt x="8" y="32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Oval 19"/>
            <p:cNvSpPr>
              <a:spLocks noChangeArrowheads="1"/>
            </p:cNvSpPr>
            <p:nvPr/>
          </p:nvSpPr>
          <p:spPr bwMode="auto">
            <a:xfrm>
              <a:off x="4670708" y="3621999"/>
              <a:ext cx="145294" cy="1485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4659865" y="3614409"/>
              <a:ext cx="166979" cy="163728"/>
            </a:xfrm>
            <a:custGeom>
              <a:avLst/>
              <a:gdLst>
                <a:gd name="T0" fmla="*/ 32 w 65"/>
                <a:gd name="T1" fmla="*/ 0 h 64"/>
                <a:gd name="T2" fmla="*/ 0 w 65"/>
                <a:gd name="T3" fmla="*/ 32 h 64"/>
                <a:gd name="T4" fmla="*/ 32 w 65"/>
                <a:gd name="T5" fmla="*/ 64 h 64"/>
                <a:gd name="T6" fmla="*/ 65 w 65"/>
                <a:gd name="T7" fmla="*/ 32 h 64"/>
                <a:gd name="T8" fmla="*/ 32 w 65"/>
                <a:gd name="T9" fmla="*/ 0 h 64"/>
                <a:gd name="T10" fmla="*/ 32 w 65"/>
                <a:gd name="T11" fmla="*/ 0 h 64"/>
                <a:gd name="T12" fmla="*/ 32 w 65"/>
                <a:gd name="T13" fmla="*/ 57 h 64"/>
                <a:gd name="T14" fmla="*/ 8 w 65"/>
                <a:gd name="T15" fmla="*/ 32 h 64"/>
                <a:gd name="T16" fmla="*/ 32 w 65"/>
                <a:gd name="T17" fmla="*/ 7 h 64"/>
                <a:gd name="T18" fmla="*/ 57 w 65"/>
                <a:gd name="T19" fmla="*/ 32 h 64"/>
                <a:gd name="T20" fmla="*/ 32 w 65"/>
                <a:gd name="T21" fmla="*/ 57 h 64"/>
                <a:gd name="T22" fmla="*/ 32 w 65"/>
                <a:gd name="T2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50" y="64"/>
                    <a:pt x="65" y="50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5" y="0"/>
                    <a:pt x="50" y="0"/>
                    <a:pt x="32" y="0"/>
                  </a:cubicBez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2"/>
                  </a:cubicBezTo>
                  <a:cubicBezTo>
                    <a:pt x="8" y="18"/>
                    <a:pt x="19" y="7"/>
                    <a:pt x="32" y="7"/>
                  </a:cubicBezTo>
                  <a:cubicBezTo>
                    <a:pt x="46" y="7"/>
                    <a:pt x="57" y="18"/>
                    <a:pt x="57" y="32"/>
                  </a:cubicBez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46" y="57"/>
                    <a:pt x="32" y="5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Oval 25"/>
            <p:cNvSpPr>
              <a:spLocks noChangeArrowheads="1"/>
            </p:cNvSpPr>
            <p:nvPr/>
          </p:nvSpPr>
          <p:spPr bwMode="auto">
            <a:xfrm>
              <a:off x="6587723" y="4042701"/>
              <a:ext cx="146377" cy="1463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26"/>
            <p:cNvSpPr>
              <a:spLocks noEditPoints="1"/>
            </p:cNvSpPr>
            <p:nvPr/>
          </p:nvSpPr>
          <p:spPr bwMode="auto">
            <a:xfrm>
              <a:off x="6577963" y="4031858"/>
              <a:ext cx="166979" cy="166979"/>
            </a:xfrm>
            <a:custGeom>
              <a:avLst/>
              <a:gdLst>
                <a:gd name="T0" fmla="*/ 0 w 65"/>
                <a:gd name="T1" fmla="*/ 33 h 65"/>
                <a:gd name="T2" fmla="*/ 32 w 65"/>
                <a:gd name="T3" fmla="*/ 65 h 65"/>
                <a:gd name="T4" fmla="*/ 65 w 65"/>
                <a:gd name="T5" fmla="*/ 33 h 65"/>
                <a:gd name="T6" fmla="*/ 32 w 65"/>
                <a:gd name="T7" fmla="*/ 0 h 65"/>
                <a:gd name="T8" fmla="*/ 0 w 65"/>
                <a:gd name="T9" fmla="*/ 33 h 65"/>
                <a:gd name="T10" fmla="*/ 0 w 65"/>
                <a:gd name="T11" fmla="*/ 33 h 65"/>
                <a:gd name="T12" fmla="*/ 57 w 65"/>
                <a:gd name="T13" fmla="*/ 33 h 65"/>
                <a:gd name="T14" fmla="*/ 32 w 65"/>
                <a:gd name="T15" fmla="*/ 57 h 65"/>
                <a:gd name="T16" fmla="*/ 7 w 65"/>
                <a:gd name="T17" fmla="*/ 33 h 65"/>
                <a:gd name="T18" fmla="*/ 32 w 65"/>
                <a:gd name="T19" fmla="*/ 8 h 65"/>
                <a:gd name="T20" fmla="*/ 57 w 65"/>
                <a:gd name="T21" fmla="*/ 33 h 65"/>
                <a:gd name="T22" fmla="*/ 57 w 65"/>
                <a:gd name="T23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0" y="33"/>
                  </a:moveTo>
                  <a:cubicBezTo>
                    <a:pt x="0" y="50"/>
                    <a:pt x="14" y="65"/>
                    <a:pt x="32" y="65"/>
                  </a:cubicBezTo>
                  <a:cubicBezTo>
                    <a:pt x="50" y="65"/>
                    <a:pt x="65" y="50"/>
                    <a:pt x="65" y="33"/>
                  </a:cubicBezTo>
                  <a:cubicBezTo>
                    <a:pt x="65" y="15"/>
                    <a:pt x="50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50"/>
                    <a:pt x="0" y="15"/>
                    <a:pt x="0" y="33"/>
                  </a:cubicBezTo>
                  <a:close/>
                  <a:moveTo>
                    <a:pt x="57" y="33"/>
                  </a:move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7" y="46"/>
                    <a:pt x="7" y="33"/>
                  </a:cubicBezTo>
                  <a:cubicBezTo>
                    <a:pt x="7" y="19"/>
                    <a:pt x="19" y="8"/>
                    <a:pt x="32" y="8"/>
                  </a:cubicBezTo>
                  <a:cubicBezTo>
                    <a:pt x="46" y="8"/>
                    <a:pt x="57" y="19"/>
                    <a:pt x="57" y="33"/>
                  </a:cubicBezTo>
                  <a:cubicBezTo>
                    <a:pt x="57" y="46"/>
                    <a:pt x="57" y="19"/>
                    <a:pt x="57" y="33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7" name="Rectangle 1140"/>
          <p:cNvSpPr/>
          <p:nvPr/>
        </p:nvSpPr>
        <p:spPr>
          <a:xfrm>
            <a:off x="3701588" y="5913213"/>
            <a:ext cx="6750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    기존에 거친 세척 및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정재파</a:t>
            </a:r>
            <a:r>
              <a:rPr lang="ko-KR" altLang="en-US" sz="1600" b="1" dirty="0"/>
              <a:t> 현상으로 인한 </a:t>
            </a:r>
            <a:r>
              <a:rPr lang="en-US" altLang="ko-KR" sz="1600" b="1" dirty="0"/>
              <a:t>GLASS </a:t>
            </a:r>
            <a:r>
              <a:rPr lang="ko-KR" altLang="en-US" sz="1600" b="1" dirty="0"/>
              <a:t>파손 및 낮은 제거율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endParaRPr lang="en-GB" altLang="ko-KR" sz="1600" b="1" dirty="0"/>
          </a:p>
          <a:p>
            <a:pPr algn="ctr"/>
            <a:r>
              <a:rPr lang="ko-KR" altLang="en-US" sz="1600" u="sng" dirty="0"/>
              <a:t>폐</a:t>
            </a:r>
            <a:r>
              <a:rPr lang="en-US" altLang="ko-KR" sz="1600" u="sng" dirty="0"/>
              <a:t>TSP</a:t>
            </a:r>
            <a:r>
              <a:rPr lang="ko-KR" altLang="en-US" sz="1600" u="sng" dirty="0"/>
              <a:t>잔여 </a:t>
            </a:r>
            <a:r>
              <a:rPr lang="en-US" altLang="ko-KR" sz="1600" u="sng" dirty="0"/>
              <a:t>OCA Density </a:t>
            </a:r>
            <a:r>
              <a:rPr lang="ko-KR" altLang="en-US" sz="1600" u="sng" dirty="0"/>
              <a:t>수준에 따른 초음파 세정 요인 정보 제공</a:t>
            </a:r>
            <a:endParaRPr lang="en-US" altLang="ko-KR" sz="1600" u="sng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741" y="2560897"/>
            <a:ext cx="3009136" cy="1485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741" y="4111288"/>
            <a:ext cx="3002757" cy="1686229"/>
          </a:xfrm>
          <a:prstGeom prst="rect">
            <a:avLst/>
          </a:prstGeom>
        </p:spPr>
      </p:pic>
      <p:sp>
        <p:nvSpPr>
          <p:cNvPr id="16" name="곱셈 기호 15"/>
          <p:cNvSpPr/>
          <p:nvPr/>
        </p:nvSpPr>
        <p:spPr>
          <a:xfrm>
            <a:off x="2074962" y="4917110"/>
            <a:ext cx="617037" cy="6768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초음파 공정 제어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/>
              <a:t>초음파 요인 정보 </a:t>
            </a:r>
            <a:endParaRPr lang="en-GB" sz="3600" dirty="0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35" name="Group 34"/>
          <p:cNvGrpSpPr/>
          <p:nvPr/>
        </p:nvGrpSpPr>
        <p:grpSpPr>
          <a:xfrm>
            <a:off x="4128872" y="2286285"/>
            <a:ext cx="3290430" cy="3117672"/>
            <a:chOff x="4443264" y="2466591"/>
            <a:chExt cx="3290430" cy="3117672"/>
          </a:xfrm>
        </p:grpSpPr>
        <p:sp>
          <p:nvSpPr>
            <p:cNvPr id="5" name="Oval 4"/>
            <p:cNvSpPr/>
            <p:nvPr/>
          </p:nvSpPr>
          <p:spPr>
            <a:xfrm>
              <a:off x="6976434" y="2479005"/>
              <a:ext cx="757260" cy="7572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939192" y="4827003"/>
              <a:ext cx="757260" cy="7572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13442" y="2466591"/>
              <a:ext cx="757260" cy="7572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43264" y="4827003"/>
              <a:ext cx="757260" cy="7572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234671" y="3170634"/>
              <a:ext cx="1723314" cy="1721999"/>
              <a:chOff x="2399353" y="2945551"/>
              <a:chExt cx="1723314" cy="1721999"/>
            </a:xfrm>
          </p:grpSpPr>
          <p:grpSp>
            <p:nvGrpSpPr>
              <p:cNvPr id="13" name="Group 131"/>
              <p:cNvGrpSpPr>
                <a:grpSpLocks noChangeAspect="1"/>
              </p:cNvGrpSpPr>
              <p:nvPr/>
            </p:nvGrpSpPr>
            <p:grpSpPr bwMode="auto">
              <a:xfrm>
                <a:off x="2399353" y="2945551"/>
                <a:ext cx="1723314" cy="1721999"/>
                <a:chOff x="2188" y="849"/>
                <a:chExt cx="2622" cy="2620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sp>
              <p:nvSpPr>
                <p:cNvPr id="20" name="Freeform 133"/>
                <p:cNvSpPr>
                  <a:spLocks/>
                </p:cNvSpPr>
                <p:nvPr/>
              </p:nvSpPr>
              <p:spPr bwMode="auto">
                <a:xfrm>
                  <a:off x="2192" y="849"/>
                  <a:ext cx="2613" cy="2620"/>
                </a:xfrm>
                <a:custGeom>
                  <a:avLst/>
                  <a:gdLst>
                    <a:gd name="T0" fmla="*/ 36 w 1104"/>
                    <a:gd name="T1" fmla="*/ 1107 h 1107"/>
                    <a:gd name="T2" fmla="*/ 141 w 1104"/>
                    <a:gd name="T3" fmla="*/ 1107 h 1107"/>
                    <a:gd name="T4" fmla="*/ 177 w 1104"/>
                    <a:gd name="T5" fmla="*/ 1072 h 1107"/>
                    <a:gd name="T6" fmla="*/ 141 w 1104"/>
                    <a:gd name="T7" fmla="*/ 1036 h 1107"/>
                    <a:gd name="T8" fmla="*/ 115 w 1104"/>
                    <a:gd name="T9" fmla="*/ 1036 h 1107"/>
                    <a:gd name="T10" fmla="*/ 1032 w 1104"/>
                    <a:gd name="T11" fmla="*/ 119 h 1107"/>
                    <a:gd name="T12" fmla="*/ 1032 w 1104"/>
                    <a:gd name="T13" fmla="*/ 144 h 1107"/>
                    <a:gd name="T14" fmla="*/ 1068 w 1104"/>
                    <a:gd name="T15" fmla="*/ 180 h 1107"/>
                    <a:gd name="T16" fmla="*/ 1104 w 1104"/>
                    <a:gd name="T17" fmla="*/ 144 h 1107"/>
                    <a:gd name="T18" fmla="*/ 1104 w 1104"/>
                    <a:gd name="T19" fmla="*/ 36 h 1107"/>
                    <a:gd name="T20" fmla="*/ 1068 w 1104"/>
                    <a:gd name="T21" fmla="*/ 0 h 1107"/>
                    <a:gd name="T22" fmla="*/ 963 w 1104"/>
                    <a:gd name="T23" fmla="*/ 0 h 1107"/>
                    <a:gd name="T24" fmla="*/ 927 w 1104"/>
                    <a:gd name="T25" fmla="*/ 36 h 1107"/>
                    <a:gd name="T26" fmla="*/ 963 w 1104"/>
                    <a:gd name="T27" fmla="*/ 72 h 1107"/>
                    <a:gd name="T28" fmla="*/ 989 w 1104"/>
                    <a:gd name="T29" fmla="*/ 72 h 1107"/>
                    <a:gd name="T30" fmla="*/ 72 w 1104"/>
                    <a:gd name="T31" fmla="*/ 989 h 1107"/>
                    <a:gd name="T32" fmla="*/ 72 w 1104"/>
                    <a:gd name="T33" fmla="*/ 964 h 1107"/>
                    <a:gd name="T34" fmla="*/ 36 w 1104"/>
                    <a:gd name="T35" fmla="*/ 928 h 1107"/>
                    <a:gd name="T36" fmla="*/ 0 w 1104"/>
                    <a:gd name="T37" fmla="*/ 964 h 1107"/>
                    <a:gd name="T38" fmla="*/ 0 w 1104"/>
                    <a:gd name="T39" fmla="*/ 1072 h 1107"/>
                    <a:gd name="T40" fmla="*/ 36 w 1104"/>
                    <a:gd name="T41" fmla="*/ 1107 h 1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04" h="1107">
                      <a:moveTo>
                        <a:pt x="36" y="1107"/>
                      </a:moveTo>
                      <a:cubicBezTo>
                        <a:pt x="141" y="1107"/>
                        <a:pt x="141" y="1107"/>
                        <a:pt x="141" y="1107"/>
                      </a:cubicBezTo>
                      <a:cubicBezTo>
                        <a:pt x="160" y="1107"/>
                        <a:pt x="177" y="1091"/>
                        <a:pt x="177" y="1072"/>
                      </a:cubicBezTo>
                      <a:cubicBezTo>
                        <a:pt x="177" y="1052"/>
                        <a:pt x="160" y="1036"/>
                        <a:pt x="141" y="1036"/>
                      </a:cubicBezTo>
                      <a:cubicBezTo>
                        <a:pt x="115" y="1036"/>
                        <a:pt x="115" y="1036"/>
                        <a:pt x="115" y="1036"/>
                      </a:cubicBezTo>
                      <a:cubicBezTo>
                        <a:pt x="1032" y="119"/>
                        <a:pt x="1032" y="119"/>
                        <a:pt x="1032" y="119"/>
                      </a:cubicBezTo>
                      <a:cubicBezTo>
                        <a:pt x="1032" y="144"/>
                        <a:pt x="1032" y="144"/>
                        <a:pt x="1032" y="144"/>
                      </a:cubicBezTo>
                      <a:cubicBezTo>
                        <a:pt x="1032" y="164"/>
                        <a:pt x="1049" y="180"/>
                        <a:pt x="1068" y="180"/>
                      </a:cubicBezTo>
                      <a:cubicBezTo>
                        <a:pt x="1088" y="180"/>
                        <a:pt x="1104" y="164"/>
                        <a:pt x="1104" y="144"/>
                      </a:cubicBezTo>
                      <a:cubicBezTo>
                        <a:pt x="1104" y="36"/>
                        <a:pt x="1104" y="36"/>
                        <a:pt x="1104" y="36"/>
                      </a:cubicBezTo>
                      <a:cubicBezTo>
                        <a:pt x="1104" y="16"/>
                        <a:pt x="1088" y="0"/>
                        <a:pt x="1068" y="0"/>
                      </a:cubicBezTo>
                      <a:cubicBezTo>
                        <a:pt x="963" y="0"/>
                        <a:pt x="963" y="0"/>
                        <a:pt x="963" y="0"/>
                      </a:cubicBezTo>
                      <a:cubicBezTo>
                        <a:pt x="944" y="0"/>
                        <a:pt x="927" y="16"/>
                        <a:pt x="927" y="36"/>
                      </a:cubicBezTo>
                      <a:cubicBezTo>
                        <a:pt x="927" y="56"/>
                        <a:pt x="944" y="72"/>
                        <a:pt x="963" y="72"/>
                      </a:cubicBezTo>
                      <a:cubicBezTo>
                        <a:pt x="989" y="72"/>
                        <a:pt x="989" y="72"/>
                        <a:pt x="989" y="72"/>
                      </a:cubicBezTo>
                      <a:cubicBezTo>
                        <a:pt x="72" y="989"/>
                        <a:pt x="72" y="989"/>
                        <a:pt x="72" y="989"/>
                      </a:cubicBezTo>
                      <a:cubicBezTo>
                        <a:pt x="72" y="964"/>
                        <a:pt x="72" y="964"/>
                        <a:pt x="72" y="964"/>
                      </a:cubicBezTo>
                      <a:cubicBezTo>
                        <a:pt x="72" y="944"/>
                        <a:pt x="55" y="928"/>
                        <a:pt x="36" y="928"/>
                      </a:cubicBezTo>
                      <a:cubicBezTo>
                        <a:pt x="16" y="928"/>
                        <a:pt x="0" y="944"/>
                        <a:pt x="0" y="964"/>
                      </a:cubicBezTo>
                      <a:cubicBezTo>
                        <a:pt x="0" y="1072"/>
                        <a:pt x="0" y="1072"/>
                        <a:pt x="0" y="1072"/>
                      </a:cubicBezTo>
                      <a:cubicBezTo>
                        <a:pt x="0" y="1091"/>
                        <a:pt x="16" y="1107"/>
                        <a:pt x="36" y="1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34"/>
                <p:cNvSpPr>
                  <a:spLocks/>
                </p:cNvSpPr>
                <p:nvPr/>
              </p:nvSpPr>
              <p:spPr bwMode="auto">
                <a:xfrm>
                  <a:off x="2188" y="853"/>
                  <a:ext cx="2622" cy="2614"/>
                </a:xfrm>
                <a:custGeom>
                  <a:avLst/>
                  <a:gdLst>
                    <a:gd name="T0" fmla="*/ 0 w 1108"/>
                    <a:gd name="T1" fmla="*/ 35 h 1104"/>
                    <a:gd name="T2" fmla="*/ 0 w 1108"/>
                    <a:gd name="T3" fmla="*/ 140 h 1104"/>
                    <a:gd name="T4" fmla="*/ 36 w 1108"/>
                    <a:gd name="T5" fmla="*/ 176 h 1104"/>
                    <a:gd name="T6" fmla="*/ 72 w 1108"/>
                    <a:gd name="T7" fmla="*/ 140 h 1104"/>
                    <a:gd name="T8" fmla="*/ 72 w 1108"/>
                    <a:gd name="T9" fmla="*/ 115 h 1104"/>
                    <a:gd name="T10" fmla="*/ 989 w 1108"/>
                    <a:gd name="T11" fmla="*/ 1032 h 1104"/>
                    <a:gd name="T12" fmla="*/ 964 w 1108"/>
                    <a:gd name="T13" fmla="*/ 1032 h 1104"/>
                    <a:gd name="T14" fmla="*/ 928 w 1108"/>
                    <a:gd name="T15" fmla="*/ 1068 h 1104"/>
                    <a:gd name="T16" fmla="*/ 964 w 1108"/>
                    <a:gd name="T17" fmla="*/ 1104 h 1104"/>
                    <a:gd name="T18" fmla="*/ 1072 w 1108"/>
                    <a:gd name="T19" fmla="*/ 1104 h 1104"/>
                    <a:gd name="T20" fmla="*/ 1108 w 1108"/>
                    <a:gd name="T21" fmla="*/ 1068 h 1104"/>
                    <a:gd name="T22" fmla="*/ 1108 w 1108"/>
                    <a:gd name="T23" fmla="*/ 963 h 1104"/>
                    <a:gd name="T24" fmla="*/ 1072 w 1108"/>
                    <a:gd name="T25" fmla="*/ 927 h 1104"/>
                    <a:gd name="T26" fmla="*/ 1036 w 1108"/>
                    <a:gd name="T27" fmla="*/ 963 h 1104"/>
                    <a:gd name="T28" fmla="*/ 1036 w 1108"/>
                    <a:gd name="T29" fmla="*/ 988 h 1104"/>
                    <a:gd name="T30" fmla="*/ 119 w 1108"/>
                    <a:gd name="T31" fmla="*/ 71 h 1104"/>
                    <a:gd name="T32" fmla="*/ 144 w 1108"/>
                    <a:gd name="T33" fmla="*/ 71 h 1104"/>
                    <a:gd name="T34" fmla="*/ 180 w 1108"/>
                    <a:gd name="T35" fmla="*/ 35 h 1104"/>
                    <a:gd name="T36" fmla="*/ 144 w 1108"/>
                    <a:gd name="T37" fmla="*/ 0 h 1104"/>
                    <a:gd name="T38" fmla="*/ 36 w 1108"/>
                    <a:gd name="T39" fmla="*/ 0 h 1104"/>
                    <a:gd name="T40" fmla="*/ 0 w 1108"/>
                    <a:gd name="T41" fmla="*/ 35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08" h="1104">
                      <a:moveTo>
                        <a:pt x="0" y="35"/>
                      </a:move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60"/>
                        <a:pt x="16" y="176"/>
                        <a:pt x="36" y="176"/>
                      </a:cubicBezTo>
                      <a:cubicBezTo>
                        <a:pt x="56" y="176"/>
                        <a:pt x="72" y="160"/>
                        <a:pt x="72" y="140"/>
                      </a:cubicBezTo>
                      <a:cubicBezTo>
                        <a:pt x="72" y="115"/>
                        <a:pt x="72" y="115"/>
                        <a:pt x="72" y="115"/>
                      </a:cubicBezTo>
                      <a:cubicBezTo>
                        <a:pt x="989" y="1032"/>
                        <a:pt x="989" y="1032"/>
                        <a:pt x="989" y="1032"/>
                      </a:cubicBezTo>
                      <a:cubicBezTo>
                        <a:pt x="964" y="1032"/>
                        <a:pt x="964" y="1032"/>
                        <a:pt x="964" y="1032"/>
                      </a:cubicBezTo>
                      <a:cubicBezTo>
                        <a:pt x="944" y="1032"/>
                        <a:pt x="928" y="1048"/>
                        <a:pt x="928" y="1068"/>
                      </a:cubicBezTo>
                      <a:cubicBezTo>
                        <a:pt x="928" y="1088"/>
                        <a:pt x="944" y="1104"/>
                        <a:pt x="964" y="1104"/>
                      </a:cubicBezTo>
                      <a:cubicBezTo>
                        <a:pt x="1072" y="1104"/>
                        <a:pt x="1072" y="1104"/>
                        <a:pt x="1072" y="1104"/>
                      </a:cubicBezTo>
                      <a:cubicBezTo>
                        <a:pt x="1092" y="1104"/>
                        <a:pt x="1108" y="1088"/>
                        <a:pt x="1108" y="1068"/>
                      </a:cubicBezTo>
                      <a:cubicBezTo>
                        <a:pt x="1108" y="963"/>
                        <a:pt x="1108" y="963"/>
                        <a:pt x="1108" y="963"/>
                      </a:cubicBezTo>
                      <a:cubicBezTo>
                        <a:pt x="1108" y="943"/>
                        <a:pt x="1092" y="927"/>
                        <a:pt x="1072" y="927"/>
                      </a:cubicBezTo>
                      <a:cubicBezTo>
                        <a:pt x="1052" y="927"/>
                        <a:pt x="1036" y="943"/>
                        <a:pt x="1036" y="963"/>
                      </a:cubicBezTo>
                      <a:cubicBezTo>
                        <a:pt x="1036" y="988"/>
                        <a:pt x="1036" y="988"/>
                        <a:pt x="1036" y="988"/>
                      </a:cubicBezTo>
                      <a:cubicBezTo>
                        <a:pt x="119" y="71"/>
                        <a:pt x="119" y="71"/>
                        <a:pt x="119" y="71"/>
                      </a:cubicBezTo>
                      <a:cubicBezTo>
                        <a:pt x="144" y="71"/>
                        <a:pt x="144" y="71"/>
                        <a:pt x="144" y="71"/>
                      </a:cubicBezTo>
                      <a:cubicBezTo>
                        <a:pt x="164" y="71"/>
                        <a:pt x="180" y="55"/>
                        <a:pt x="180" y="35"/>
                      </a:cubicBezTo>
                      <a:cubicBezTo>
                        <a:pt x="180" y="16"/>
                        <a:pt x="164" y="0"/>
                        <a:pt x="144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2644633" y="3151708"/>
                <a:ext cx="1232099" cy="123209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Rectangle 35"/>
          <p:cNvSpPr/>
          <p:nvPr/>
        </p:nvSpPr>
        <p:spPr>
          <a:xfrm>
            <a:off x="6445337" y="1709184"/>
            <a:ext cx="5746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변화시키고자 하는 공정 설비의 </a:t>
            </a:r>
            <a:r>
              <a:rPr lang="en-US" altLang="ko-KR" sz="1200" dirty="0"/>
              <a:t>Parameter </a:t>
            </a:r>
            <a:r>
              <a:rPr lang="ko-KR" altLang="en-US" sz="1200" dirty="0"/>
              <a:t>를 입력하여 예상되는 </a:t>
            </a:r>
            <a:r>
              <a:rPr lang="en-US" altLang="ko" sz="1200" dirty="0"/>
              <a:t>OCA</a:t>
            </a:r>
            <a:r>
              <a:rPr lang="ko-KR" altLang="en-US" sz="1200" dirty="0"/>
              <a:t>제거율 확인</a:t>
            </a:r>
            <a:endParaRPr lang="en-US" altLang="ko-KR" sz="1200" dirty="0"/>
          </a:p>
          <a:p>
            <a:r>
              <a:rPr lang="en-US" altLang="ko" sz="1200" dirty="0"/>
              <a:t>&gt;</a:t>
            </a:r>
            <a:r>
              <a:rPr lang="ko-KR" altLang="en-US" sz="1200" dirty="0"/>
              <a:t>공정 개선 및 환경 변화 시 도움이 되는 자료 제공</a:t>
            </a:r>
            <a:endParaRPr lang="en-GB" sz="1200" dirty="0"/>
          </a:p>
        </p:txBody>
      </p:sp>
      <p:sp>
        <p:nvSpPr>
          <p:cNvPr id="39" name="Rectangle 38"/>
          <p:cNvSpPr/>
          <p:nvPr/>
        </p:nvSpPr>
        <p:spPr>
          <a:xfrm>
            <a:off x="7454514" y="5422244"/>
            <a:ext cx="4747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공정 초기 데이터로 이후 </a:t>
            </a:r>
            <a:r>
              <a:rPr lang="en-US" altLang="ko" sz="1200" dirty="0"/>
              <a:t>OCA</a:t>
            </a:r>
            <a:r>
              <a:rPr lang="ko-KR" altLang="en-US" sz="1200" dirty="0"/>
              <a:t> 잔여량 예측</a:t>
            </a:r>
            <a:endParaRPr lang="en-US" altLang="ko-KR" sz="1200" dirty="0"/>
          </a:p>
          <a:p>
            <a:r>
              <a:rPr lang="en-US" altLang="ko-KR" sz="1200" dirty="0"/>
              <a:t>&gt;</a:t>
            </a:r>
            <a:r>
              <a:rPr lang="ko-KR" altLang="en-US" sz="1200" dirty="0"/>
              <a:t>그에 따른 후공정 초음파 세정 시 정보 제공</a:t>
            </a:r>
            <a:endParaRPr lang="en-US" altLang="ko-KR" sz="1200" dirty="0"/>
          </a:p>
        </p:txBody>
      </p:sp>
      <p:sp>
        <p:nvSpPr>
          <p:cNvPr id="43" name="Rectangle 42"/>
          <p:cNvSpPr/>
          <p:nvPr/>
        </p:nvSpPr>
        <p:spPr>
          <a:xfrm flipH="1">
            <a:off x="738998" y="1675404"/>
            <a:ext cx="4186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체계적인 공정 데이터와 분석자료 제공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중국 공장</a:t>
            </a:r>
            <a:r>
              <a:rPr lang="en-US" altLang="ko-KR" sz="1200" dirty="0"/>
              <a:t>, </a:t>
            </a:r>
            <a:r>
              <a:rPr lang="ko-KR" altLang="en-US" sz="1200" dirty="0"/>
              <a:t>수원 본사</a:t>
            </a:r>
            <a:r>
              <a:rPr lang="en-US" altLang="ko-KR" sz="1200" dirty="0"/>
              <a:t>, </a:t>
            </a:r>
            <a:r>
              <a:rPr lang="ko-KR" altLang="en-US" sz="1200" dirty="0"/>
              <a:t>천안 연구소 간 원활한 데이터 교류</a:t>
            </a:r>
            <a:endParaRPr lang="en-GB" sz="1200" dirty="0"/>
          </a:p>
        </p:txBody>
      </p:sp>
      <p:sp>
        <p:nvSpPr>
          <p:cNvPr id="44" name="Rectangle 43"/>
          <p:cNvSpPr/>
          <p:nvPr/>
        </p:nvSpPr>
        <p:spPr>
          <a:xfrm flipH="1">
            <a:off x="738998" y="5472709"/>
            <a:ext cx="4367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/>
              <a:t>수시로 웹에 접속하여 불량률</a:t>
            </a:r>
            <a:r>
              <a:rPr lang="en-US" altLang="ko" sz="1200" dirty="0"/>
              <a:t>, </a:t>
            </a:r>
            <a:r>
              <a:rPr lang="ko-KR" altLang="en-US" sz="1200" dirty="0"/>
              <a:t>제거율 등 공정 상황 확인</a:t>
            </a:r>
            <a:endParaRPr lang="en-US" altLang="ko-KR" sz="1200" dirty="0"/>
          </a:p>
          <a:p>
            <a:pPr algn="ctr"/>
            <a:r>
              <a:rPr lang="en-US" altLang="ko-KR" sz="1200" dirty="0"/>
              <a:t>&gt;</a:t>
            </a:r>
            <a:r>
              <a:rPr lang="ko-KR" altLang="en-US" sz="1200" dirty="0"/>
              <a:t>예방 조치를 취할 수 있는 신속한 정보 제공</a:t>
            </a:r>
            <a:endParaRPr lang="en-US" altLang="ko-KR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732411" y="1336850"/>
            <a:ext cx="3441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공정 데이터 관리 데이터베이스 구축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738998" y="4837469"/>
            <a:ext cx="2739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검사 후 데이터  업로드 및 </a:t>
            </a:r>
            <a:endParaRPr lang="en-US" altLang="ko-KR" sz="1600" b="1" dirty="0"/>
          </a:p>
          <a:p>
            <a:r>
              <a:rPr lang="ko-KR" altLang="en-US" sz="1600" b="1" dirty="0"/>
              <a:t>일정시간간격으로 분석 실행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474433" y="4960579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잔여 </a:t>
            </a:r>
            <a:r>
              <a:rPr lang="en-US" altLang="ko" sz="1600" b="1" dirty="0"/>
              <a:t>OCA </a:t>
            </a:r>
            <a:r>
              <a:rPr lang="ko-KR" altLang="en-US" sz="1600" b="1" dirty="0"/>
              <a:t>예측 모델 제시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404147" y="1336850"/>
            <a:ext cx="3084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공정 데이터 기반 분석 정보 제공</a:t>
            </a:r>
          </a:p>
        </p:txBody>
      </p:sp>
      <p:grpSp>
        <p:nvGrpSpPr>
          <p:cNvPr id="49" name="Group 10"/>
          <p:cNvGrpSpPr/>
          <p:nvPr/>
        </p:nvGrpSpPr>
        <p:grpSpPr>
          <a:xfrm>
            <a:off x="5549038" y="3593063"/>
            <a:ext cx="465138" cy="435769"/>
            <a:chOff x="5368132" y="3540125"/>
            <a:chExt cx="465138" cy="435769"/>
          </a:xfrm>
          <a:solidFill>
            <a:schemeClr val="accent4"/>
          </a:solidFill>
        </p:grpSpPr>
        <p:sp>
          <p:nvSpPr>
            <p:cNvPr id="50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2" name="Freeform 5"/>
          <p:cNvSpPr>
            <a:spLocks/>
          </p:cNvSpPr>
          <p:nvPr/>
        </p:nvSpPr>
        <p:spPr bwMode="auto">
          <a:xfrm>
            <a:off x="4420171" y="2518700"/>
            <a:ext cx="315017" cy="28317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6883163" y="2534727"/>
            <a:ext cx="315017" cy="28317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4349993" y="4883738"/>
            <a:ext cx="315017" cy="28317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6845921" y="4883738"/>
            <a:ext cx="315017" cy="283178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Database</a:t>
            </a:r>
            <a:endParaRPr lang="en-GB" sz="36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180753" y="1987500"/>
            <a:ext cx="11844670" cy="4429496"/>
          </a:xfrm>
          <a:prstGeom prst="rect">
            <a:avLst/>
          </a:prstGeom>
          <a:pattFill prst="pct8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gradFill>
              <a:gsLst>
                <a:gs pos="15000">
                  <a:schemeClr val="accent1">
                    <a:tint val="66000"/>
                    <a:satMod val="160000"/>
                  </a:schemeClr>
                </a:gs>
                <a:gs pos="4167">
                  <a:schemeClr val="accent1">
                    <a:tint val="66000"/>
                    <a:satMod val="160000"/>
                  </a:schemeClr>
                </a:gs>
                <a:gs pos="94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39700">
              <a:schemeClr val="bg2">
                <a:lumMod val="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Straight Connector 36"/>
          <p:cNvCxnSpPr/>
          <p:nvPr/>
        </p:nvCxnSpPr>
        <p:spPr>
          <a:xfrm>
            <a:off x="5978113" y="2648196"/>
            <a:ext cx="0" cy="3343365"/>
          </a:xfrm>
          <a:prstGeom prst="line">
            <a:avLst/>
          </a:prstGeom>
          <a:ln w="66675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83128" y="3186586"/>
            <a:ext cx="2983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 smtClean="0"/>
              <a:t>제어인자에 대한 최적 수준 탐색</a:t>
            </a: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 smtClean="0"/>
              <a:t>설계된 설비의 </a:t>
            </a:r>
            <a:r>
              <a:rPr lang="en-US" altLang="ko-KR" b="1" dirty="0" smtClean="0"/>
              <a:t>OCA </a:t>
            </a:r>
            <a:r>
              <a:rPr lang="ko-KR" altLang="en-US" b="1" dirty="0" smtClean="0"/>
              <a:t>제거율 증가</a:t>
            </a:r>
            <a:endParaRPr lang="en-US" altLang="ko-KR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31589" y="3186718"/>
            <a:ext cx="2946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b="1" dirty="0"/>
              <a:t>TSP </a:t>
            </a:r>
            <a:r>
              <a:rPr lang="ko-KR" altLang="en-US" b="1" dirty="0" smtClean="0"/>
              <a:t>상태를 </a:t>
            </a:r>
            <a:r>
              <a:rPr lang="ko-KR" altLang="en-US" b="1" dirty="0"/>
              <a:t>고려한 공정 제어요인 정보 제공</a:t>
            </a: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b="1" dirty="0"/>
              <a:t>Glass</a:t>
            </a:r>
            <a:r>
              <a:rPr lang="ko-KR" altLang="en-US" b="1" dirty="0"/>
              <a:t> 파손 또는 손상 감소</a:t>
            </a: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/>
              <a:t>불량률 감소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17959" y="3213880"/>
            <a:ext cx="301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b="1" dirty="0"/>
              <a:t>OCA</a:t>
            </a:r>
            <a:r>
              <a:rPr lang="ko-KR" altLang="en-US" b="1" dirty="0"/>
              <a:t>제거율 예측</a:t>
            </a: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/>
              <a:t>화상 검사 설비 비용 감소</a:t>
            </a: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/>
              <a:t>공정 리드타임 감소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054785" y="3165717"/>
            <a:ext cx="3137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/>
              <a:t>공정 데이터 관리 </a:t>
            </a:r>
            <a:r>
              <a:rPr lang="en-US" altLang="ko-KR" b="1" dirty="0"/>
              <a:t>DB</a:t>
            </a:r>
            <a:r>
              <a:rPr lang="ko-KR" altLang="en-US" b="1" dirty="0"/>
              <a:t>구축</a:t>
            </a: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b="1" dirty="0"/>
              <a:t>공정 데이터 기반 예측 및 분석 정보 제공</a:t>
            </a:r>
            <a:endParaRPr lang="en-GB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066514" y="2648197"/>
            <a:ext cx="0" cy="3343365"/>
          </a:xfrm>
          <a:prstGeom prst="line">
            <a:avLst/>
          </a:prstGeom>
          <a:ln w="66675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48097" y="1697034"/>
            <a:ext cx="2342902" cy="761158"/>
          </a:xfrm>
          <a:prstGeom prst="roundRect">
            <a:avLst/>
          </a:prstGeom>
          <a:ln>
            <a:noFill/>
          </a:ln>
          <a:effectLst>
            <a:outerShdw blurRad="203200" dist="139700" dir="3180000" sx="106000" sy="106000" algn="ctr" rotWithShape="0">
              <a:schemeClr val="bg1">
                <a:lumMod val="65000"/>
                <a:alpha val="9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공정 설비의 최적설계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00781" y="1697031"/>
            <a:ext cx="2342902" cy="76116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203200" dist="139700" dir="3180000" sx="106000" sy="106000" algn="ctr" rotWithShape="0">
              <a:schemeClr val="bg1">
                <a:lumMod val="65000"/>
                <a:alpha val="9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초음파 공정 제어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55622" y="1697029"/>
            <a:ext cx="2342902" cy="76116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203200" dist="139700" dir="3180000" sx="106000" sy="106000" algn="ctr" rotWithShape="0">
              <a:schemeClr val="bg1">
                <a:lumMod val="65000"/>
                <a:alpha val="9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제거율 예측 시스템 구축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365372" y="1697030"/>
            <a:ext cx="2342902" cy="76116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203200" dist="139700" dir="3180000" sx="106000" sy="106000" algn="ctr" rotWithShape="0">
              <a:schemeClr val="bg1">
                <a:lumMod val="65000"/>
                <a:alpha val="9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 </a:t>
            </a:r>
            <a:r>
              <a:rPr lang="ko-KR" altLang="en-US" b="1" dirty="0">
                <a:solidFill>
                  <a:schemeClr val="tx1"/>
                </a:solidFill>
              </a:rPr>
              <a:t>구축</a:t>
            </a:r>
          </a:p>
        </p:txBody>
      </p:sp>
      <p:cxnSp>
        <p:nvCxnSpPr>
          <p:cNvPr id="61" name="Straight Connector 36"/>
          <p:cNvCxnSpPr/>
          <p:nvPr/>
        </p:nvCxnSpPr>
        <p:spPr>
          <a:xfrm>
            <a:off x="9045754" y="2648197"/>
            <a:ext cx="0" cy="3343365"/>
          </a:xfrm>
          <a:prstGeom prst="line">
            <a:avLst/>
          </a:prstGeom>
          <a:ln w="66675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기대효과</a:t>
            </a:r>
            <a:endParaRPr lang="en-GB" sz="3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3396" y="540887"/>
            <a:ext cx="9144000" cy="1147012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396" y="1879649"/>
            <a:ext cx="9144000" cy="4290492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3200" dirty="0"/>
              <a:t>기업소개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업체 현황분석 및 문제점 도출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소개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방향</a:t>
            </a:r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개발환경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예상 산출물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업무 분담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향후 일정</a:t>
            </a:r>
            <a:endParaRPr lang="en-US" altLang="ko-KR" sz="3200" dirty="0"/>
          </a:p>
          <a:p>
            <a:pPr lvl="1" algn="l"/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28</a:t>
            </a:fld>
            <a:endParaRPr lang="en-GB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35032" y="324196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35032" y="6356350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1679331" y="4026877"/>
            <a:ext cx="3006969" cy="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8309959" y="5469319"/>
            <a:ext cx="649288" cy="649287"/>
          </a:xfrm>
          <a:custGeom>
            <a:avLst/>
            <a:gdLst>
              <a:gd name="connsiteX0" fmla="*/ 317501 w 649288"/>
              <a:gd name="connsiteY0" fmla="*/ 0 h 649287"/>
              <a:gd name="connsiteX1" fmla="*/ 393701 w 649288"/>
              <a:gd name="connsiteY1" fmla="*/ 7937 h 649287"/>
              <a:gd name="connsiteX2" fmla="*/ 412730 w 649288"/>
              <a:gd name="connsiteY2" fmla="*/ 94070 h 649287"/>
              <a:gd name="connsiteX3" fmla="*/ 432413 w 649288"/>
              <a:gd name="connsiteY3" fmla="*/ 101205 h 649287"/>
              <a:gd name="connsiteX4" fmla="*/ 464868 w 649288"/>
              <a:gd name="connsiteY4" fmla="*/ 120995 h 649287"/>
              <a:gd name="connsiteX5" fmla="*/ 546101 w 649288"/>
              <a:gd name="connsiteY5" fmla="*/ 87313 h 649287"/>
              <a:gd name="connsiteX6" fmla="*/ 595313 w 649288"/>
              <a:gd name="connsiteY6" fmla="*/ 147638 h 649287"/>
              <a:gd name="connsiteX7" fmla="*/ 548746 w 649288"/>
              <a:gd name="connsiteY7" fmla="*/ 220957 h 649287"/>
              <a:gd name="connsiteX8" fmla="*/ 557723 w 649288"/>
              <a:gd name="connsiteY8" fmla="*/ 239746 h 649287"/>
              <a:gd name="connsiteX9" fmla="*/ 565985 w 649288"/>
              <a:gd name="connsiteY9" fmla="*/ 279785 h 649287"/>
              <a:gd name="connsiteX10" fmla="*/ 649288 w 649288"/>
              <a:gd name="connsiteY10" fmla="*/ 314325 h 649287"/>
              <a:gd name="connsiteX11" fmla="*/ 642938 w 649288"/>
              <a:gd name="connsiteY11" fmla="*/ 390525 h 649287"/>
              <a:gd name="connsiteX12" fmla="*/ 554781 w 649288"/>
              <a:gd name="connsiteY12" fmla="*/ 409778 h 649287"/>
              <a:gd name="connsiteX13" fmla="*/ 542320 w 649288"/>
              <a:gd name="connsiteY13" fmla="*/ 441665 h 649287"/>
              <a:gd name="connsiteX14" fmla="*/ 525918 w 649288"/>
              <a:gd name="connsiteY14" fmla="*/ 464554 h 649287"/>
              <a:gd name="connsiteX15" fmla="*/ 560388 w 649288"/>
              <a:gd name="connsiteY15" fmla="*/ 547688 h 649287"/>
              <a:gd name="connsiteX16" fmla="*/ 500063 w 649288"/>
              <a:gd name="connsiteY16" fmla="*/ 596900 h 649287"/>
              <a:gd name="connsiteX17" fmla="*/ 424832 w 649288"/>
              <a:gd name="connsiteY17" fmla="*/ 548101 h 649287"/>
              <a:gd name="connsiteX18" fmla="*/ 408777 w 649288"/>
              <a:gd name="connsiteY18" fmla="*/ 556207 h 649287"/>
              <a:gd name="connsiteX19" fmla="*/ 367585 w 649288"/>
              <a:gd name="connsiteY19" fmla="*/ 566783 h 649287"/>
              <a:gd name="connsiteX20" fmla="*/ 333376 w 649288"/>
              <a:gd name="connsiteY20" fmla="*/ 649287 h 649287"/>
              <a:gd name="connsiteX21" fmla="*/ 255588 w 649288"/>
              <a:gd name="connsiteY21" fmla="*/ 641350 h 649287"/>
              <a:gd name="connsiteX22" fmla="*/ 237123 w 649288"/>
              <a:gd name="connsiteY22" fmla="*/ 553129 h 649287"/>
              <a:gd name="connsiteX23" fmla="*/ 205664 w 649288"/>
              <a:gd name="connsiteY23" fmla="*/ 540895 h 649287"/>
              <a:gd name="connsiteX24" fmla="*/ 184716 w 649288"/>
              <a:gd name="connsiteY24" fmla="*/ 525926 h 649287"/>
              <a:gd name="connsiteX25" fmla="*/ 101601 w 649288"/>
              <a:gd name="connsiteY25" fmla="*/ 560388 h 649287"/>
              <a:gd name="connsiteX26" fmla="*/ 52388 w 649288"/>
              <a:gd name="connsiteY26" fmla="*/ 500063 h 649287"/>
              <a:gd name="connsiteX27" fmla="*/ 100490 w 649288"/>
              <a:gd name="connsiteY27" fmla="*/ 425907 h 649287"/>
              <a:gd name="connsiteX28" fmla="*/ 91334 w 649288"/>
              <a:gd name="connsiteY28" fmla="*/ 407740 h 649287"/>
              <a:gd name="connsiteX29" fmla="*/ 80918 w 649288"/>
              <a:gd name="connsiteY29" fmla="*/ 366926 h 649287"/>
              <a:gd name="connsiteX30" fmla="*/ 0 w 649288"/>
              <a:gd name="connsiteY30" fmla="*/ 333375 h 649287"/>
              <a:gd name="connsiteX31" fmla="*/ 7937 w 649288"/>
              <a:gd name="connsiteY31" fmla="*/ 255588 h 649287"/>
              <a:gd name="connsiteX32" fmla="*/ 94980 w 649288"/>
              <a:gd name="connsiteY32" fmla="*/ 236357 h 649287"/>
              <a:gd name="connsiteX33" fmla="*/ 108451 w 649288"/>
              <a:gd name="connsiteY33" fmla="*/ 202540 h 649287"/>
              <a:gd name="connsiteX34" fmla="*/ 123332 w 649288"/>
              <a:gd name="connsiteY34" fmla="*/ 182620 h 649287"/>
              <a:gd name="connsiteX35" fmla="*/ 90488 w 649288"/>
              <a:gd name="connsiteY35" fmla="*/ 100013 h 649287"/>
              <a:gd name="connsiteX36" fmla="*/ 149226 w 649288"/>
              <a:gd name="connsiteY36" fmla="*/ 50800 h 649287"/>
              <a:gd name="connsiteX37" fmla="*/ 225205 w 649288"/>
              <a:gd name="connsiteY37" fmla="*/ 99427 h 649287"/>
              <a:gd name="connsiteX38" fmla="*/ 251847 w 649288"/>
              <a:gd name="connsiteY38" fmla="*/ 87446 h 649287"/>
              <a:gd name="connsiteX39" fmla="*/ 281793 w 649288"/>
              <a:gd name="connsiteY39" fmla="*/ 83658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1" y="0"/>
                </a:moveTo>
                <a:lnTo>
                  <a:pt x="393701" y="7937"/>
                </a:lnTo>
                <a:lnTo>
                  <a:pt x="412730" y="94070"/>
                </a:lnTo>
                <a:lnTo>
                  <a:pt x="432413" y="101205"/>
                </a:lnTo>
                <a:lnTo>
                  <a:pt x="464868" y="120995"/>
                </a:lnTo>
                <a:lnTo>
                  <a:pt x="546101" y="87313"/>
                </a:lnTo>
                <a:lnTo>
                  <a:pt x="595313" y="147638"/>
                </a:lnTo>
                <a:lnTo>
                  <a:pt x="548746" y="220957"/>
                </a:lnTo>
                <a:lnTo>
                  <a:pt x="557723" y="239746"/>
                </a:lnTo>
                <a:lnTo>
                  <a:pt x="565985" y="279785"/>
                </a:lnTo>
                <a:lnTo>
                  <a:pt x="649288" y="314325"/>
                </a:lnTo>
                <a:lnTo>
                  <a:pt x="642938" y="390525"/>
                </a:lnTo>
                <a:lnTo>
                  <a:pt x="554781" y="409778"/>
                </a:lnTo>
                <a:lnTo>
                  <a:pt x="542320" y="441665"/>
                </a:lnTo>
                <a:lnTo>
                  <a:pt x="525918" y="464554"/>
                </a:lnTo>
                <a:lnTo>
                  <a:pt x="560388" y="547688"/>
                </a:lnTo>
                <a:lnTo>
                  <a:pt x="500063" y="596900"/>
                </a:lnTo>
                <a:lnTo>
                  <a:pt x="424832" y="548101"/>
                </a:lnTo>
                <a:lnTo>
                  <a:pt x="408777" y="556207"/>
                </a:lnTo>
                <a:lnTo>
                  <a:pt x="367585" y="566783"/>
                </a:lnTo>
                <a:lnTo>
                  <a:pt x="333376" y="649287"/>
                </a:lnTo>
                <a:lnTo>
                  <a:pt x="255588" y="641350"/>
                </a:lnTo>
                <a:lnTo>
                  <a:pt x="237123" y="553129"/>
                </a:lnTo>
                <a:lnTo>
                  <a:pt x="205664" y="540895"/>
                </a:lnTo>
                <a:lnTo>
                  <a:pt x="184716" y="525926"/>
                </a:lnTo>
                <a:lnTo>
                  <a:pt x="101601" y="560388"/>
                </a:lnTo>
                <a:lnTo>
                  <a:pt x="52388" y="500063"/>
                </a:lnTo>
                <a:lnTo>
                  <a:pt x="100490" y="425907"/>
                </a:lnTo>
                <a:lnTo>
                  <a:pt x="91334" y="407740"/>
                </a:lnTo>
                <a:lnTo>
                  <a:pt x="80918" y="366926"/>
                </a:lnTo>
                <a:lnTo>
                  <a:pt x="0" y="333375"/>
                </a:lnTo>
                <a:lnTo>
                  <a:pt x="7937" y="255588"/>
                </a:lnTo>
                <a:lnTo>
                  <a:pt x="94980" y="236357"/>
                </a:lnTo>
                <a:lnTo>
                  <a:pt x="108451" y="202540"/>
                </a:lnTo>
                <a:lnTo>
                  <a:pt x="123332" y="182620"/>
                </a:lnTo>
                <a:lnTo>
                  <a:pt x="90488" y="100013"/>
                </a:lnTo>
                <a:lnTo>
                  <a:pt x="149226" y="50800"/>
                </a:lnTo>
                <a:lnTo>
                  <a:pt x="225205" y="99427"/>
                </a:lnTo>
                <a:lnTo>
                  <a:pt x="251847" y="87446"/>
                </a:lnTo>
                <a:lnTo>
                  <a:pt x="281793" y="83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7671784" y="4710494"/>
            <a:ext cx="998538" cy="996950"/>
          </a:xfrm>
          <a:custGeom>
            <a:avLst/>
            <a:gdLst>
              <a:gd name="connsiteX0" fmla="*/ 414337 w 998538"/>
              <a:gd name="connsiteY0" fmla="*/ 0 h 996950"/>
              <a:gd name="connsiteX1" fmla="*/ 479337 w 998538"/>
              <a:gd name="connsiteY1" fmla="*/ 109032 h 996950"/>
              <a:gd name="connsiteX2" fmla="*/ 546972 w 998538"/>
              <a:gd name="connsiteY2" fmla="*/ 110548 h 996950"/>
              <a:gd name="connsiteX3" fmla="*/ 620653 w 998538"/>
              <a:gd name="connsiteY3" fmla="*/ 127113 h 996950"/>
              <a:gd name="connsiteX4" fmla="*/ 711201 w 998538"/>
              <a:gd name="connsiteY4" fmla="*/ 39688 h 996950"/>
              <a:gd name="connsiteX5" fmla="*/ 792163 w 998538"/>
              <a:gd name="connsiteY5" fmla="*/ 87313 h 996950"/>
              <a:gd name="connsiteX6" fmla="*/ 760994 w 998538"/>
              <a:gd name="connsiteY6" fmla="*/ 208872 h 996950"/>
              <a:gd name="connsiteX7" fmla="*/ 805799 w 998538"/>
              <a:gd name="connsiteY7" fmla="*/ 254804 h 996950"/>
              <a:gd name="connsiteX8" fmla="*/ 838031 w 998538"/>
              <a:gd name="connsiteY8" fmla="*/ 301428 h 996950"/>
              <a:gd name="connsiteX9" fmla="*/ 847795 w 998538"/>
              <a:gd name="connsiteY9" fmla="*/ 321218 h 996950"/>
              <a:gd name="connsiteX10" fmla="*/ 973138 w 998538"/>
              <a:gd name="connsiteY10" fmla="*/ 322263 h 996950"/>
              <a:gd name="connsiteX11" fmla="*/ 998538 w 998538"/>
              <a:gd name="connsiteY11" fmla="*/ 414338 h 996950"/>
              <a:gd name="connsiteX12" fmla="*/ 890497 w 998538"/>
              <a:gd name="connsiteY12" fmla="*/ 478747 h 996950"/>
              <a:gd name="connsiteX13" fmla="*/ 890774 w 998538"/>
              <a:gd name="connsiteY13" fmla="*/ 527148 h 996950"/>
              <a:gd name="connsiteX14" fmla="*/ 882299 w 998538"/>
              <a:gd name="connsiteY14" fmla="*/ 584940 h 996950"/>
              <a:gd name="connsiteX15" fmla="*/ 871815 w 998538"/>
              <a:gd name="connsiteY15" fmla="*/ 619468 h 996950"/>
              <a:gd name="connsiteX16" fmla="*/ 958851 w 998538"/>
              <a:gd name="connsiteY16" fmla="*/ 709612 h 996950"/>
              <a:gd name="connsiteX17" fmla="*/ 911226 w 998538"/>
              <a:gd name="connsiteY17" fmla="*/ 792162 h 996950"/>
              <a:gd name="connsiteX18" fmla="*/ 787774 w 998538"/>
              <a:gd name="connsiteY18" fmla="*/ 760508 h 996950"/>
              <a:gd name="connsiteX19" fmla="*/ 772513 w 998538"/>
              <a:gd name="connsiteY19" fmla="*/ 780248 h 996950"/>
              <a:gd name="connsiteX20" fmla="*/ 680686 w 998538"/>
              <a:gd name="connsiteY20" fmla="*/ 846352 h 996950"/>
              <a:gd name="connsiteX21" fmla="*/ 677312 w 998538"/>
              <a:gd name="connsiteY21" fmla="*/ 847695 h 996950"/>
              <a:gd name="connsiteX22" fmla="*/ 676276 w 998538"/>
              <a:gd name="connsiteY22" fmla="*/ 973138 h 996950"/>
              <a:gd name="connsiteX23" fmla="*/ 584201 w 998538"/>
              <a:gd name="connsiteY23" fmla="*/ 996950 h 996950"/>
              <a:gd name="connsiteX24" fmla="*/ 519821 w 998538"/>
              <a:gd name="connsiteY24" fmla="*/ 888959 h 996950"/>
              <a:gd name="connsiteX25" fmla="*/ 470892 w 998538"/>
              <a:gd name="connsiteY25" fmla="*/ 889254 h 996950"/>
              <a:gd name="connsiteX26" fmla="*/ 379143 w 998538"/>
              <a:gd name="connsiteY26" fmla="*/ 870730 h 996950"/>
              <a:gd name="connsiteX27" fmla="*/ 288925 w 998538"/>
              <a:gd name="connsiteY27" fmla="*/ 958850 h 996950"/>
              <a:gd name="connsiteX28" fmla="*/ 206375 w 998538"/>
              <a:gd name="connsiteY28" fmla="*/ 911225 h 996950"/>
              <a:gd name="connsiteX29" fmla="*/ 237029 w 998538"/>
              <a:gd name="connsiteY29" fmla="*/ 786493 h 996950"/>
              <a:gd name="connsiteX30" fmla="*/ 207771 w 998538"/>
              <a:gd name="connsiteY30" fmla="*/ 761387 h 996950"/>
              <a:gd name="connsiteX31" fmla="*/ 151139 w 998538"/>
              <a:gd name="connsiteY31" fmla="*/ 680106 h 996950"/>
              <a:gd name="connsiteX32" fmla="*/ 149800 w 998538"/>
              <a:gd name="connsiteY32" fmla="*/ 676770 h 996950"/>
              <a:gd name="connsiteX33" fmla="*/ 23812 w 998538"/>
              <a:gd name="connsiteY33" fmla="*/ 674687 h 996950"/>
              <a:gd name="connsiteX34" fmla="*/ 0 w 998538"/>
              <a:gd name="connsiteY34" fmla="*/ 582612 h 996950"/>
              <a:gd name="connsiteX35" fmla="*/ 108043 w 998538"/>
              <a:gd name="connsiteY35" fmla="*/ 519241 h 996950"/>
              <a:gd name="connsiteX36" fmla="*/ 107765 w 998538"/>
              <a:gd name="connsiteY36" fmla="*/ 470735 h 996950"/>
              <a:gd name="connsiteX37" fmla="*/ 126816 w 998538"/>
              <a:gd name="connsiteY37" fmla="*/ 377577 h 996950"/>
              <a:gd name="connsiteX38" fmla="*/ 39688 w 998538"/>
              <a:gd name="connsiteY38" fmla="*/ 287338 h 996950"/>
              <a:gd name="connsiteX39" fmla="*/ 87313 w 998538"/>
              <a:gd name="connsiteY39" fmla="*/ 206375 h 996950"/>
              <a:gd name="connsiteX40" fmla="*/ 210783 w 998538"/>
              <a:gd name="connsiteY40" fmla="*/ 238034 h 996950"/>
              <a:gd name="connsiteX41" fmla="*/ 236348 w 998538"/>
              <a:gd name="connsiteY41" fmla="*/ 208415 h 996950"/>
              <a:gd name="connsiteX42" fmla="*/ 317853 w 998538"/>
              <a:gd name="connsiteY42" fmla="*/ 151801 h 996950"/>
              <a:gd name="connsiteX43" fmla="*/ 321216 w 998538"/>
              <a:gd name="connsiteY43" fmla="*/ 150452 h 996950"/>
              <a:gd name="connsiteX44" fmla="*/ 322262 w 998538"/>
              <a:gd name="connsiteY44" fmla="*/ 23812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8538" h="996950">
                <a:moveTo>
                  <a:pt x="414337" y="0"/>
                </a:moveTo>
                <a:lnTo>
                  <a:pt x="479337" y="109032"/>
                </a:lnTo>
                <a:lnTo>
                  <a:pt x="546972" y="110548"/>
                </a:lnTo>
                <a:lnTo>
                  <a:pt x="620653" y="127113"/>
                </a:lnTo>
                <a:lnTo>
                  <a:pt x="711201" y="39688"/>
                </a:lnTo>
                <a:lnTo>
                  <a:pt x="792163" y="87313"/>
                </a:lnTo>
                <a:lnTo>
                  <a:pt x="760994" y="208872"/>
                </a:lnTo>
                <a:lnTo>
                  <a:pt x="805799" y="254804"/>
                </a:lnTo>
                <a:cubicBezTo>
                  <a:pt x="817614" y="269493"/>
                  <a:pt x="828398" y="285067"/>
                  <a:pt x="838031" y="301428"/>
                </a:cubicBezTo>
                <a:lnTo>
                  <a:pt x="847795" y="321218"/>
                </a:lnTo>
                <a:lnTo>
                  <a:pt x="973138" y="322263"/>
                </a:lnTo>
                <a:lnTo>
                  <a:pt x="998538" y="414338"/>
                </a:lnTo>
                <a:lnTo>
                  <a:pt x="890497" y="478747"/>
                </a:lnTo>
                <a:lnTo>
                  <a:pt x="890774" y="527148"/>
                </a:lnTo>
                <a:cubicBezTo>
                  <a:pt x="889384" y="546811"/>
                  <a:pt x="886525" y="566115"/>
                  <a:pt x="882299" y="584940"/>
                </a:cubicBezTo>
                <a:lnTo>
                  <a:pt x="871815" y="619468"/>
                </a:lnTo>
                <a:lnTo>
                  <a:pt x="958851" y="709612"/>
                </a:lnTo>
                <a:lnTo>
                  <a:pt x="911226" y="792162"/>
                </a:lnTo>
                <a:lnTo>
                  <a:pt x="787774" y="760508"/>
                </a:lnTo>
                <a:lnTo>
                  <a:pt x="772513" y="780248"/>
                </a:lnTo>
                <a:cubicBezTo>
                  <a:pt x="745462" y="806425"/>
                  <a:pt x="714580" y="828779"/>
                  <a:pt x="680686" y="846352"/>
                </a:cubicBezTo>
                <a:lnTo>
                  <a:pt x="677312" y="847695"/>
                </a:lnTo>
                <a:lnTo>
                  <a:pt x="676276" y="973138"/>
                </a:lnTo>
                <a:lnTo>
                  <a:pt x="584201" y="996950"/>
                </a:lnTo>
                <a:lnTo>
                  <a:pt x="519821" y="888959"/>
                </a:lnTo>
                <a:lnTo>
                  <a:pt x="470892" y="889254"/>
                </a:lnTo>
                <a:lnTo>
                  <a:pt x="379143" y="870730"/>
                </a:lnTo>
                <a:lnTo>
                  <a:pt x="288925" y="958850"/>
                </a:lnTo>
                <a:lnTo>
                  <a:pt x="206375" y="911225"/>
                </a:lnTo>
                <a:lnTo>
                  <a:pt x="237029" y="786493"/>
                </a:lnTo>
                <a:lnTo>
                  <a:pt x="207771" y="761387"/>
                </a:lnTo>
                <a:cubicBezTo>
                  <a:pt x="185674" y="736979"/>
                  <a:pt x="166586" y="709707"/>
                  <a:pt x="151139" y="680106"/>
                </a:cubicBezTo>
                <a:lnTo>
                  <a:pt x="149800" y="676770"/>
                </a:lnTo>
                <a:lnTo>
                  <a:pt x="23812" y="674687"/>
                </a:lnTo>
                <a:lnTo>
                  <a:pt x="0" y="582612"/>
                </a:lnTo>
                <a:lnTo>
                  <a:pt x="108043" y="519241"/>
                </a:lnTo>
                <a:lnTo>
                  <a:pt x="107765" y="470735"/>
                </a:lnTo>
                <a:lnTo>
                  <a:pt x="126816" y="377577"/>
                </a:lnTo>
                <a:lnTo>
                  <a:pt x="39688" y="287338"/>
                </a:lnTo>
                <a:lnTo>
                  <a:pt x="87313" y="206375"/>
                </a:lnTo>
                <a:lnTo>
                  <a:pt x="210783" y="238034"/>
                </a:lnTo>
                <a:lnTo>
                  <a:pt x="236348" y="208415"/>
                </a:lnTo>
                <a:cubicBezTo>
                  <a:pt x="260844" y="186335"/>
                  <a:pt x="288196" y="167250"/>
                  <a:pt x="317853" y="151801"/>
                </a:cubicBezTo>
                <a:lnTo>
                  <a:pt x="321216" y="150452"/>
                </a:lnTo>
                <a:lnTo>
                  <a:pt x="322262" y="23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600222" y="2424494"/>
            <a:ext cx="1619250" cy="1617662"/>
          </a:xfrm>
          <a:custGeom>
            <a:avLst/>
            <a:gdLst>
              <a:gd name="connsiteX0" fmla="*/ 847725 w 1619250"/>
              <a:gd name="connsiteY0" fmla="*/ 0 h 1617662"/>
              <a:gd name="connsiteX1" fmla="*/ 949326 w 1619250"/>
              <a:gd name="connsiteY1" fmla="*/ 11113 h 1617662"/>
              <a:gd name="connsiteX2" fmla="*/ 970985 w 1619250"/>
              <a:gd name="connsiteY2" fmla="*/ 154479 h 1617662"/>
              <a:gd name="connsiteX3" fmla="*/ 1020676 w 1619250"/>
              <a:gd name="connsiteY3" fmla="*/ 165666 h 1617662"/>
              <a:gd name="connsiteX4" fmla="*/ 1059385 w 1619250"/>
              <a:gd name="connsiteY4" fmla="*/ 182405 h 1617662"/>
              <a:gd name="connsiteX5" fmla="*/ 1158875 w 1619250"/>
              <a:gd name="connsiteY5" fmla="*/ 77787 h 1617662"/>
              <a:gd name="connsiteX6" fmla="*/ 1249362 w 1619250"/>
              <a:gd name="connsiteY6" fmla="*/ 128587 h 1617662"/>
              <a:gd name="connsiteX7" fmla="*/ 1212628 w 1619250"/>
              <a:gd name="connsiteY7" fmla="*/ 267361 h 1617662"/>
              <a:gd name="connsiteX8" fmla="*/ 1233852 w 1619250"/>
              <a:gd name="connsiteY8" fmla="*/ 281489 h 1617662"/>
              <a:gd name="connsiteX9" fmla="*/ 1276002 w 1619250"/>
              <a:gd name="connsiteY9" fmla="*/ 322146 h 1617662"/>
              <a:gd name="connsiteX10" fmla="*/ 1409700 w 1619250"/>
              <a:gd name="connsiteY10" fmla="*/ 263525 h 1617662"/>
              <a:gd name="connsiteX11" fmla="*/ 1473200 w 1619250"/>
              <a:gd name="connsiteY11" fmla="*/ 344488 h 1617662"/>
              <a:gd name="connsiteX12" fmla="*/ 1387587 w 1619250"/>
              <a:gd name="connsiteY12" fmla="*/ 458303 h 1617662"/>
              <a:gd name="connsiteX13" fmla="*/ 1394228 w 1619250"/>
              <a:gd name="connsiteY13" fmla="*/ 467599 h 1617662"/>
              <a:gd name="connsiteX14" fmla="*/ 1431944 w 1619250"/>
              <a:gd name="connsiteY14" fmla="*/ 542726 h 1617662"/>
              <a:gd name="connsiteX15" fmla="*/ 1574800 w 1619250"/>
              <a:gd name="connsiteY15" fmla="*/ 539750 h 1617662"/>
              <a:gd name="connsiteX16" fmla="*/ 1603375 w 1619250"/>
              <a:gd name="connsiteY16" fmla="*/ 638175 h 1617662"/>
              <a:gd name="connsiteX17" fmla="*/ 1477160 w 1619250"/>
              <a:gd name="connsiteY17" fmla="*/ 710875 h 1617662"/>
              <a:gd name="connsiteX18" fmla="*/ 1483169 w 1619250"/>
              <a:gd name="connsiteY18" fmla="*/ 742768 h 1617662"/>
              <a:gd name="connsiteX19" fmla="*/ 1485310 w 1619250"/>
              <a:gd name="connsiteY19" fmla="*/ 795975 h 1617662"/>
              <a:gd name="connsiteX20" fmla="*/ 1619250 w 1619250"/>
              <a:gd name="connsiteY20" fmla="*/ 847724 h 1617662"/>
              <a:gd name="connsiteX21" fmla="*/ 1606550 w 1619250"/>
              <a:gd name="connsiteY21" fmla="*/ 949324 h 1617662"/>
              <a:gd name="connsiteX22" fmla="*/ 1466784 w 1619250"/>
              <a:gd name="connsiteY22" fmla="*/ 969434 h 1617662"/>
              <a:gd name="connsiteX23" fmla="*/ 1466709 w 1619250"/>
              <a:gd name="connsiteY23" fmla="*/ 969830 h 1617662"/>
              <a:gd name="connsiteX24" fmla="*/ 1444759 w 1619250"/>
              <a:gd name="connsiteY24" fmla="*/ 1041504 h 1617662"/>
              <a:gd name="connsiteX25" fmla="*/ 1436556 w 1619250"/>
              <a:gd name="connsiteY25" fmla="*/ 1059607 h 1617662"/>
              <a:gd name="connsiteX26" fmla="*/ 1539875 w 1619250"/>
              <a:gd name="connsiteY26" fmla="*/ 1158875 h 1617662"/>
              <a:gd name="connsiteX27" fmla="*/ 1490663 w 1619250"/>
              <a:gd name="connsiteY27" fmla="*/ 1247775 h 1617662"/>
              <a:gd name="connsiteX28" fmla="*/ 1352092 w 1619250"/>
              <a:gd name="connsiteY28" fmla="*/ 1212374 h 1617662"/>
              <a:gd name="connsiteX29" fmla="*/ 1349843 w 1619250"/>
              <a:gd name="connsiteY29" fmla="*/ 1215872 h 1617662"/>
              <a:gd name="connsiteX30" fmla="*/ 1294635 w 1619250"/>
              <a:gd name="connsiteY30" fmla="*/ 1274490 h 1617662"/>
              <a:gd name="connsiteX31" fmla="*/ 1354138 w 1619250"/>
              <a:gd name="connsiteY31" fmla="*/ 1408112 h 1617662"/>
              <a:gd name="connsiteX32" fmla="*/ 1273176 w 1619250"/>
              <a:gd name="connsiteY32" fmla="*/ 1473199 h 1617662"/>
              <a:gd name="connsiteX33" fmla="*/ 1157217 w 1619250"/>
              <a:gd name="connsiteY33" fmla="*/ 1385195 h 1617662"/>
              <a:gd name="connsiteX34" fmla="*/ 1120350 w 1619250"/>
              <a:gd name="connsiteY34" fmla="*/ 1409895 h 1617662"/>
              <a:gd name="connsiteX35" fmla="*/ 1075411 w 1619250"/>
              <a:gd name="connsiteY35" fmla="*/ 1427570 h 1617662"/>
              <a:gd name="connsiteX36" fmla="*/ 1079500 w 1619250"/>
              <a:gd name="connsiteY36" fmla="*/ 1574800 h 1617662"/>
              <a:gd name="connsiteX37" fmla="*/ 979488 w 1619250"/>
              <a:gd name="connsiteY37" fmla="*/ 1603375 h 1617662"/>
              <a:gd name="connsiteX38" fmla="*/ 906418 w 1619250"/>
              <a:gd name="connsiteY38" fmla="*/ 1476518 h 1617662"/>
              <a:gd name="connsiteX39" fmla="*/ 874521 w 1619250"/>
              <a:gd name="connsiteY39" fmla="*/ 1482591 h 1617662"/>
              <a:gd name="connsiteX40" fmla="*/ 821659 w 1619250"/>
              <a:gd name="connsiteY40" fmla="*/ 1484809 h 1617662"/>
              <a:gd name="connsiteX41" fmla="*/ 769938 w 1619250"/>
              <a:gd name="connsiteY41" fmla="*/ 1617662 h 1617662"/>
              <a:gd name="connsiteX42" fmla="*/ 668337 w 1619250"/>
              <a:gd name="connsiteY42" fmla="*/ 1606550 h 1617662"/>
              <a:gd name="connsiteX43" fmla="*/ 648200 w 1619250"/>
              <a:gd name="connsiteY43" fmla="*/ 1466596 h 1617662"/>
              <a:gd name="connsiteX44" fmla="*/ 647485 w 1619250"/>
              <a:gd name="connsiteY44" fmla="*/ 1466463 h 1617662"/>
              <a:gd name="connsiteX45" fmla="*/ 575832 w 1619250"/>
              <a:gd name="connsiteY45" fmla="*/ 1444578 h 1617662"/>
              <a:gd name="connsiteX46" fmla="*/ 558072 w 1619250"/>
              <a:gd name="connsiteY46" fmla="*/ 1436539 h 1617662"/>
              <a:gd name="connsiteX47" fmla="*/ 458787 w 1619250"/>
              <a:gd name="connsiteY47" fmla="*/ 1539875 h 1617662"/>
              <a:gd name="connsiteX48" fmla="*/ 368300 w 1619250"/>
              <a:gd name="connsiteY48" fmla="*/ 1489075 h 1617662"/>
              <a:gd name="connsiteX49" fmla="*/ 404648 w 1619250"/>
              <a:gd name="connsiteY49" fmla="*/ 1351758 h 1617662"/>
              <a:gd name="connsiteX50" fmla="*/ 401488 w 1619250"/>
              <a:gd name="connsiteY50" fmla="*/ 1349726 h 1617662"/>
              <a:gd name="connsiteX51" fmla="*/ 342640 w 1619250"/>
              <a:gd name="connsiteY51" fmla="*/ 1294298 h 1617662"/>
              <a:gd name="connsiteX52" fmla="*/ 209550 w 1619250"/>
              <a:gd name="connsiteY52" fmla="*/ 1354137 h 1617662"/>
              <a:gd name="connsiteX53" fmla="*/ 146050 w 1619250"/>
              <a:gd name="connsiteY53" fmla="*/ 1273175 h 1617662"/>
              <a:gd name="connsiteX54" fmla="*/ 232208 w 1619250"/>
              <a:gd name="connsiteY54" fmla="*/ 1157271 h 1617662"/>
              <a:gd name="connsiteX55" fmla="*/ 207227 w 1619250"/>
              <a:gd name="connsiteY55" fmla="*/ 1120016 h 1617662"/>
              <a:gd name="connsiteX56" fmla="*/ 189389 w 1619250"/>
              <a:gd name="connsiteY56" fmla="*/ 1074838 h 1617662"/>
              <a:gd name="connsiteX57" fmla="*/ 42862 w 1619250"/>
              <a:gd name="connsiteY57" fmla="*/ 1077912 h 1617662"/>
              <a:gd name="connsiteX58" fmla="*/ 14287 w 1619250"/>
              <a:gd name="connsiteY58" fmla="*/ 979487 h 1617662"/>
              <a:gd name="connsiteX59" fmla="*/ 140548 w 1619250"/>
              <a:gd name="connsiteY59" fmla="*/ 906174 h 1617662"/>
              <a:gd name="connsiteX60" fmla="*/ 134493 w 1619250"/>
              <a:gd name="connsiteY60" fmla="*/ 874043 h 1617662"/>
              <a:gd name="connsiteX61" fmla="*/ 132361 w 1619250"/>
              <a:gd name="connsiteY61" fmla="*/ 821076 h 1617662"/>
              <a:gd name="connsiteX62" fmla="*/ 0 w 1619250"/>
              <a:gd name="connsiteY62" fmla="*/ 769937 h 1617662"/>
              <a:gd name="connsiteX63" fmla="*/ 11112 w 1619250"/>
              <a:gd name="connsiteY63" fmla="*/ 668337 h 1617662"/>
              <a:gd name="connsiteX64" fmla="*/ 150722 w 1619250"/>
              <a:gd name="connsiteY64" fmla="*/ 648393 h 1617662"/>
              <a:gd name="connsiteX65" fmla="*/ 150953 w 1619250"/>
              <a:gd name="connsiteY65" fmla="*/ 647170 h 1617662"/>
              <a:gd name="connsiteX66" fmla="*/ 172903 w 1619250"/>
              <a:gd name="connsiteY66" fmla="*/ 575583 h 1617662"/>
              <a:gd name="connsiteX67" fmla="*/ 180932 w 1619250"/>
              <a:gd name="connsiteY67" fmla="*/ 557888 h 1617662"/>
              <a:gd name="connsiteX68" fmla="*/ 77787 w 1619250"/>
              <a:gd name="connsiteY68" fmla="*/ 458787 h 1617662"/>
              <a:gd name="connsiteX69" fmla="*/ 128587 w 1619250"/>
              <a:gd name="connsiteY69" fmla="*/ 368300 h 1617662"/>
              <a:gd name="connsiteX70" fmla="*/ 265788 w 1619250"/>
              <a:gd name="connsiteY70" fmla="*/ 404618 h 1617662"/>
              <a:gd name="connsiteX71" fmla="*/ 267819 w 1619250"/>
              <a:gd name="connsiteY71" fmla="*/ 401465 h 1617662"/>
              <a:gd name="connsiteX72" fmla="*/ 323724 w 1619250"/>
              <a:gd name="connsiteY72" fmla="*/ 342199 h 1617662"/>
              <a:gd name="connsiteX73" fmla="*/ 265112 w 1619250"/>
              <a:gd name="connsiteY73" fmla="*/ 209550 h 1617662"/>
              <a:gd name="connsiteX74" fmla="*/ 344487 w 1619250"/>
              <a:gd name="connsiteY74" fmla="*/ 146050 h 1617662"/>
              <a:gd name="connsiteX75" fmla="*/ 460547 w 1619250"/>
              <a:gd name="connsiteY75" fmla="*/ 232325 h 1617662"/>
              <a:gd name="connsiteX76" fmla="*/ 497312 w 1619250"/>
              <a:gd name="connsiteY76" fmla="*/ 207728 h 1617662"/>
              <a:gd name="connsiteX77" fmla="*/ 542279 w 1619250"/>
              <a:gd name="connsiteY77" fmla="*/ 190056 h 1617662"/>
              <a:gd name="connsiteX78" fmla="*/ 538162 w 1619250"/>
              <a:gd name="connsiteY78" fmla="*/ 42862 h 1617662"/>
              <a:gd name="connsiteX79" fmla="*/ 638174 w 1619250"/>
              <a:gd name="connsiteY79" fmla="*/ 14287 h 1617662"/>
              <a:gd name="connsiteX80" fmla="*/ 711825 w 1619250"/>
              <a:gd name="connsiteY80" fmla="*/ 142152 h 1617662"/>
              <a:gd name="connsiteX81" fmla="*/ 759983 w 1619250"/>
              <a:gd name="connsiteY81" fmla="*/ 133603 h 1617662"/>
              <a:gd name="connsiteX82" fmla="*/ 796385 w 1619250"/>
              <a:gd name="connsiteY82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619250" h="1617662"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7946422" y="1891095"/>
            <a:ext cx="1174750" cy="1174750"/>
          </a:xfrm>
          <a:custGeom>
            <a:avLst/>
            <a:gdLst>
              <a:gd name="connsiteX0" fmla="*/ 615950 w 1174750"/>
              <a:gd name="connsiteY0" fmla="*/ 0 h 1174750"/>
              <a:gd name="connsiteX1" fmla="*/ 690562 w 1174750"/>
              <a:gd name="connsiteY1" fmla="*/ 7938 h 1174750"/>
              <a:gd name="connsiteX2" fmla="*/ 704967 w 1174750"/>
              <a:gd name="connsiteY2" fmla="*/ 112884 h 1174750"/>
              <a:gd name="connsiteX3" fmla="*/ 742050 w 1174750"/>
              <a:gd name="connsiteY3" fmla="*/ 121270 h 1174750"/>
              <a:gd name="connsiteX4" fmla="*/ 769468 w 1174750"/>
              <a:gd name="connsiteY4" fmla="*/ 133166 h 1174750"/>
              <a:gd name="connsiteX5" fmla="*/ 841375 w 1174750"/>
              <a:gd name="connsiteY5" fmla="*/ 57150 h 1174750"/>
              <a:gd name="connsiteX6" fmla="*/ 908050 w 1174750"/>
              <a:gd name="connsiteY6" fmla="*/ 93663 h 1174750"/>
              <a:gd name="connsiteX7" fmla="*/ 881353 w 1174750"/>
              <a:gd name="connsiteY7" fmla="*/ 195319 h 1174750"/>
              <a:gd name="connsiteX8" fmla="*/ 896621 w 1174750"/>
              <a:gd name="connsiteY8" fmla="*/ 205513 h 1174750"/>
              <a:gd name="connsiteX9" fmla="*/ 927173 w 1174750"/>
              <a:gd name="connsiteY9" fmla="*/ 235070 h 1174750"/>
              <a:gd name="connsiteX10" fmla="*/ 1022350 w 1174750"/>
              <a:gd name="connsiteY10" fmla="*/ 192087 h 1174750"/>
              <a:gd name="connsiteX11" fmla="*/ 1069975 w 1174750"/>
              <a:gd name="connsiteY11" fmla="*/ 250824 h 1174750"/>
              <a:gd name="connsiteX12" fmla="*/ 1008057 w 1174750"/>
              <a:gd name="connsiteY12" fmla="*/ 334058 h 1174750"/>
              <a:gd name="connsiteX13" fmla="*/ 1012850 w 1174750"/>
              <a:gd name="connsiteY13" fmla="*/ 340787 h 1174750"/>
              <a:gd name="connsiteX14" fmla="*/ 1035896 w 1174750"/>
              <a:gd name="connsiteY14" fmla="*/ 395218 h 1174750"/>
              <a:gd name="connsiteX15" fmla="*/ 1144588 w 1174750"/>
              <a:gd name="connsiteY15" fmla="*/ 392112 h 1174750"/>
              <a:gd name="connsiteX16" fmla="*/ 1165225 w 1174750"/>
              <a:gd name="connsiteY16" fmla="*/ 463549 h 1174750"/>
              <a:gd name="connsiteX17" fmla="*/ 1072819 w 1174750"/>
              <a:gd name="connsiteY17" fmla="*/ 516353 h 1174750"/>
              <a:gd name="connsiteX18" fmla="*/ 1077438 w 1174750"/>
              <a:gd name="connsiteY18" fmla="*/ 540687 h 1174750"/>
              <a:gd name="connsiteX19" fmla="*/ 1076865 w 1174750"/>
              <a:gd name="connsiteY19" fmla="*/ 577826 h 1174750"/>
              <a:gd name="connsiteX20" fmla="*/ 1174750 w 1174750"/>
              <a:gd name="connsiteY20" fmla="*/ 615950 h 1174750"/>
              <a:gd name="connsiteX21" fmla="*/ 1166813 w 1174750"/>
              <a:gd name="connsiteY21" fmla="*/ 690562 h 1174750"/>
              <a:gd name="connsiteX22" fmla="*/ 1062601 w 1174750"/>
              <a:gd name="connsiteY22" fmla="*/ 705007 h 1174750"/>
              <a:gd name="connsiteX23" fmla="*/ 1049710 w 1174750"/>
              <a:gd name="connsiteY23" fmla="*/ 757392 h 1174750"/>
              <a:gd name="connsiteX24" fmla="*/ 1043913 w 1174750"/>
              <a:gd name="connsiteY24" fmla="*/ 770170 h 1174750"/>
              <a:gd name="connsiteX25" fmla="*/ 1119188 w 1174750"/>
              <a:gd name="connsiteY25" fmla="*/ 841375 h 1174750"/>
              <a:gd name="connsiteX26" fmla="*/ 1082676 w 1174750"/>
              <a:gd name="connsiteY26" fmla="*/ 908050 h 1174750"/>
              <a:gd name="connsiteX27" fmla="*/ 982045 w 1174750"/>
              <a:gd name="connsiteY27" fmla="*/ 881886 h 1174750"/>
              <a:gd name="connsiteX28" fmla="*/ 980809 w 1174750"/>
              <a:gd name="connsiteY28" fmla="*/ 883806 h 1174750"/>
              <a:gd name="connsiteX29" fmla="*/ 940450 w 1174750"/>
              <a:gd name="connsiteY29" fmla="*/ 926599 h 1174750"/>
              <a:gd name="connsiteX30" fmla="*/ 982662 w 1174750"/>
              <a:gd name="connsiteY30" fmla="*/ 1022349 h 1174750"/>
              <a:gd name="connsiteX31" fmla="*/ 925512 w 1174750"/>
              <a:gd name="connsiteY31" fmla="*/ 1069974 h 1174750"/>
              <a:gd name="connsiteX32" fmla="*/ 840644 w 1174750"/>
              <a:gd name="connsiteY32" fmla="*/ 1006841 h 1174750"/>
              <a:gd name="connsiteX33" fmla="*/ 814145 w 1174750"/>
              <a:gd name="connsiteY33" fmla="*/ 1024591 h 1174750"/>
              <a:gd name="connsiteX34" fmla="*/ 781185 w 1174750"/>
              <a:gd name="connsiteY34" fmla="*/ 1037594 h 1174750"/>
              <a:gd name="connsiteX35" fmla="*/ 784225 w 1174750"/>
              <a:gd name="connsiteY35" fmla="*/ 1143000 h 1174750"/>
              <a:gd name="connsiteX36" fmla="*/ 711200 w 1174750"/>
              <a:gd name="connsiteY36" fmla="*/ 1163637 h 1174750"/>
              <a:gd name="connsiteX37" fmla="*/ 658868 w 1174750"/>
              <a:gd name="connsiteY37" fmla="*/ 1073062 h 1174750"/>
              <a:gd name="connsiteX38" fmla="*/ 635880 w 1174750"/>
              <a:gd name="connsiteY38" fmla="*/ 1077436 h 1174750"/>
              <a:gd name="connsiteX39" fmla="*/ 597489 w 1174750"/>
              <a:gd name="connsiteY39" fmla="*/ 1076843 h 1174750"/>
              <a:gd name="connsiteX40" fmla="*/ 560387 w 1174750"/>
              <a:gd name="connsiteY40" fmla="*/ 1174750 h 1174750"/>
              <a:gd name="connsiteX41" fmla="*/ 485774 w 1174750"/>
              <a:gd name="connsiteY41" fmla="*/ 1166813 h 1174750"/>
              <a:gd name="connsiteX42" fmla="*/ 470244 w 1174750"/>
              <a:gd name="connsiteY42" fmla="*/ 1062239 h 1174750"/>
              <a:gd name="connsiteX43" fmla="*/ 419327 w 1174750"/>
              <a:gd name="connsiteY43" fmla="*/ 1049708 h 1174750"/>
              <a:gd name="connsiteX44" fmla="*/ 404822 w 1174750"/>
              <a:gd name="connsiteY44" fmla="*/ 1043134 h 1174750"/>
              <a:gd name="connsiteX45" fmla="*/ 333374 w 1174750"/>
              <a:gd name="connsiteY45" fmla="*/ 1117600 h 1174750"/>
              <a:gd name="connsiteX46" fmla="*/ 268287 w 1174750"/>
              <a:gd name="connsiteY46" fmla="*/ 1081088 h 1174750"/>
              <a:gd name="connsiteX47" fmla="*/ 294359 w 1174750"/>
              <a:gd name="connsiteY47" fmla="*/ 981814 h 1174750"/>
              <a:gd name="connsiteX48" fmla="*/ 292795 w 1174750"/>
              <a:gd name="connsiteY48" fmla="*/ 980808 h 1174750"/>
              <a:gd name="connsiteX49" fmla="*/ 249696 w 1174750"/>
              <a:gd name="connsiteY49" fmla="*/ 940224 h 1174750"/>
              <a:gd name="connsiteX50" fmla="*/ 152399 w 1174750"/>
              <a:gd name="connsiteY50" fmla="*/ 982662 h 1174750"/>
              <a:gd name="connsiteX51" fmla="*/ 106362 w 1174750"/>
              <a:gd name="connsiteY51" fmla="*/ 925512 h 1174750"/>
              <a:gd name="connsiteX52" fmla="*/ 169531 w 1174750"/>
              <a:gd name="connsiteY52" fmla="*/ 840597 h 1174750"/>
              <a:gd name="connsiteX53" fmla="*/ 151782 w 1174750"/>
              <a:gd name="connsiteY53" fmla="*/ 814144 h 1174750"/>
              <a:gd name="connsiteX54" fmla="*/ 138529 w 1174750"/>
              <a:gd name="connsiteY54" fmla="*/ 780584 h 1174750"/>
              <a:gd name="connsiteX55" fmla="*/ 31749 w 1174750"/>
              <a:gd name="connsiteY55" fmla="*/ 782637 h 1174750"/>
              <a:gd name="connsiteX56" fmla="*/ 11112 w 1174750"/>
              <a:gd name="connsiteY56" fmla="*/ 712787 h 1174750"/>
              <a:gd name="connsiteX57" fmla="*/ 103243 w 1174750"/>
              <a:gd name="connsiteY57" fmla="*/ 658532 h 1174750"/>
              <a:gd name="connsiteX58" fmla="*/ 98900 w 1174750"/>
              <a:gd name="connsiteY58" fmla="*/ 635651 h 1174750"/>
              <a:gd name="connsiteX59" fmla="*/ 99486 w 1174750"/>
              <a:gd name="connsiteY59" fmla="*/ 597694 h 1174750"/>
              <a:gd name="connsiteX60" fmla="*/ 0 w 1174750"/>
              <a:gd name="connsiteY60" fmla="*/ 560387 h 1174750"/>
              <a:gd name="connsiteX61" fmla="*/ 7937 w 1174750"/>
              <a:gd name="connsiteY61" fmla="*/ 485775 h 1174750"/>
              <a:gd name="connsiteX62" fmla="*/ 114022 w 1174750"/>
              <a:gd name="connsiteY62" fmla="*/ 470174 h 1174750"/>
              <a:gd name="connsiteX63" fmla="*/ 126629 w 1174750"/>
              <a:gd name="connsiteY63" fmla="*/ 418946 h 1174750"/>
              <a:gd name="connsiteX64" fmla="*/ 132605 w 1174750"/>
              <a:gd name="connsiteY64" fmla="*/ 405771 h 1174750"/>
              <a:gd name="connsiteX65" fmla="*/ 57150 w 1174750"/>
              <a:gd name="connsiteY65" fmla="*/ 333375 h 1174750"/>
              <a:gd name="connsiteX66" fmla="*/ 93662 w 1174750"/>
              <a:gd name="connsiteY66" fmla="*/ 268287 h 1174750"/>
              <a:gd name="connsiteX67" fmla="*/ 194147 w 1174750"/>
              <a:gd name="connsiteY67" fmla="*/ 294677 h 1174750"/>
              <a:gd name="connsiteX68" fmla="*/ 195530 w 1174750"/>
              <a:gd name="connsiteY68" fmla="*/ 292531 h 1174750"/>
              <a:gd name="connsiteX69" fmla="*/ 235678 w 1174750"/>
              <a:gd name="connsiteY69" fmla="*/ 249961 h 1174750"/>
              <a:gd name="connsiteX70" fmla="*/ 192087 w 1174750"/>
              <a:gd name="connsiteY70" fmla="*/ 152400 h 1174750"/>
              <a:gd name="connsiteX71" fmla="*/ 250824 w 1174750"/>
              <a:gd name="connsiteY71" fmla="*/ 106362 h 1174750"/>
              <a:gd name="connsiteX72" fmla="*/ 335694 w 1174750"/>
              <a:gd name="connsiteY72" fmla="*/ 169496 h 1174750"/>
              <a:gd name="connsiteX73" fmla="*/ 362193 w 1174750"/>
              <a:gd name="connsiteY73" fmla="*/ 151746 h 1174750"/>
              <a:gd name="connsiteX74" fmla="*/ 395198 w 1174750"/>
              <a:gd name="connsiteY74" fmla="*/ 138726 h 1174750"/>
              <a:gd name="connsiteX75" fmla="*/ 392112 w 1174750"/>
              <a:gd name="connsiteY75" fmla="*/ 31750 h 1174750"/>
              <a:gd name="connsiteX76" fmla="*/ 463549 w 1174750"/>
              <a:gd name="connsiteY76" fmla="*/ 11112 h 1174750"/>
              <a:gd name="connsiteX77" fmla="*/ 518238 w 1174750"/>
              <a:gd name="connsiteY77" fmla="*/ 103979 h 1174750"/>
              <a:gd name="connsiteX78" fmla="*/ 552910 w 1174750"/>
              <a:gd name="connsiteY78" fmla="*/ 97845 h 1174750"/>
              <a:gd name="connsiteX79" fmla="*/ 577990 w 1174750"/>
              <a:gd name="connsiteY79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74750" h="1174750"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964010" y="2573720"/>
            <a:ext cx="649288" cy="649287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911498" y="3111881"/>
            <a:ext cx="1862137" cy="1860550"/>
          </a:xfrm>
          <a:custGeom>
            <a:avLst/>
            <a:gdLst>
              <a:gd name="connsiteX0" fmla="*/ 925512 w 1862137"/>
              <a:gd name="connsiteY0" fmla="*/ 0 h 1860550"/>
              <a:gd name="connsiteX1" fmla="*/ 978984 w 1862137"/>
              <a:gd name="connsiteY1" fmla="*/ 157330 h 1860550"/>
              <a:gd name="connsiteX2" fmla="*/ 1037671 w 1862137"/>
              <a:gd name="connsiteY2" fmla="*/ 159757 h 1860550"/>
              <a:gd name="connsiteX3" fmla="*/ 1083692 w 1862137"/>
              <a:gd name="connsiteY3" fmla="*/ 170718 h 1860550"/>
              <a:gd name="connsiteX4" fmla="*/ 1176338 w 1862137"/>
              <a:gd name="connsiteY4" fmla="*/ 31750 h 1860550"/>
              <a:gd name="connsiteX5" fmla="*/ 1289050 w 1862137"/>
              <a:gd name="connsiteY5" fmla="*/ 69850 h 1860550"/>
              <a:gd name="connsiteX6" fmla="*/ 1275692 w 1862137"/>
              <a:gd name="connsiteY6" fmla="*/ 236320 h 1860550"/>
              <a:gd name="connsiteX7" fmla="*/ 1319008 w 1862137"/>
              <a:gd name="connsiteY7" fmla="*/ 255918 h 1860550"/>
              <a:gd name="connsiteX8" fmla="*/ 1358662 w 1862137"/>
              <a:gd name="connsiteY8" fmla="*/ 284075 h 1860550"/>
              <a:gd name="connsiteX9" fmla="*/ 1495425 w 1862137"/>
              <a:gd name="connsiteY9" fmla="*/ 190500 h 1860550"/>
              <a:gd name="connsiteX10" fmla="*/ 1585912 w 1862137"/>
              <a:gd name="connsiteY10" fmla="*/ 268288 h 1860550"/>
              <a:gd name="connsiteX11" fmla="*/ 1511895 w 1862137"/>
              <a:gd name="connsiteY11" fmla="*/ 417350 h 1860550"/>
              <a:gd name="connsiteX12" fmla="*/ 1546743 w 1862137"/>
              <a:gd name="connsiteY12" fmla="*/ 454238 h 1860550"/>
              <a:gd name="connsiteX13" fmla="*/ 1576521 w 1862137"/>
              <a:gd name="connsiteY13" fmla="*/ 502126 h 1860550"/>
              <a:gd name="connsiteX14" fmla="*/ 1741488 w 1862137"/>
              <a:gd name="connsiteY14" fmla="*/ 468313 h 1860550"/>
              <a:gd name="connsiteX15" fmla="*/ 1793875 w 1862137"/>
              <a:gd name="connsiteY15" fmla="*/ 573088 h 1860550"/>
              <a:gd name="connsiteX16" fmla="*/ 1667696 w 1862137"/>
              <a:gd name="connsiteY16" fmla="*/ 681097 h 1860550"/>
              <a:gd name="connsiteX17" fmla="*/ 1684884 w 1862137"/>
              <a:gd name="connsiteY17" fmla="*/ 735702 h 1860550"/>
              <a:gd name="connsiteX18" fmla="*/ 1693262 w 1862137"/>
              <a:gd name="connsiteY18" fmla="*/ 776085 h 1860550"/>
              <a:gd name="connsiteX19" fmla="*/ 1854200 w 1862137"/>
              <a:gd name="connsiteY19" fmla="*/ 806450 h 1860550"/>
              <a:gd name="connsiteX20" fmla="*/ 1862137 w 1862137"/>
              <a:gd name="connsiteY20" fmla="*/ 925513 h 1860550"/>
              <a:gd name="connsiteX21" fmla="*/ 1704727 w 1862137"/>
              <a:gd name="connsiteY21" fmla="*/ 977642 h 1860550"/>
              <a:gd name="connsiteX22" fmla="*/ 1702277 w 1862137"/>
              <a:gd name="connsiteY22" fmla="*/ 1036783 h 1860550"/>
              <a:gd name="connsiteX23" fmla="*/ 1691105 w 1862137"/>
              <a:gd name="connsiteY23" fmla="*/ 1083603 h 1860550"/>
              <a:gd name="connsiteX24" fmla="*/ 1830387 w 1862137"/>
              <a:gd name="connsiteY24" fmla="*/ 1174750 h 1860550"/>
              <a:gd name="connsiteX25" fmla="*/ 1792287 w 1862137"/>
              <a:gd name="connsiteY25" fmla="*/ 1285875 h 1860550"/>
              <a:gd name="connsiteX26" fmla="*/ 1625658 w 1862137"/>
              <a:gd name="connsiteY26" fmla="*/ 1274561 h 1860550"/>
              <a:gd name="connsiteX27" fmla="*/ 1606030 w 1862137"/>
              <a:gd name="connsiteY27" fmla="*/ 1317868 h 1860550"/>
              <a:gd name="connsiteX28" fmla="*/ 1577382 w 1862137"/>
              <a:gd name="connsiteY28" fmla="*/ 1358141 h 1860550"/>
              <a:gd name="connsiteX29" fmla="*/ 1671637 w 1862137"/>
              <a:gd name="connsiteY29" fmla="*/ 1495425 h 1860550"/>
              <a:gd name="connsiteX30" fmla="*/ 1593850 w 1862137"/>
              <a:gd name="connsiteY30" fmla="*/ 1584325 h 1860550"/>
              <a:gd name="connsiteX31" fmla="*/ 1444760 w 1862137"/>
              <a:gd name="connsiteY31" fmla="*/ 1510294 h 1860550"/>
              <a:gd name="connsiteX32" fmla="*/ 1407533 w 1862137"/>
              <a:gd name="connsiteY32" fmla="*/ 1545400 h 1860550"/>
              <a:gd name="connsiteX33" fmla="*/ 1359818 w 1862137"/>
              <a:gd name="connsiteY33" fmla="*/ 1575017 h 1860550"/>
              <a:gd name="connsiteX34" fmla="*/ 1393825 w 1862137"/>
              <a:gd name="connsiteY34" fmla="*/ 1739900 h 1860550"/>
              <a:gd name="connsiteX35" fmla="*/ 1289050 w 1862137"/>
              <a:gd name="connsiteY35" fmla="*/ 1792287 h 1860550"/>
              <a:gd name="connsiteX36" fmla="*/ 1181011 w 1862137"/>
              <a:gd name="connsiteY36" fmla="*/ 1666074 h 1860550"/>
              <a:gd name="connsiteX37" fmla="*/ 1125816 w 1862137"/>
              <a:gd name="connsiteY37" fmla="*/ 1683417 h 1860550"/>
              <a:gd name="connsiteX38" fmla="*/ 1086058 w 1862137"/>
              <a:gd name="connsiteY38" fmla="*/ 1691651 h 1860550"/>
              <a:gd name="connsiteX39" fmla="*/ 1055688 w 1862137"/>
              <a:gd name="connsiteY39" fmla="*/ 1852613 h 1860550"/>
              <a:gd name="connsiteX40" fmla="*/ 936625 w 1862137"/>
              <a:gd name="connsiteY40" fmla="*/ 1860550 h 1860550"/>
              <a:gd name="connsiteX41" fmla="*/ 883154 w 1862137"/>
              <a:gd name="connsiteY41" fmla="*/ 1703221 h 1860550"/>
              <a:gd name="connsiteX42" fmla="*/ 824467 w 1862137"/>
              <a:gd name="connsiteY42" fmla="*/ 1700794 h 1860550"/>
              <a:gd name="connsiteX43" fmla="*/ 777857 w 1862137"/>
              <a:gd name="connsiteY43" fmla="*/ 1689693 h 1860550"/>
              <a:gd name="connsiteX44" fmla="*/ 685800 w 1862137"/>
              <a:gd name="connsiteY44" fmla="*/ 1828800 h 1860550"/>
              <a:gd name="connsiteX45" fmla="*/ 574675 w 1862137"/>
              <a:gd name="connsiteY45" fmla="*/ 1789113 h 1860550"/>
              <a:gd name="connsiteX46" fmla="*/ 586948 w 1862137"/>
              <a:gd name="connsiteY46" fmla="*/ 1624458 h 1860550"/>
              <a:gd name="connsiteX47" fmla="*/ 543130 w 1862137"/>
              <a:gd name="connsiteY47" fmla="*/ 1604634 h 1860550"/>
              <a:gd name="connsiteX48" fmla="*/ 502741 w 1862137"/>
              <a:gd name="connsiteY48" fmla="*/ 1575955 h 1860550"/>
              <a:gd name="connsiteX49" fmla="*/ 366712 w 1862137"/>
              <a:gd name="connsiteY49" fmla="*/ 1670050 h 1860550"/>
              <a:gd name="connsiteX50" fmla="*/ 276225 w 1862137"/>
              <a:gd name="connsiteY50" fmla="*/ 1592263 h 1860550"/>
              <a:gd name="connsiteX51" fmla="*/ 350241 w 1862137"/>
              <a:gd name="connsiteY51" fmla="*/ 1443201 h 1860550"/>
              <a:gd name="connsiteX52" fmla="*/ 315394 w 1862137"/>
              <a:gd name="connsiteY52" fmla="*/ 1406314 h 1860550"/>
              <a:gd name="connsiteX53" fmla="*/ 285679 w 1862137"/>
              <a:gd name="connsiteY53" fmla="*/ 1358527 h 1860550"/>
              <a:gd name="connsiteX54" fmla="*/ 122237 w 1862137"/>
              <a:gd name="connsiteY54" fmla="*/ 1392237 h 1860550"/>
              <a:gd name="connsiteX55" fmla="*/ 68262 w 1862137"/>
              <a:gd name="connsiteY55" fmla="*/ 1285875 h 1860550"/>
              <a:gd name="connsiteX56" fmla="*/ 194297 w 1862137"/>
              <a:gd name="connsiteY56" fmla="*/ 1178997 h 1860550"/>
              <a:gd name="connsiteX57" fmla="*/ 177253 w 1862137"/>
              <a:gd name="connsiteY57" fmla="*/ 1124849 h 1860550"/>
              <a:gd name="connsiteX58" fmla="*/ 168617 w 1862137"/>
              <a:gd name="connsiteY58" fmla="*/ 1083223 h 1860550"/>
              <a:gd name="connsiteX59" fmla="*/ 7937 w 1862137"/>
              <a:gd name="connsiteY59" fmla="*/ 1054100 h 1860550"/>
              <a:gd name="connsiteX60" fmla="*/ 0 w 1862137"/>
              <a:gd name="connsiteY60" fmla="*/ 935037 h 1860550"/>
              <a:gd name="connsiteX61" fmla="*/ 157410 w 1862137"/>
              <a:gd name="connsiteY61" fmla="*/ 882908 h 1860550"/>
              <a:gd name="connsiteX62" fmla="*/ 159860 w 1862137"/>
              <a:gd name="connsiteY62" fmla="*/ 823769 h 1860550"/>
              <a:gd name="connsiteX63" fmla="*/ 171108 w 1862137"/>
              <a:gd name="connsiteY63" fmla="*/ 776628 h 1860550"/>
              <a:gd name="connsiteX64" fmla="*/ 33337 w 1862137"/>
              <a:gd name="connsiteY64" fmla="*/ 685801 h 1860550"/>
              <a:gd name="connsiteX65" fmla="*/ 71437 w 1862137"/>
              <a:gd name="connsiteY65" fmla="*/ 573088 h 1860550"/>
              <a:gd name="connsiteX66" fmla="*/ 236742 w 1862137"/>
              <a:gd name="connsiteY66" fmla="*/ 585409 h 1860550"/>
              <a:gd name="connsiteX67" fmla="*/ 256107 w 1862137"/>
              <a:gd name="connsiteY67" fmla="*/ 542684 h 1860550"/>
              <a:gd name="connsiteX68" fmla="*/ 284755 w 1862137"/>
              <a:gd name="connsiteY68" fmla="*/ 502410 h 1860550"/>
              <a:gd name="connsiteX69" fmla="*/ 190500 w 1862137"/>
              <a:gd name="connsiteY69" fmla="*/ 365125 h 1860550"/>
              <a:gd name="connsiteX70" fmla="*/ 268287 w 1862137"/>
              <a:gd name="connsiteY70" fmla="*/ 276225 h 1860550"/>
              <a:gd name="connsiteX71" fmla="*/ 417378 w 1862137"/>
              <a:gd name="connsiteY71" fmla="*/ 350256 h 1860550"/>
              <a:gd name="connsiteX72" fmla="*/ 454604 w 1862137"/>
              <a:gd name="connsiteY72" fmla="*/ 315152 h 1860550"/>
              <a:gd name="connsiteX73" fmla="*/ 502320 w 1862137"/>
              <a:gd name="connsiteY73" fmla="*/ 285534 h 1860550"/>
              <a:gd name="connsiteX74" fmla="*/ 468312 w 1862137"/>
              <a:gd name="connsiteY74" fmla="*/ 120651 h 1860550"/>
              <a:gd name="connsiteX75" fmla="*/ 574675 w 1862137"/>
              <a:gd name="connsiteY75" fmla="*/ 68263 h 1860550"/>
              <a:gd name="connsiteX76" fmla="*/ 682378 w 1862137"/>
              <a:gd name="connsiteY76" fmla="*/ 194084 h 1860550"/>
              <a:gd name="connsiteX77" fmla="*/ 736321 w 1862137"/>
              <a:gd name="connsiteY77" fmla="*/ 177134 h 1860550"/>
              <a:gd name="connsiteX78" fmla="*/ 777732 w 1862137"/>
              <a:gd name="connsiteY78" fmla="*/ 168558 h 1860550"/>
              <a:gd name="connsiteX79" fmla="*/ 808037 w 1862137"/>
              <a:gd name="connsiteY79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62137" h="1860550"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44635" y="4167570"/>
            <a:ext cx="1309688" cy="2603499"/>
            <a:chOff x="3987801" y="4254500"/>
            <a:chExt cx="1309688" cy="2603499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241801" y="4419599"/>
              <a:ext cx="469900" cy="4714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987801" y="4348162"/>
              <a:ext cx="1309688" cy="2509837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176714" y="4281487"/>
              <a:ext cx="625475" cy="330200"/>
            </a:xfrm>
            <a:custGeom>
              <a:avLst/>
              <a:gdLst>
                <a:gd name="T0" fmla="*/ 51 w 711"/>
                <a:gd name="T1" fmla="*/ 375 h 375"/>
                <a:gd name="T2" fmla="*/ 0 w 711"/>
                <a:gd name="T3" fmla="*/ 323 h 375"/>
                <a:gd name="T4" fmla="*/ 21 w 711"/>
                <a:gd name="T5" fmla="*/ 281 h 375"/>
                <a:gd name="T6" fmla="*/ 334 w 711"/>
                <a:gd name="T7" fmla="*/ 0 h 375"/>
                <a:gd name="T8" fmla="*/ 646 w 711"/>
                <a:gd name="T9" fmla="*/ 271 h 375"/>
                <a:gd name="T10" fmla="*/ 660 w 711"/>
                <a:gd name="T11" fmla="*/ 271 h 375"/>
                <a:gd name="T12" fmla="*/ 711 w 711"/>
                <a:gd name="T13" fmla="*/ 323 h 375"/>
                <a:gd name="T14" fmla="*/ 660 w 711"/>
                <a:gd name="T15" fmla="*/ 375 h 375"/>
                <a:gd name="T16" fmla="*/ 51 w 711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75">
                  <a:moveTo>
                    <a:pt x="51" y="375"/>
                  </a:moveTo>
                  <a:cubicBezTo>
                    <a:pt x="23" y="375"/>
                    <a:pt x="0" y="351"/>
                    <a:pt x="0" y="323"/>
                  </a:cubicBezTo>
                  <a:cubicBezTo>
                    <a:pt x="0" y="306"/>
                    <a:pt x="8" y="291"/>
                    <a:pt x="21" y="281"/>
                  </a:cubicBezTo>
                  <a:cubicBezTo>
                    <a:pt x="41" y="120"/>
                    <a:pt x="172" y="0"/>
                    <a:pt x="334" y="0"/>
                  </a:cubicBezTo>
                  <a:cubicBezTo>
                    <a:pt x="492" y="0"/>
                    <a:pt x="622" y="115"/>
                    <a:pt x="646" y="271"/>
                  </a:cubicBezTo>
                  <a:cubicBezTo>
                    <a:pt x="660" y="271"/>
                    <a:pt x="660" y="271"/>
                    <a:pt x="660" y="271"/>
                  </a:cubicBezTo>
                  <a:cubicBezTo>
                    <a:pt x="688" y="271"/>
                    <a:pt x="711" y="295"/>
                    <a:pt x="711" y="323"/>
                  </a:cubicBezTo>
                  <a:cubicBezTo>
                    <a:pt x="711" y="351"/>
                    <a:pt x="688" y="375"/>
                    <a:pt x="660" y="375"/>
                  </a:cubicBezTo>
                  <a:lnTo>
                    <a:pt x="51" y="37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149726" y="4254500"/>
              <a:ext cx="679450" cy="381000"/>
            </a:xfrm>
            <a:custGeom>
              <a:avLst/>
              <a:gdLst>
                <a:gd name="T0" fmla="*/ 364 w 771"/>
                <a:gd name="T1" fmla="*/ 60 h 433"/>
                <a:gd name="T2" fmla="*/ 649 w 771"/>
                <a:gd name="T3" fmla="*/ 333 h 433"/>
                <a:gd name="T4" fmla="*/ 690 w 771"/>
                <a:gd name="T5" fmla="*/ 333 h 433"/>
                <a:gd name="T6" fmla="*/ 711 w 771"/>
                <a:gd name="T7" fmla="*/ 353 h 433"/>
                <a:gd name="T8" fmla="*/ 690 w 771"/>
                <a:gd name="T9" fmla="*/ 373 h 433"/>
                <a:gd name="T10" fmla="*/ 81 w 771"/>
                <a:gd name="T11" fmla="*/ 373 h 433"/>
                <a:gd name="T12" fmla="*/ 60 w 771"/>
                <a:gd name="T13" fmla="*/ 352 h 433"/>
                <a:gd name="T14" fmla="*/ 79 w 771"/>
                <a:gd name="T15" fmla="*/ 331 h 433"/>
                <a:gd name="T16" fmla="*/ 364 w 771"/>
                <a:gd name="T17" fmla="*/ 60 h 433"/>
                <a:gd name="T18" fmla="*/ 364 w 771"/>
                <a:gd name="T19" fmla="*/ 0 h 433"/>
                <a:gd name="T20" fmla="*/ 128 w 771"/>
                <a:gd name="T21" fmla="*/ 94 h 433"/>
                <a:gd name="T22" fmla="*/ 23 w 771"/>
                <a:gd name="T23" fmla="*/ 296 h 433"/>
                <a:gd name="T24" fmla="*/ 0 w 771"/>
                <a:gd name="T25" fmla="*/ 352 h 433"/>
                <a:gd name="T26" fmla="*/ 81 w 771"/>
                <a:gd name="T27" fmla="*/ 433 h 433"/>
                <a:gd name="T28" fmla="*/ 690 w 771"/>
                <a:gd name="T29" fmla="*/ 433 h 433"/>
                <a:gd name="T30" fmla="*/ 771 w 771"/>
                <a:gd name="T31" fmla="*/ 353 h 433"/>
                <a:gd name="T32" fmla="*/ 701 w 771"/>
                <a:gd name="T33" fmla="*/ 273 h 433"/>
                <a:gd name="T34" fmla="*/ 600 w 771"/>
                <a:gd name="T35" fmla="*/ 93 h 433"/>
                <a:gd name="T36" fmla="*/ 364 w 771"/>
                <a:gd name="T3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33">
                  <a:moveTo>
                    <a:pt x="364" y="60"/>
                  </a:moveTo>
                  <a:cubicBezTo>
                    <a:pt x="514" y="60"/>
                    <a:pt x="638" y="173"/>
                    <a:pt x="649" y="333"/>
                  </a:cubicBezTo>
                  <a:cubicBezTo>
                    <a:pt x="690" y="333"/>
                    <a:pt x="690" y="333"/>
                    <a:pt x="690" y="333"/>
                  </a:cubicBezTo>
                  <a:cubicBezTo>
                    <a:pt x="702" y="333"/>
                    <a:pt x="711" y="342"/>
                    <a:pt x="711" y="353"/>
                  </a:cubicBezTo>
                  <a:cubicBezTo>
                    <a:pt x="711" y="364"/>
                    <a:pt x="702" y="373"/>
                    <a:pt x="690" y="373"/>
                  </a:cubicBezTo>
                  <a:cubicBezTo>
                    <a:pt x="81" y="373"/>
                    <a:pt x="81" y="373"/>
                    <a:pt x="81" y="373"/>
                  </a:cubicBezTo>
                  <a:cubicBezTo>
                    <a:pt x="70" y="373"/>
                    <a:pt x="60" y="363"/>
                    <a:pt x="60" y="352"/>
                  </a:cubicBezTo>
                  <a:cubicBezTo>
                    <a:pt x="60" y="341"/>
                    <a:pt x="69" y="332"/>
                    <a:pt x="79" y="331"/>
                  </a:cubicBezTo>
                  <a:cubicBezTo>
                    <a:pt x="90" y="176"/>
                    <a:pt x="213" y="60"/>
                    <a:pt x="364" y="60"/>
                  </a:cubicBezTo>
                  <a:moveTo>
                    <a:pt x="364" y="0"/>
                  </a:moveTo>
                  <a:cubicBezTo>
                    <a:pt x="275" y="0"/>
                    <a:pt x="192" y="33"/>
                    <a:pt x="128" y="94"/>
                  </a:cubicBezTo>
                  <a:cubicBezTo>
                    <a:pt x="71" y="147"/>
                    <a:pt x="35" y="218"/>
                    <a:pt x="23" y="296"/>
                  </a:cubicBezTo>
                  <a:cubicBezTo>
                    <a:pt x="9" y="311"/>
                    <a:pt x="0" y="331"/>
                    <a:pt x="0" y="352"/>
                  </a:cubicBezTo>
                  <a:cubicBezTo>
                    <a:pt x="0" y="397"/>
                    <a:pt x="37" y="433"/>
                    <a:pt x="81" y="433"/>
                  </a:cubicBezTo>
                  <a:cubicBezTo>
                    <a:pt x="690" y="433"/>
                    <a:pt x="690" y="433"/>
                    <a:pt x="690" y="433"/>
                  </a:cubicBezTo>
                  <a:cubicBezTo>
                    <a:pt x="735" y="433"/>
                    <a:pt x="771" y="397"/>
                    <a:pt x="771" y="353"/>
                  </a:cubicBezTo>
                  <a:cubicBezTo>
                    <a:pt x="771" y="312"/>
                    <a:pt x="740" y="278"/>
                    <a:pt x="701" y="273"/>
                  </a:cubicBezTo>
                  <a:cubicBezTo>
                    <a:pt x="685" y="203"/>
                    <a:pt x="651" y="141"/>
                    <a:pt x="600" y="93"/>
                  </a:cubicBezTo>
                  <a:cubicBezTo>
                    <a:pt x="536" y="33"/>
                    <a:pt x="453" y="0"/>
                    <a:pt x="3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2"/>
          <p:cNvSpPr>
            <a:spLocks/>
          </p:cNvSpPr>
          <p:nvPr/>
        </p:nvSpPr>
        <p:spPr bwMode="auto">
          <a:xfrm>
            <a:off x="8159148" y="3359532"/>
            <a:ext cx="1366838" cy="1365250"/>
          </a:xfrm>
          <a:custGeom>
            <a:avLst/>
            <a:gdLst>
              <a:gd name="T0" fmla="*/ 165 w 1552"/>
              <a:gd name="T1" fmla="*/ 1075 h 1552"/>
              <a:gd name="T2" fmla="*/ 1076 w 1552"/>
              <a:gd name="T3" fmla="*/ 1387 h 1552"/>
              <a:gd name="T4" fmla="*/ 1387 w 1552"/>
              <a:gd name="T5" fmla="*/ 477 h 1552"/>
              <a:gd name="T6" fmla="*/ 477 w 1552"/>
              <a:gd name="T7" fmla="*/ 165 h 1552"/>
              <a:gd name="T8" fmla="*/ 165 w 1552"/>
              <a:gd name="T9" fmla="*/ 1075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552">
                <a:moveTo>
                  <a:pt x="165" y="1075"/>
                </a:moveTo>
                <a:cubicBezTo>
                  <a:pt x="331" y="1413"/>
                  <a:pt x="738" y="1552"/>
                  <a:pt x="1076" y="1387"/>
                </a:cubicBezTo>
                <a:cubicBezTo>
                  <a:pt x="1413" y="1221"/>
                  <a:pt x="1552" y="814"/>
                  <a:pt x="1387" y="477"/>
                </a:cubicBezTo>
                <a:cubicBezTo>
                  <a:pt x="1222" y="139"/>
                  <a:pt x="814" y="0"/>
                  <a:pt x="477" y="165"/>
                </a:cubicBezTo>
                <a:cubicBezTo>
                  <a:pt x="139" y="331"/>
                  <a:pt x="0" y="738"/>
                  <a:pt x="165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30"/>
          <p:cNvSpPr>
            <a:spLocks/>
          </p:cNvSpPr>
          <p:nvPr/>
        </p:nvSpPr>
        <p:spPr bwMode="auto">
          <a:xfrm>
            <a:off x="6830410" y="2654682"/>
            <a:ext cx="1158875" cy="1157287"/>
          </a:xfrm>
          <a:custGeom>
            <a:avLst/>
            <a:gdLst>
              <a:gd name="T0" fmla="*/ 88 w 1317"/>
              <a:gd name="T1" fmla="*/ 819 h 1317"/>
              <a:gd name="T2" fmla="*/ 819 w 1317"/>
              <a:gd name="T3" fmla="*/ 1228 h 1317"/>
              <a:gd name="T4" fmla="*/ 1228 w 1317"/>
              <a:gd name="T5" fmla="*/ 498 h 1317"/>
              <a:gd name="T6" fmla="*/ 497 w 1317"/>
              <a:gd name="T7" fmla="*/ 89 h 1317"/>
              <a:gd name="T8" fmla="*/ 88 w 1317"/>
              <a:gd name="T9" fmla="*/ 8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1317">
                <a:moveTo>
                  <a:pt x="88" y="819"/>
                </a:moveTo>
                <a:cubicBezTo>
                  <a:pt x="177" y="1134"/>
                  <a:pt x="504" y="1317"/>
                  <a:pt x="819" y="1228"/>
                </a:cubicBezTo>
                <a:cubicBezTo>
                  <a:pt x="1134" y="1139"/>
                  <a:pt x="1317" y="812"/>
                  <a:pt x="1228" y="498"/>
                </a:cubicBezTo>
                <a:cubicBezTo>
                  <a:pt x="1139" y="183"/>
                  <a:pt x="812" y="0"/>
                  <a:pt x="497" y="89"/>
                </a:cubicBezTo>
                <a:cubicBezTo>
                  <a:pt x="183" y="177"/>
                  <a:pt x="0" y="505"/>
                  <a:pt x="88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8"/>
          <p:cNvSpPr>
            <a:spLocks/>
          </p:cNvSpPr>
          <p:nvPr/>
        </p:nvSpPr>
        <p:spPr bwMode="auto">
          <a:xfrm>
            <a:off x="8146448" y="2091120"/>
            <a:ext cx="776288" cy="776287"/>
          </a:xfrm>
          <a:custGeom>
            <a:avLst/>
            <a:gdLst>
              <a:gd name="T0" fmla="*/ 60 w 883"/>
              <a:gd name="T1" fmla="*/ 549 h 883"/>
              <a:gd name="T2" fmla="*/ 550 w 883"/>
              <a:gd name="T3" fmla="*/ 824 h 883"/>
              <a:gd name="T4" fmla="*/ 824 w 883"/>
              <a:gd name="T5" fmla="*/ 334 h 883"/>
              <a:gd name="T6" fmla="*/ 334 w 883"/>
              <a:gd name="T7" fmla="*/ 60 h 883"/>
              <a:gd name="T8" fmla="*/ 60 w 883"/>
              <a:gd name="T9" fmla="*/ 549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83">
                <a:moveTo>
                  <a:pt x="60" y="549"/>
                </a:moveTo>
                <a:cubicBezTo>
                  <a:pt x="119" y="760"/>
                  <a:pt x="339" y="883"/>
                  <a:pt x="550" y="824"/>
                </a:cubicBezTo>
                <a:cubicBezTo>
                  <a:pt x="761" y="764"/>
                  <a:pt x="883" y="545"/>
                  <a:pt x="824" y="334"/>
                </a:cubicBezTo>
                <a:cubicBezTo>
                  <a:pt x="764" y="123"/>
                  <a:pt x="545" y="0"/>
                  <a:pt x="334" y="60"/>
                </a:cubicBezTo>
                <a:cubicBezTo>
                  <a:pt x="123" y="119"/>
                  <a:pt x="0" y="338"/>
                  <a:pt x="60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6"/>
          <p:cNvSpPr>
            <a:spLocks/>
          </p:cNvSpPr>
          <p:nvPr/>
        </p:nvSpPr>
        <p:spPr bwMode="auto">
          <a:xfrm>
            <a:off x="7884510" y="4923219"/>
            <a:ext cx="573088" cy="573087"/>
          </a:xfrm>
          <a:custGeom>
            <a:avLst/>
            <a:gdLst>
              <a:gd name="T0" fmla="*/ 13 w 650"/>
              <a:gd name="T1" fmla="*/ 351 h 651"/>
              <a:gd name="T2" fmla="*/ 350 w 650"/>
              <a:gd name="T3" fmla="*/ 637 h 651"/>
              <a:gd name="T4" fmla="*/ 636 w 650"/>
              <a:gd name="T5" fmla="*/ 300 h 651"/>
              <a:gd name="T6" fmla="*/ 300 w 650"/>
              <a:gd name="T7" fmla="*/ 14 h 651"/>
              <a:gd name="T8" fmla="*/ 13 w 650"/>
              <a:gd name="T9" fmla="*/ 3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651">
                <a:moveTo>
                  <a:pt x="13" y="351"/>
                </a:moveTo>
                <a:cubicBezTo>
                  <a:pt x="27" y="522"/>
                  <a:pt x="178" y="651"/>
                  <a:pt x="350" y="637"/>
                </a:cubicBezTo>
                <a:cubicBezTo>
                  <a:pt x="522" y="623"/>
                  <a:pt x="650" y="472"/>
                  <a:pt x="636" y="300"/>
                </a:cubicBezTo>
                <a:cubicBezTo>
                  <a:pt x="622" y="128"/>
                  <a:pt x="471" y="0"/>
                  <a:pt x="300" y="14"/>
                </a:cubicBezTo>
                <a:cubicBezTo>
                  <a:pt x="128" y="28"/>
                  <a:pt x="0" y="179"/>
                  <a:pt x="13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6"/>
          <p:cNvSpPr>
            <a:spLocks noEditPoints="1"/>
          </p:cNvSpPr>
          <p:nvPr/>
        </p:nvSpPr>
        <p:spPr bwMode="auto">
          <a:xfrm>
            <a:off x="8500460" y="5670932"/>
            <a:ext cx="260350" cy="242887"/>
          </a:xfrm>
          <a:custGeom>
            <a:avLst/>
            <a:gdLst>
              <a:gd name="T0" fmla="*/ 153 w 296"/>
              <a:gd name="T1" fmla="*/ 276 h 276"/>
              <a:gd name="T2" fmla="*/ 153 w 296"/>
              <a:gd name="T3" fmla="*/ 276 h 276"/>
              <a:gd name="T4" fmla="*/ 119 w 296"/>
              <a:gd name="T5" fmla="*/ 273 h 276"/>
              <a:gd name="T6" fmla="*/ 18 w 296"/>
              <a:gd name="T7" fmla="*/ 105 h 276"/>
              <a:gd name="T8" fmla="*/ 153 w 296"/>
              <a:gd name="T9" fmla="*/ 0 h 276"/>
              <a:gd name="T10" fmla="*/ 187 w 296"/>
              <a:gd name="T11" fmla="*/ 4 h 276"/>
              <a:gd name="T12" fmla="*/ 272 w 296"/>
              <a:gd name="T13" fmla="*/ 68 h 276"/>
              <a:gd name="T14" fmla="*/ 287 w 296"/>
              <a:gd name="T15" fmla="*/ 172 h 276"/>
              <a:gd name="T16" fmla="*/ 153 w 296"/>
              <a:gd name="T17" fmla="*/ 276 h 276"/>
              <a:gd name="T18" fmla="*/ 153 w 296"/>
              <a:gd name="T19" fmla="*/ 44 h 276"/>
              <a:gd name="T20" fmla="*/ 61 w 296"/>
              <a:gd name="T21" fmla="*/ 116 h 276"/>
              <a:gd name="T22" fmla="*/ 130 w 296"/>
              <a:gd name="T23" fmla="*/ 230 h 276"/>
              <a:gd name="T24" fmla="*/ 153 w 296"/>
              <a:gd name="T25" fmla="*/ 232 h 276"/>
              <a:gd name="T26" fmla="*/ 153 w 296"/>
              <a:gd name="T27" fmla="*/ 232 h 276"/>
              <a:gd name="T28" fmla="*/ 245 w 296"/>
              <a:gd name="T29" fmla="*/ 161 h 276"/>
              <a:gd name="T30" fmla="*/ 234 w 296"/>
              <a:gd name="T31" fmla="*/ 90 h 276"/>
              <a:gd name="T32" fmla="*/ 176 w 296"/>
              <a:gd name="T33" fmla="*/ 47 h 276"/>
              <a:gd name="T34" fmla="*/ 153 w 296"/>
              <a:gd name="T35" fmla="*/ 4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276">
                <a:moveTo>
                  <a:pt x="153" y="276"/>
                </a:moveTo>
                <a:cubicBezTo>
                  <a:pt x="153" y="276"/>
                  <a:pt x="153" y="276"/>
                  <a:pt x="153" y="276"/>
                </a:cubicBezTo>
                <a:cubicBezTo>
                  <a:pt x="142" y="276"/>
                  <a:pt x="130" y="275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3" y="0"/>
                </a:cubicBezTo>
                <a:cubicBezTo>
                  <a:pt x="164" y="0"/>
                  <a:pt x="176" y="2"/>
                  <a:pt x="187" y="4"/>
                </a:cubicBezTo>
                <a:cubicBezTo>
                  <a:pt x="223" y="13"/>
                  <a:pt x="253" y="36"/>
                  <a:pt x="272" y="68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7" y="276"/>
                  <a:pt x="153" y="276"/>
                </a:cubicBezTo>
                <a:close/>
                <a:moveTo>
                  <a:pt x="153" y="44"/>
                </a:moveTo>
                <a:cubicBezTo>
                  <a:pt x="109" y="44"/>
                  <a:pt x="72" y="74"/>
                  <a:pt x="61" y="116"/>
                </a:cubicBezTo>
                <a:cubicBezTo>
                  <a:pt x="49" y="166"/>
                  <a:pt x="79" y="217"/>
                  <a:pt x="130" y="230"/>
                </a:cubicBezTo>
                <a:cubicBezTo>
                  <a:pt x="138" y="232"/>
                  <a:pt x="145" y="232"/>
                  <a:pt x="153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96" y="232"/>
                  <a:pt x="234" y="203"/>
                  <a:pt x="245" y="161"/>
                </a:cubicBezTo>
                <a:cubicBezTo>
                  <a:pt x="251" y="137"/>
                  <a:pt x="247" y="112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1" y="44"/>
                  <a:pt x="15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6"/>
          <p:cNvSpPr>
            <a:spLocks noEditPoints="1"/>
          </p:cNvSpPr>
          <p:nvPr/>
        </p:nvSpPr>
        <p:spPr bwMode="auto">
          <a:xfrm>
            <a:off x="9154510" y="2776920"/>
            <a:ext cx="260350" cy="242887"/>
          </a:xfrm>
          <a:custGeom>
            <a:avLst/>
            <a:gdLst>
              <a:gd name="T0" fmla="*/ 153 w 296"/>
              <a:gd name="T1" fmla="*/ 277 h 277"/>
              <a:gd name="T2" fmla="*/ 153 w 296"/>
              <a:gd name="T3" fmla="*/ 277 h 277"/>
              <a:gd name="T4" fmla="*/ 119 w 296"/>
              <a:gd name="T5" fmla="*/ 273 h 277"/>
              <a:gd name="T6" fmla="*/ 18 w 296"/>
              <a:gd name="T7" fmla="*/ 105 h 277"/>
              <a:gd name="T8" fmla="*/ 152 w 296"/>
              <a:gd name="T9" fmla="*/ 0 h 277"/>
              <a:gd name="T10" fmla="*/ 186 w 296"/>
              <a:gd name="T11" fmla="*/ 4 h 277"/>
              <a:gd name="T12" fmla="*/ 271 w 296"/>
              <a:gd name="T13" fmla="*/ 67 h 277"/>
              <a:gd name="T14" fmla="*/ 287 w 296"/>
              <a:gd name="T15" fmla="*/ 172 h 277"/>
              <a:gd name="T16" fmla="*/ 153 w 296"/>
              <a:gd name="T17" fmla="*/ 277 h 277"/>
              <a:gd name="T18" fmla="*/ 152 w 296"/>
              <a:gd name="T19" fmla="*/ 44 h 277"/>
              <a:gd name="T20" fmla="*/ 61 w 296"/>
              <a:gd name="T21" fmla="*/ 115 h 277"/>
              <a:gd name="T22" fmla="*/ 130 w 296"/>
              <a:gd name="T23" fmla="*/ 230 h 277"/>
              <a:gd name="T24" fmla="*/ 153 w 296"/>
              <a:gd name="T25" fmla="*/ 233 h 277"/>
              <a:gd name="T26" fmla="*/ 244 w 296"/>
              <a:gd name="T27" fmla="*/ 161 h 277"/>
              <a:gd name="T28" fmla="*/ 234 w 296"/>
              <a:gd name="T29" fmla="*/ 90 h 277"/>
              <a:gd name="T30" fmla="*/ 176 w 296"/>
              <a:gd name="T31" fmla="*/ 47 h 277"/>
              <a:gd name="T32" fmla="*/ 152 w 296"/>
              <a:gd name="T33" fmla="*/ 4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" h="277">
                <a:moveTo>
                  <a:pt x="153" y="277"/>
                </a:moveTo>
                <a:cubicBezTo>
                  <a:pt x="153" y="277"/>
                  <a:pt x="153" y="277"/>
                  <a:pt x="153" y="277"/>
                </a:cubicBezTo>
                <a:cubicBezTo>
                  <a:pt x="141" y="277"/>
                  <a:pt x="130" y="276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2" y="0"/>
                </a:cubicBezTo>
                <a:cubicBezTo>
                  <a:pt x="164" y="0"/>
                  <a:pt x="175" y="1"/>
                  <a:pt x="186" y="4"/>
                </a:cubicBezTo>
                <a:cubicBezTo>
                  <a:pt x="222" y="13"/>
                  <a:pt x="252" y="35"/>
                  <a:pt x="271" y="67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6" y="277"/>
                  <a:pt x="153" y="277"/>
                </a:cubicBezTo>
                <a:close/>
                <a:moveTo>
                  <a:pt x="152" y="44"/>
                </a:moveTo>
                <a:cubicBezTo>
                  <a:pt x="109" y="44"/>
                  <a:pt x="71" y="73"/>
                  <a:pt x="61" y="115"/>
                </a:cubicBezTo>
                <a:cubicBezTo>
                  <a:pt x="48" y="166"/>
                  <a:pt x="79" y="217"/>
                  <a:pt x="130" y="230"/>
                </a:cubicBezTo>
                <a:cubicBezTo>
                  <a:pt x="137" y="232"/>
                  <a:pt x="145" y="233"/>
                  <a:pt x="153" y="233"/>
                </a:cubicBezTo>
                <a:cubicBezTo>
                  <a:pt x="196" y="233"/>
                  <a:pt x="234" y="204"/>
                  <a:pt x="244" y="161"/>
                </a:cubicBezTo>
                <a:cubicBezTo>
                  <a:pt x="250" y="137"/>
                  <a:pt x="247" y="111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0" y="44"/>
                  <a:pt x="15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251098" y="3075370"/>
            <a:ext cx="315913" cy="315912"/>
          </a:xfrm>
          <a:prstGeom prst="ellipse">
            <a:avLst/>
          </a:prstGeom>
          <a:noFill/>
          <a:ln w="122238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670323" y="3859595"/>
            <a:ext cx="363538" cy="365125"/>
          </a:xfrm>
          <a:prstGeom prst="ellipse">
            <a:avLst/>
          </a:prstGeom>
          <a:noFill/>
          <a:ln w="1397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429023" y="2373695"/>
            <a:ext cx="214313" cy="214312"/>
          </a:xfrm>
          <a:prstGeom prst="ellipse">
            <a:avLst/>
          </a:prstGeom>
          <a:noFill/>
          <a:ln w="1047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062310" y="5104194"/>
            <a:ext cx="214313" cy="212725"/>
          </a:xfrm>
          <a:prstGeom prst="ellipse">
            <a:avLst/>
          </a:prstGeom>
          <a:noFill/>
          <a:ln w="873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041421" y="4337432"/>
            <a:ext cx="1519615" cy="2427287"/>
            <a:chOff x="6684587" y="4424362"/>
            <a:chExt cx="1519615" cy="2427287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684587" y="4970462"/>
              <a:ext cx="1519615" cy="1881187"/>
            </a:xfrm>
            <a:custGeom>
              <a:avLst/>
              <a:gdLst>
                <a:gd name="connsiteX0" fmla="*/ 687119 w 1519615"/>
                <a:gd name="connsiteY0" fmla="*/ 0 h 1881187"/>
                <a:gd name="connsiteX1" fmla="*/ 954208 w 1519615"/>
                <a:gd name="connsiteY1" fmla="*/ 0 h 1881187"/>
                <a:gd name="connsiteX2" fmla="*/ 965811 w 1519615"/>
                <a:gd name="connsiteY2" fmla="*/ 0 h 1881187"/>
                <a:gd name="connsiteX3" fmla="*/ 945837 w 1519615"/>
                <a:gd name="connsiteY3" fmla="*/ 26046 h 1881187"/>
                <a:gd name="connsiteX4" fmla="*/ 945837 w 1519615"/>
                <a:gd name="connsiteY4" fmla="*/ 60981 h 1881187"/>
                <a:gd name="connsiteX5" fmla="*/ 971550 w 1519615"/>
                <a:gd name="connsiteY5" fmla="*/ 94142 h 1881187"/>
                <a:gd name="connsiteX6" fmla="*/ 991717 w 1519615"/>
                <a:gd name="connsiteY6" fmla="*/ 120151 h 1881187"/>
                <a:gd name="connsiteX7" fmla="*/ 987968 w 1519615"/>
                <a:gd name="connsiteY7" fmla="*/ 141878 h 1881187"/>
                <a:gd name="connsiteX8" fmla="*/ 928461 w 1519615"/>
                <a:gd name="connsiteY8" fmla="*/ 489711 h 1881187"/>
                <a:gd name="connsiteX9" fmla="*/ 930224 w 1519615"/>
                <a:gd name="connsiteY9" fmla="*/ 501057 h 1881187"/>
                <a:gd name="connsiteX10" fmla="*/ 934632 w 1519615"/>
                <a:gd name="connsiteY10" fmla="*/ 510658 h 1881187"/>
                <a:gd name="connsiteX11" fmla="*/ 1005159 w 1519615"/>
                <a:gd name="connsiteY11" fmla="*/ 602301 h 1881187"/>
                <a:gd name="connsiteX12" fmla="*/ 1035133 w 1519615"/>
                <a:gd name="connsiteY12" fmla="*/ 602301 h 1881187"/>
                <a:gd name="connsiteX13" fmla="*/ 1104780 w 1519615"/>
                <a:gd name="connsiteY13" fmla="*/ 510658 h 1881187"/>
                <a:gd name="connsiteX14" fmla="*/ 1110951 w 1519615"/>
                <a:gd name="connsiteY14" fmla="*/ 485347 h 1881187"/>
                <a:gd name="connsiteX15" fmla="*/ 1077450 w 1519615"/>
                <a:gd name="connsiteY15" fmla="*/ 302935 h 1881187"/>
                <a:gd name="connsiteX16" fmla="*/ 1077450 w 1519615"/>
                <a:gd name="connsiteY16" fmla="*/ 302062 h 1881187"/>
                <a:gd name="connsiteX17" fmla="*/ 1051884 w 1519615"/>
                <a:gd name="connsiteY17" fmla="*/ 144088 h 1881187"/>
                <a:gd name="connsiteX18" fmla="*/ 1047870 w 1519615"/>
                <a:gd name="connsiteY18" fmla="*/ 119635 h 1881187"/>
                <a:gd name="connsiteX19" fmla="*/ 1058114 w 1519615"/>
                <a:gd name="connsiteY19" fmla="*/ 106423 h 1881187"/>
                <a:gd name="connsiteX20" fmla="*/ 1093350 w 1519615"/>
                <a:gd name="connsiteY20" fmla="*/ 60981 h 1881187"/>
                <a:gd name="connsiteX21" fmla="*/ 1093350 w 1519615"/>
                <a:gd name="connsiteY21" fmla="*/ 26046 h 1881187"/>
                <a:gd name="connsiteX22" fmla="*/ 1085732 w 1519615"/>
                <a:gd name="connsiteY22" fmla="*/ 16111 h 1881187"/>
                <a:gd name="connsiteX23" fmla="*/ 1073377 w 1519615"/>
                <a:gd name="connsiteY23" fmla="*/ 0 h 1881187"/>
                <a:gd name="connsiteX24" fmla="*/ 1127987 w 1519615"/>
                <a:gd name="connsiteY24" fmla="*/ 0 h 1881187"/>
                <a:gd name="connsiteX25" fmla="*/ 1509055 w 1519615"/>
                <a:gd name="connsiteY25" fmla="*/ 0 h 1881187"/>
                <a:gd name="connsiteX26" fmla="*/ 1519615 w 1519615"/>
                <a:gd name="connsiteY26" fmla="*/ 10549 h 1881187"/>
                <a:gd name="connsiteX27" fmla="*/ 1519615 w 1519615"/>
                <a:gd name="connsiteY27" fmla="*/ 271630 h 1881187"/>
                <a:gd name="connsiteX28" fmla="*/ 1519615 w 1519615"/>
                <a:gd name="connsiteY28" fmla="*/ 399972 h 1881187"/>
                <a:gd name="connsiteX29" fmla="*/ 1519615 w 1519615"/>
                <a:gd name="connsiteY29" fmla="*/ 876422 h 1881187"/>
                <a:gd name="connsiteX30" fmla="*/ 1411373 w 1519615"/>
                <a:gd name="connsiteY30" fmla="*/ 980151 h 1881187"/>
                <a:gd name="connsiteX31" fmla="*/ 1302251 w 1519615"/>
                <a:gd name="connsiteY31" fmla="*/ 876422 h 1881187"/>
                <a:gd name="connsiteX32" fmla="*/ 1302251 w 1519615"/>
                <a:gd name="connsiteY32" fmla="*/ 341075 h 1881187"/>
                <a:gd name="connsiteX33" fmla="*/ 1288171 w 1519615"/>
                <a:gd name="connsiteY33" fmla="*/ 325252 h 1881187"/>
                <a:gd name="connsiteX34" fmla="*/ 1270570 w 1519615"/>
                <a:gd name="connsiteY34" fmla="*/ 341075 h 1881187"/>
                <a:gd name="connsiteX35" fmla="*/ 1270570 w 1519615"/>
                <a:gd name="connsiteY35" fmla="*/ 988063 h 1881187"/>
                <a:gd name="connsiteX36" fmla="*/ 1270570 w 1519615"/>
                <a:gd name="connsiteY36" fmla="*/ 1046960 h 1881187"/>
                <a:gd name="connsiteX37" fmla="*/ 1270570 w 1519615"/>
                <a:gd name="connsiteY37" fmla="*/ 1765151 h 1881187"/>
                <a:gd name="connsiteX38" fmla="*/ 1151768 w 1519615"/>
                <a:gd name="connsiteY38" fmla="*/ 1881187 h 1881187"/>
                <a:gd name="connsiteX39" fmla="*/ 1150008 w 1519615"/>
                <a:gd name="connsiteY39" fmla="*/ 1881187 h 1881187"/>
                <a:gd name="connsiteX40" fmla="*/ 1031206 w 1519615"/>
                <a:gd name="connsiteY40" fmla="*/ 1765151 h 1881187"/>
                <a:gd name="connsiteX41" fmla="*/ 1031206 w 1519615"/>
                <a:gd name="connsiteY41" fmla="*/ 1058388 h 1881187"/>
                <a:gd name="connsiteX42" fmla="*/ 1020645 w 1519615"/>
                <a:gd name="connsiteY42" fmla="*/ 1047839 h 1881187"/>
                <a:gd name="connsiteX43" fmla="*/ 992485 w 1519615"/>
                <a:gd name="connsiteY43" fmla="*/ 1047839 h 1881187"/>
                <a:gd name="connsiteX44" fmla="*/ 981045 w 1519615"/>
                <a:gd name="connsiteY44" fmla="*/ 1058388 h 1881187"/>
                <a:gd name="connsiteX45" fmla="*/ 981045 w 1519615"/>
                <a:gd name="connsiteY45" fmla="*/ 1765151 h 1881187"/>
                <a:gd name="connsiteX46" fmla="*/ 860482 w 1519615"/>
                <a:gd name="connsiteY46" fmla="*/ 1881187 h 1881187"/>
                <a:gd name="connsiteX47" fmla="*/ 859602 w 1519615"/>
                <a:gd name="connsiteY47" fmla="*/ 1881187 h 1881187"/>
                <a:gd name="connsiteX48" fmla="*/ 739040 w 1519615"/>
                <a:gd name="connsiteY48" fmla="*/ 1765151 h 1881187"/>
                <a:gd name="connsiteX49" fmla="*/ 739040 w 1519615"/>
                <a:gd name="connsiteY49" fmla="*/ 1046960 h 1881187"/>
                <a:gd name="connsiteX50" fmla="*/ 739040 w 1519615"/>
                <a:gd name="connsiteY50" fmla="*/ 988063 h 1881187"/>
                <a:gd name="connsiteX51" fmla="*/ 739920 w 1519615"/>
                <a:gd name="connsiteY51" fmla="*/ 356898 h 1881187"/>
                <a:gd name="connsiteX52" fmla="*/ 721440 w 1519615"/>
                <a:gd name="connsiteY52" fmla="*/ 349866 h 1881187"/>
                <a:gd name="connsiteX53" fmla="*/ 537516 w 1519615"/>
                <a:gd name="connsiteY53" fmla="*/ 563477 h 1881187"/>
                <a:gd name="connsiteX54" fmla="*/ 126548 w 1519615"/>
                <a:gd name="connsiteY54" fmla="*/ 712038 h 1881187"/>
                <a:gd name="connsiteX55" fmla="*/ 3346 w 1519615"/>
                <a:gd name="connsiteY55" fmla="*/ 640834 h 1881187"/>
                <a:gd name="connsiteX56" fmla="*/ 73747 w 1519615"/>
                <a:gd name="connsiteY56" fmla="*/ 514250 h 1881187"/>
                <a:gd name="connsiteX57" fmla="*/ 386153 w 1519615"/>
                <a:gd name="connsiteY57" fmla="*/ 410521 h 1881187"/>
                <a:gd name="connsiteX58" fmla="*/ 391433 w 1519615"/>
                <a:gd name="connsiteY58" fmla="*/ 407884 h 1881187"/>
                <a:gd name="connsiteX59" fmla="*/ 687119 w 1519615"/>
                <a:gd name="connsiteY59" fmla="*/ 0 h 18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19615" h="1881187">
                  <a:moveTo>
                    <a:pt x="687119" y="0"/>
                  </a:moveTo>
                  <a:cubicBezTo>
                    <a:pt x="687119" y="0"/>
                    <a:pt x="687119" y="0"/>
                    <a:pt x="954208" y="0"/>
                  </a:cubicBezTo>
                  <a:lnTo>
                    <a:pt x="965811" y="0"/>
                  </a:lnTo>
                  <a:lnTo>
                    <a:pt x="945837" y="26046"/>
                  </a:lnTo>
                  <a:cubicBezTo>
                    <a:pt x="938771" y="35653"/>
                    <a:pt x="938771" y="51374"/>
                    <a:pt x="945837" y="60981"/>
                  </a:cubicBezTo>
                  <a:cubicBezTo>
                    <a:pt x="945837" y="60981"/>
                    <a:pt x="945837" y="60981"/>
                    <a:pt x="971550" y="94142"/>
                  </a:cubicBezTo>
                  <a:lnTo>
                    <a:pt x="991717" y="120151"/>
                  </a:lnTo>
                  <a:lnTo>
                    <a:pt x="987968" y="141878"/>
                  </a:lnTo>
                  <a:cubicBezTo>
                    <a:pt x="967141" y="262241"/>
                    <a:pt x="928461" y="484474"/>
                    <a:pt x="928461" y="489711"/>
                  </a:cubicBezTo>
                  <a:cubicBezTo>
                    <a:pt x="928461" y="494075"/>
                    <a:pt x="928461" y="497566"/>
                    <a:pt x="930224" y="501057"/>
                  </a:cubicBezTo>
                  <a:cubicBezTo>
                    <a:pt x="930224" y="502803"/>
                    <a:pt x="932869" y="510658"/>
                    <a:pt x="934632" y="510658"/>
                  </a:cubicBezTo>
                  <a:cubicBezTo>
                    <a:pt x="1005159" y="602301"/>
                    <a:pt x="1005159" y="602301"/>
                    <a:pt x="1005159" y="602301"/>
                  </a:cubicBezTo>
                  <a:cubicBezTo>
                    <a:pt x="1013094" y="612774"/>
                    <a:pt x="1026317" y="612774"/>
                    <a:pt x="1035133" y="602301"/>
                  </a:cubicBezTo>
                  <a:cubicBezTo>
                    <a:pt x="1104780" y="510658"/>
                    <a:pt x="1104780" y="510658"/>
                    <a:pt x="1104780" y="510658"/>
                  </a:cubicBezTo>
                  <a:cubicBezTo>
                    <a:pt x="1110069" y="503676"/>
                    <a:pt x="1111832" y="494075"/>
                    <a:pt x="1110951" y="485347"/>
                  </a:cubicBezTo>
                  <a:cubicBezTo>
                    <a:pt x="1110069" y="478365"/>
                    <a:pt x="1086266" y="357048"/>
                    <a:pt x="1077450" y="302935"/>
                  </a:cubicBezTo>
                  <a:cubicBezTo>
                    <a:pt x="1077450" y="302935"/>
                    <a:pt x="1077450" y="302062"/>
                    <a:pt x="1077450" y="302062"/>
                  </a:cubicBezTo>
                  <a:cubicBezTo>
                    <a:pt x="1073923" y="279370"/>
                    <a:pt x="1056291" y="173762"/>
                    <a:pt x="1051884" y="144088"/>
                  </a:cubicBezTo>
                  <a:lnTo>
                    <a:pt x="1047870" y="119635"/>
                  </a:lnTo>
                  <a:lnTo>
                    <a:pt x="1058114" y="106423"/>
                  </a:lnTo>
                  <a:cubicBezTo>
                    <a:pt x="1066685" y="95370"/>
                    <a:pt x="1078113" y="80632"/>
                    <a:pt x="1093350" y="60981"/>
                  </a:cubicBezTo>
                  <a:cubicBezTo>
                    <a:pt x="1100417" y="51374"/>
                    <a:pt x="1100417" y="35653"/>
                    <a:pt x="1093350" y="26046"/>
                  </a:cubicBezTo>
                  <a:cubicBezTo>
                    <a:pt x="1093350" y="26046"/>
                    <a:pt x="1093350" y="26046"/>
                    <a:pt x="1085732" y="16111"/>
                  </a:cubicBezTo>
                  <a:lnTo>
                    <a:pt x="1073377" y="0"/>
                  </a:lnTo>
                  <a:lnTo>
                    <a:pt x="1127987" y="0"/>
                  </a:lnTo>
                  <a:cubicBezTo>
                    <a:pt x="1229725" y="0"/>
                    <a:pt x="1354942" y="0"/>
                    <a:pt x="1509055" y="0"/>
                  </a:cubicBezTo>
                  <a:cubicBezTo>
                    <a:pt x="1515215" y="0"/>
                    <a:pt x="1519615" y="5275"/>
                    <a:pt x="1519615" y="10549"/>
                  </a:cubicBezTo>
                  <a:cubicBezTo>
                    <a:pt x="1519615" y="10549"/>
                    <a:pt x="1519615" y="10549"/>
                    <a:pt x="1519615" y="271630"/>
                  </a:cubicBezTo>
                  <a:cubicBezTo>
                    <a:pt x="1519615" y="271630"/>
                    <a:pt x="1519615" y="271630"/>
                    <a:pt x="1519615" y="399972"/>
                  </a:cubicBezTo>
                  <a:cubicBezTo>
                    <a:pt x="1519615" y="399972"/>
                    <a:pt x="1519615" y="399972"/>
                    <a:pt x="1519615" y="876422"/>
                  </a:cubicBezTo>
                  <a:cubicBezTo>
                    <a:pt x="1519615" y="933561"/>
                    <a:pt x="1470334" y="980151"/>
                    <a:pt x="1411373" y="980151"/>
                  </a:cubicBezTo>
                  <a:cubicBezTo>
                    <a:pt x="1352412" y="980151"/>
                    <a:pt x="1302251" y="933561"/>
                    <a:pt x="1302251" y="876422"/>
                  </a:cubicBezTo>
                  <a:cubicBezTo>
                    <a:pt x="1302251" y="876422"/>
                    <a:pt x="1302251" y="876422"/>
                    <a:pt x="1302251" y="341075"/>
                  </a:cubicBezTo>
                  <a:cubicBezTo>
                    <a:pt x="1302251" y="333164"/>
                    <a:pt x="1296091" y="325252"/>
                    <a:pt x="1288171" y="325252"/>
                  </a:cubicBezTo>
                  <a:cubicBezTo>
                    <a:pt x="1278490" y="324373"/>
                    <a:pt x="1270570" y="331406"/>
                    <a:pt x="1270570" y="341075"/>
                  </a:cubicBezTo>
                  <a:cubicBezTo>
                    <a:pt x="1270570" y="341075"/>
                    <a:pt x="1270570" y="341075"/>
                    <a:pt x="1270570" y="988063"/>
                  </a:cubicBezTo>
                  <a:cubicBezTo>
                    <a:pt x="1270570" y="988063"/>
                    <a:pt x="1270570" y="988063"/>
                    <a:pt x="1270570" y="1046960"/>
                  </a:cubicBezTo>
                  <a:cubicBezTo>
                    <a:pt x="1270570" y="1046960"/>
                    <a:pt x="1270570" y="1046960"/>
                    <a:pt x="1270570" y="1765151"/>
                  </a:cubicBezTo>
                  <a:cubicBezTo>
                    <a:pt x="1270570" y="1828444"/>
                    <a:pt x="1216889" y="1881187"/>
                    <a:pt x="1151768" y="1881187"/>
                  </a:cubicBezTo>
                  <a:cubicBezTo>
                    <a:pt x="1151768" y="1881187"/>
                    <a:pt x="1151768" y="1881187"/>
                    <a:pt x="1150008" y="1881187"/>
                  </a:cubicBezTo>
                  <a:cubicBezTo>
                    <a:pt x="1084007" y="1881187"/>
                    <a:pt x="1031206" y="1828444"/>
                    <a:pt x="1031206" y="1765151"/>
                  </a:cubicBezTo>
                  <a:cubicBezTo>
                    <a:pt x="1031206" y="1765151"/>
                    <a:pt x="1031206" y="1765151"/>
                    <a:pt x="1031206" y="1058388"/>
                  </a:cubicBezTo>
                  <a:cubicBezTo>
                    <a:pt x="1031206" y="1052234"/>
                    <a:pt x="1026806" y="1047839"/>
                    <a:pt x="1020645" y="1047839"/>
                  </a:cubicBezTo>
                  <a:cubicBezTo>
                    <a:pt x="1020645" y="1047839"/>
                    <a:pt x="1020645" y="1047839"/>
                    <a:pt x="992485" y="1047839"/>
                  </a:cubicBezTo>
                  <a:cubicBezTo>
                    <a:pt x="986325" y="1047839"/>
                    <a:pt x="981045" y="1052234"/>
                    <a:pt x="981045" y="1058388"/>
                  </a:cubicBezTo>
                  <a:cubicBezTo>
                    <a:pt x="981045" y="1058388"/>
                    <a:pt x="981045" y="1058388"/>
                    <a:pt x="981045" y="1765151"/>
                  </a:cubicBezTo>
                  <a:cubicBezTo>
                    <a:pt x="981045" y="1828444"/>
                    <a:pt x="926484" y="1881187"/>
                    <a:pt x="860482" y="1881187"/>
                  </a:cubicBezTo>
                  <a:cubicBezTo>
                    <a:pt x="860482" y="1881187"/>
                    <a:pt x="860482" y="1881187"/>
                    <a:pt x="859602" y="1881187"/>
                  </a:cubicBezTo>
                  <a:cubicBezTo>
                    <a:pt x="793601" y="1881187"/>
                    <a:pt x="739040" y="1828444"/>
                    <a:pt x="739040" y="1765151"/>
                  </a:cubicBezTo>
                  <a:cubicBezTo>
                    <a:pt x="739040" y="1765151"/>
                    <a:pt x="739040" y="1765151"/>
                    <a:pt x="739040" y="1046960"/>
                  </a:cubicBezTo>
                  <a:cubicBezTo>
                    <a:pt x="739040" y="1046960"/>
                    <a:pt x="739040" y="1046960"/>
                    <a:pt x="739040" y="988063"/>
                  </a:cubicBezTo>
                  <a:cubicBezTo>
                    <a:pt x="739040" y="988063"/>
                    <a:pt x="739040" y="988063"/>
                    <a:pt x="739920" y="356898"/>
                  </a:cubicBezTo>
                  <a:cubicBezTo>
                    <a:pt x="739920" y="347229"/>
                    <a:pt x="727600" y="341954"/>
                    <a:pt x="721440" y="349866"/>
                  </a:cubicBezTo>
                  <a:cubicBezTo>
                    <a:pt x="658958" y="418432"/>
                    <a:pt x="537516" y="562598"/>
                    <a:pt x="537516" y="563477"/>
                  </a:cubicBezTo>
                  <a:cubicBezTo>
                    <a:pt x="516396" y="585454"/>
                    <a:pt x="202229" y="686546"/>
                    <a:pt x="126548" y="712038"/>
                  </a:cubicBezTo>
                  <a:cubicBezTo>
                    <a:pt x="72867" y="726982"/>
                    <a:pt x="17426" y="695336"/>
                    <a:pt x="3346" y="640834"/>
                  </a:cubicBezTo>
                  <a:cubicBezTo>
                    <a:pt x="-10735" y="586333"/>
                    <a:pt x="20946" y="529194"/>
                    <a:pt x="73747" y="514250"/>
                  </a:cubicBezTo>
                  <a:cubicBezTo>
                    <a:pt x="74627" y="514250"/>
                    <a:pt x="349192" y="423707"/>
                    <a:pt x="386153" y="410521"/>
                  </a:cubicBezTo>
                  <a:cubicBezTo>
                    <a:pt x="387913" y="410521"/>
                    <a:pt x="389673" y="408763"/>
                    <a:pt x="391433" y="407884"/>
                  </a:cubicBezTo>
                  <a:cubicBezTo>
                    <a:pt x="391433" y="407884"/>
                    <a:pt x="391433" y="407884"/>
                    <a:pt x="68711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7470776" y="4424362"/>
              <a:ext cx="469900" cy="4699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79736" y="4650963"/>
            <a:ext cx="464344" cy="465138"/>
            <a:chOff x="9145588" y="4435475"/>
            <a:chExt cx="464344" cy="465138"/>
          </a:xfrm>
          <a:solidFill>
            <a:schemeClr val="tx2"/>
          </a:solidFill>
        </p:grpSpPr>
        <p:sp>
          <p:nvSpPr>
            <p:cNvPr id="71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2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3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4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5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6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7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8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  <p:sp>
          <p:nvSpPr>
            <p:cNvPr id="79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ym typeface="Gill Sans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86616" y="1948209"/>
            <a:ext cx="465138" cy="435769"/>
            <a:chOff x="5368132" y="3540125"/>
            <a:chExt cx="465138" cy="435769"/>
          </a:xfrm>
          <a:solidFill>
            <a:schemeClr val="accent1"/>
          </a:solidFill>
        </p:grpSpPr>
        <p:sp>
          <p:nvSpPr>
            <p:cNvPr id="85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486551" y="3781066"/>
            <a:ext cx="464344" cy="362744"/>
            <a:chOff x="2581275" y="1710532"/>
            <a:chExt cx="464344" cy="362744"/>
          </a:xfrm>
          <a:solidFill>
            <a:schemeClr val="accent4"/>
          </a:solidFill>
        </p:grpSpPr>
        <p:sp>
          <p:nvSpPr>
            <p:cNvPr id="92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6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7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8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044753" y="1841980"/>
            <a:ext cx="3378732" cy="636134"/>
            <a:chOff x="8676119" y="2182336"/>
            <a:chExt cx="3378732" cy="636134"/>
          </a:xfrm>
        </p:grpSpPr>
        <p:sp>
          <p:nvSpPr>
            <p:cNvPr id="100" name="TextBox 99"/>
            <p:cNvSpPr txBox="1"/>
            <p:nvPr/>
          </p:nvSpPr>
          <p:spPr>
            <a:xfrm>
              <a:off x="8676119" y="2182336"/>
              <a:ext cx="2445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Web Programming</a:t>
              </a:r>
              <a:endParaRPr lang="en-GB" sz="2400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676119" y="2479916"/>
              <a:ext cx="33787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JAVA, JAVASCRIPT, JSP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044753" y="2744051"/>
            <a:ext cx="3378732" cy="636134"/>
            <a:chOff x="8676119" y="2182336"/>
            <a:chExt cx="3378732" cy="636134"/>
          </a:xfrm>
        </p:grpSpPr>
        <p:sp>
          <p:nvSpPr>
            <p:cNvPr id="115" name="TextBox 114"/>
            <p:cNvSpPr txBox="1"/>
            <p:nvPr/>
          </p:nvSpPr>
          <p:spPr>
            <a:xfrm>
              <a:off x="8676119" y="2182336"/>
              <a:ext cx="2039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DB&amp;SQL Server</a:t>
              </a:r>
              <a:endParaRPr lang="en-GB" sz="2400" b="1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676119" y="2479916"/>
              <a:ext cx="33787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MYSQL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044753" y="3616791"/>
            <a:ext cx="3378732" cy="882355"/>
            <a:chOff x="8676119" y="2182336"/>
            <a:chExt cx="3378732" cy="882355"/>
          </a:xfrm>
        </p:grpSpPr>
        <p:sp>
          <p:nvSpPr>
            <p:cNvPr id="118" name="TextBox 117"/>
            <p:cNvSpPr txBox="1"/>
            <p:nvPr/>
          </p:nvSpPr>
          <p:spPr>
            <a:xfrm>
              <a:off x="8676119" y="2182336"/>
              <a:ext cx="1781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Analysis</a:t>
              </a:r>
              <a:endParaRPr lang="en-GB" sz="2400" b="1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676119" y="2479916"/>
              <a:ext cx="3378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SPSS </a:t>
              </a:r>
              <a:r>
                <a:rPr lang="en-GB" sz="1600" dirty="0" err="1"/>
                <a:t>Modeler</a:t>
              </a:r>
              <a:endParaRPr lang="en-GB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MINI Tab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044753" y="4606661"/>
            <a:ext cx="3378732" cy="882355"/>
            <a:chOff x="8676119" y="2182336"/>
            <a:chExt cx="3378732" cy="882355"/>
          </a:xfrm>
        </p:grpSpPr>
        <p:sp>
          <p:nvSpPr>
            <p:cNvPr id="124" name="TextBox 123"/>
            <p:cNvSpPr txBox="1"/>
            <p:nvPr/>
          </p:nvSpPr>
          <p:spPr>
            <a:xfrm>
              <a:off x="8676119" y="2182336"/>
              <a:ext cx="314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Document Management</a:t>
              </a:r>
              <a:endParaRPr lang="en-GB" sz="2400" b="1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676119" y="2479916"/>
              <a:ext cx="33787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 err="1"/>
                <a:t>MicroSoft</a:t>
              </a:r>
              <a:r>
                <a:rPr lang="en-GB" sz="1600" dirty="0"/>
                <a:t> Word, Excel, PowerPoint</a:t>
              </a:r>
            </a:p>
            <a:p>
              <a:endParaRPr lang="en-GB" sz="1600" dirty="0"/>
            </a:p>
          </p:txBody>
        </p:sp>
      </p:grpSp>
      <p:sp>
        <p:nvSpPr>
          <p:cNvPr id="102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개발환경</a:t>
            </a:r>
            <a:endParaRPr lang="en-GB" sz="3600" dirty="0"/>
          </a:p>
        </p:txBody>
      </p:sp>
      <p:grpSp>
        <p:nvGrpSpPr>
          <p:cNvPr id="106" name="Group 83"/>
          <p:cNvGrpSpPr/>
          <p:nvPr/>
        </p:nvGrpSpPr>
        <p:grpSpPr>
          <a:xfrm>
            <a:off x="1479736" y="2835694"/>
            <a:ext cx="465138" cy="435769"/>
            <a:chOff x="5368132" y="3540125"/>
            <a:chExt cx="465138" cy="435769"/>
          </a:xfrm>
          <a:solidFill>
            <a:schemeClr val="accent1"/>
          </a:solidFill>
        </p:grpSpPr>
        <p:sp>
          <p:nvSpPr>
            <p:cNvPr id="107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8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직사각형 12"/>
          <p:cNvSpPr/>
          <p:nvPr/>
        </p:nvSpPr>
        <p:spPr>
          <a:xfrm>
            <a:off x="6159971" y="1243599"/>
            <a:ext cx="5769033" cy="397210"/>
          </a:xfrm>
          <a:prstGeom prst="rect">
            <a:avLst/>
          </a:prstGeom>
          <a:effectLst>
            <a:outerShdw blurRad="76200" dist="76200" dir="2154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매출액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당기순이익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손익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4933" y="3822255"/>
            <a:ext cx="5769033" cy="397210"/>
          </a:xfrm>
          <a:prstGeom prst="rect">
            <a:avLst/>
          </a:prstGeom>
          <a:effectLst>
            <a:outerShdw blurRad="76200" dist="76200" dir="2154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조직도</a:t>
            </a:r>
            <a:endParaRPr lang="en-US" altLang="ko-KR" b="1" dirty="0"/>
          </a:p>
        </p:txBody>
      </p:sp>
      <p:sp>
        <p:nvSpPr>
          <p:cNvPr id="15" name="직사각형 14"/>
          <p:cNvSpPr/>
          <p:nvPr/>
        </p:nvSpPr>
        <p:spPr>
          <a:xfrm>
            <a:off x="232756" y="1230284"/>
            <a:ext cx="5769033" cy="399011"/>
          </a:xfrm>
          <a:prstGeom prst="rect">
            <a:avLst/>
          </a:prstGeom>
          <a:effectLst>
            <a:outerShdw blurRad="76200" dist="76200" dir="2154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기업 개요</a:t>
            </a:r>
            <a:endParaRPr lang="en-US" altLang="ko-KR" b="1" dirty="0"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87654"/>
              </p:ext>
            </p:extLst>
          </p:nvPr>
        </p:nvGraphicFramePr>
        <p:xfrm>
          <a:off x="232756" y="1695797"/>
          <a:ext cx="5765342" cy="502920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  <a:tableStyleId>{5C22544A-7EE6-4342-B048-85BDC9FD1C3A}</a:tableStyleId>
              </a:tblPr>
              <a:tblGrid>
                <a:gridCol w="1902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62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기업명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㈜ </a:t>
                      </a:r>
                      <a:r>
                        <a:rPr lang="ko-KR" altLang="en-US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제이텍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제어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사업내용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전자부품 제조 </a:t>
                      </a:r>
                      <a:endParaRPr lang="en-US" altLang="ko-KR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 BLU : Backlight Unit ) 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설립일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2007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매출액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289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2,532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자본금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5000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(2015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기준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당기순이익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-12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억 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6,191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만원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사원 수 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기업형태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중소기업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본사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수원시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소재 연구소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충남 천안시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공장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중국 대련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심천 </a:t>
                      </a:r>
                      <a:r>
                        <a:rPr lang="en-US" altLang="ko-KR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동관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주요 생산품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소형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대형 </a:t>
                      </a:r>
                      <a:r>
                        <a:rPr lang="en-US" altLang="ko-KR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BLU</a:t>
                      </a:r>
                      <a:endParaRPr lang="ko-KR" altLang="en-US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8" name="Group 3"/>
          <p:cNvGrpSpPr/>
          <p:nvPr/>
        </p:nvGrpSpPr>
        <p:grpSpPr>
          <a:xfrm>
            <a:off x="6100479" y="1895239"/>
            <a:ext cx="2928300" cy="1792608"/>
            <a:chOff x="831800" y="1759125"/>
            <a:chExt cx="2156174" cy="2419244"/>
          </a:xfrm>
          <a:effectLst>
            <a:outerShdw blurRad="381000" dist="50800" dir="21540000" sx="97000" sy="97000" algn="ctr" rotWithShape="0">
              <a:srgbClr val="000000">
                <a:alpha val="43137"/>
              </a:srgbClr>
            </a:outerShdw>
          </a:effectLst>
        </p:grpSpPr>
        <p:cxnSp>
          <p:nvCxnSpPr>
            <p:cNvPr id="19" name="Straight Connector 245"/>
            <p:cNvCxnSpPr/>
            <p:nvPr/>
          </p:nvCxnSpPr>
          <p:spPr>
            <a:xfrm>
              <a:off x="831800" y="3843413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46"/>
            <p:cNvCxnSpPr/>
            <p:nvPr/>
          </p:nvCxnSpPr>
          <p:spPr>
            <a:xfrm>
              <a:off x="831800" y="3365112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47"/>
            <p:cNvCxnSpPr/>
            <p:nvPr/>
          </p:nvCxnSpPr>
          <p:spPr>
            <a:xfrm>
              <a:off x="831800" y="2886811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48"/>
            <p:cNvCxnSpPr/>
            <p:nvPr/>
          </p:nvCxnSpPr>
          <p:spPr>
            <a:xfrm>
              <a:off x="832284" y="2408507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49"/>
            <p:cNvCxnSpPr/>
            <p:nvPr/>
          </p:nvCxnSpPr>
          <p:spPr>
            <a:xfrm>
              <a:off x="832286" y="1930203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25186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2012</a:t>
              </a:r>
              <a:endParaRPr lang="en-GB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3486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2013</a:t>
              </a:r>
              <a:endParaRPr lang="en-GB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1786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2014</a:t>
              </a:r>
              <a:endParaRPr lang="en-GB" sz="1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90085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2015</a:t>
              </a:r>
              <a:endParaRPr lang="en-GB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74651" y="2717535"/>
              <a:ext cx="550269" cy="45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</a:rPr>
                <a:t>28,925</a:t>
              </a:r>
              <a:endParaRPr lang="en-GB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2398" y="2492534"/>
              <a:ext cx="550269" cy="4569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35,980</a:t>
              </a:r>
              <a:endParaRPr lang="en-GB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9201" y="2363591"/>
              <a:ext cx="550269" cy="4569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</a:rPr>
                <a:t>43,592</a:t>
              </a:r>
              <a:endParaRPr lang="en-GB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94158" y="1759125"/>
              <a:ext cx="550269" cy="45690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60.791</a:t>
              </a:r>
              <a:endParaRPr lang="en-GB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259"/>
            <p:cNvSpPr/>
            <p:nvPr/>
          </p:nvSpPr>
          <p:spPr>
            <a:xfrm>
              <a:off x="999410" y="2702145"/>
              <a:ext cx="395291" cy="1141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260"/>
            <p:cNvSpPr/>
            <p:nvPr/>
          </p:nvSpPr>
          <p:spPr>
            <a:xfrm>
              <a:off x="1468926" y="2097679"/>
              <a:ext cx="395291" cy="1745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261"/>
            <p:cNvSpPr/>
            <p:nvPr/>
          </p:nvSpPr>
          <p:spPr>
            <a:xfrm>
              <a:off x="1976010" y="2871422"/>
              <a:ext cx="395291" cy="971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262"/>
            <p:cNvSpPr/>
            <p:nvPr/>
          </p:nvSpPr>
          <p:spPr>
            <a:xfrm>
              <a:off x="2464310" y="3102479"/>
              <a:ext cx="395291" cy="7409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4"/>
          <p:cNvGrpSpPr/>
          <p:nvPr/>
        </p:nvGrpSpPr>
        <p:grpSpPr>
          <a:xfrm>
            <a:off x="9028779" y="1895239"/>
            <a:ext cx="2975462" cy="1854492"/>
            <a:chOff x="3833557" y="1807317"/>
            <a:chExt cx="2156174" cy="2371052"/>
          </a:xfrm>
          <a:effectLst>
            <a:outerShdw blurRad="381000" dist="50800" dir="21540000" sx="97000" sy="97000" algn="ctr" rotWithShape="0">
              <a:srgbClr val="000000">
                <a:alpha val="43137"/>
              </a:srgbClr>
            </a:outerShdw>
          </a:effectLst>
        </p:grpSpPr>
        <p:cxnSp>
          <p:nvCxnSpPr>
            <p:cNvPr id="37" name="Straight Connector 263"/>
            <p:cNvCxnSpPr/>
            <p:nvPr/>
          </p:nvCxnSpPr>
          <p:spPr>
            <a:xfrm>
              <a:off x="3833557" y="3843413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64"/>
            <p:cNvCxnSpPr/>
            <p:nvPr/>
          </p:nvCxnSpPr>
          <p:spPr>
            <a:xfrm>
              <a:off x="3833557" y="3365112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65"/>
            <p:cNvCxnSpPr/>
            <p:nvPr/>
          </p:nvCxnSpPr>
          <p:spPr>
            <a:xfrm>
              <a:off x="3833557" y="2886811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66"/>
            <p:cNvCxnSpPr/>
            <p:nvPr/>
          </p:nvCxnSpPr>
          <p:spPr>
            <a:xfrm>
              <a:off x="3834041" y="2408507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67"/>
            <p:cNvCxnSpPr/>
            <p:nvPr/>
          </p:nvCxnSpPr>
          <p:spPr>
            <a:xfrm>
              <a:off x="3834043" y="1930203"/>
              <a:ext cx="2155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26943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2012</a:t>
              </a:r>
              <a:endParaRPr lang="en-GB" sz="14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5243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2013</a:t>
              </a:r>
              <a:endParaRPr lang="en-GB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3543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2014</a:t>
              </a:r>
              <a:endParaRPr lang="en-GB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91842" y="3870592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2015</a:t>
              </a:r>
              <a:endParaRPr lang="en-GB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7744" y="1807317"/>
              <a:ext cx="467203" cy="432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</a:rPr>
                <a:t>2,282</a:t>
              </a:r>
              <a:endParaRPr lang="en-GB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5125" y="2934226"/>
              <a:ext cx="356850" cy="432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</a:rPr>
                <a:t>859</a:t>
              </a:r>
              <a:endParaRPr lang="en-GB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61759" y="3484687"/>
              <a:ext cx="600789" cy="432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(-</a:t>
              </a:r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</a:rPr>
                <a:t>1,262</a:t>
              </a:r>
              <a:r>
                <a:rPr lang="en-US" sz="16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)</a:t>
              </a:r>
              <a:endParaRPr lang="en-GB" sz="16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Rectangle 277"/>
            <p:cNvSpPr/>
            <p:nvPr/>
          </p:nvSpPr>
          <p:spPr>
            <a:xfrm>
              <a:off x="4001167" y="3125959"/>
              <a:ext cx="395291" cy="7174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278"/>
            <p:cNvSpPr/>
            <p:nvPr/>
          </p:nvSpPr>
          <p:spPr>
            <a:xfrm>
              <a:off x="4489467" y="2145871"/>
              <a:ext cx="395291" cy="16975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279"/>
            <p:cNvSpPr/>
            <p:nvPr/>
          </p:nvSpPr>
          <p:spPr>
            <a:xfrm>
              <a:off x="4977767" y="3272779"/>
              <a:ext cx="395291" cy="5706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110" y="4349440"/>
            <a:ext cx="5480522" cy="2401082"/>
          </a:xfrm>
          <a:prstGeom prst="rect">
            <a:avLst/>
          </a:prstGeom>
          <a:noFill/>
          <a:ln>
            <a:noFill/>
          </a:ln>
          <a:effectLst>
            <a:outerShdw blurRad="304800" dist="35921" dir="21540000" sx="102000" sy="102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9245137" y="26071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910</a:t>
            </a:r>
            <a:endParaRPr lang="en-GB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00724" y="0"/>
            <a:ext cx="9930230" cy="112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기업소개 </a:t>
            </a:r>
            <a:r>
              <a:rPr lang="ko-KR" altLang="en-US" sz="2000" dirty="0"/>
              <a:t>기업개요</a:t>
            </a:r>
            <a:endParaRPr lang="en-GB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75174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8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예상 산출물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391258" y="1157245"/>
            <a:ext cx="208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 Picture UI</a:t>
            </a:r>
            <a:endParaRPr lang="en-GB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" y="1774255"/>
            <a:ext cx="10732169" cy="47348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예상 산출물</a:t>
            </a:r>
            <a:endParaRPr lang="en-GB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1774255"/>
            <a:ext cx="10816389" cy="4734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258" y="1157245"/>
            <a:ext cx="208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 Picture UI</a:t>
            </a:r>
            <a:endParaRPr lang="en-GB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예상 산출물</a:t>
            </a:r>
            <a:endParaRPr lang="en-GB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774256"/>
            <a:ext cx="10635916" cy="4770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258" y="1157245"/>
            <a:ext cx="208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 Picture UI</a:t>
            </a:r>
            <a:endParaRPr lang="en-GB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33</a:t>
            </a:fld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648930" y="1814539"/>
            <a:ext cx="3309459" cy="3899699"/>
            <a:chOff x="7070680" y="1485705"/>
            <a:chExt cx="4469276" cy="4685160"/>
          </a:xfrm>
        </p:grpSpPr>
        <p:grpSp>
          <p:nvGrpSpPr>
            <p:cNvPr id="4" name="Group 3"/>
            <p:cNvGrpSpPr/>
            <p:nvPr/>
          </p:nvGrpSpPr>
          <p:grpSpPr>
            <a:xfrm>
              <a:off x="7070680" y="1485705"/>
              <a:ext cx="4469276" cy="4020315"/>
              <a:chOff x="3472716" y="1692370"/>
              <a:chExt cx="5246568" cy="4719524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 flipH="1">
                <a:off x="5395367" y="4167630"/>
                <a:ext cx="1397174" cy="2244264"/>
              </a:xfrm>
              <a:custGeom>
                <a:avLst/>
                <a:gdLst>
                  <a:gd name="connsiteX0" fmla="*/ 759198 w 1653886"/>
                  <a:gd name="connsiteY0" fmla="*/ 850 h 2656618"/>
                  <a:gd name="connsiteX1" fmla="*/ 763881 w 1653886"/>
                  <a:gd name="connsiteY1" fmla="*/ 488839 h 2656618"/>
                  <a:gd name="connsiteX2" fmla="*/ 459348 w 1653886"/>
                  <a:gd name="connsiteY2" fmla="*/ 298375 h 2656618"/>
                  <a:gd name="connsiteX3" fmla="*/ 233486 w 1653886"/>
                  <a:gd name="connsiteY3" fmla="*/ 125688 h 2656618"/>
                  <a:gd name="connsiteX4" fmla="*/ 502490 w 1653886"/>
                  <a:gd name="connsiteY4" fmla="*/ 735172 h 2656618"/>
                  <a:gd name="connsiteX5" fmla="*/ 55842 w 1653886"/>
                  <a:gd name="connsiteY5" fmla="*/ 326310 h 2656618"/>
                  <a:gd name="connsiteX6" fmla="*/ 48228 w 1653886"/>
                  <a:gd name="connsiteY6" fmla="*/ 514234 h 2656618"/>
                  <a:gd name="connsiteX7" fmla="*/ 411130 w 1653886"/>
                  <a:gd name="connsiteY7" fmla="*/ 930715 h 2656618"/>
                  <a:gd name="connsiteX8" fmla="*/ 65993 w 1653886"/>
                  <a:gd name="connsiteY8" fmla="*/ 750409 h 2656618"/>
                  <a:gd name="connsiteX9" fmla="*/ 170042 w 1653886"/>
                  <a:gd name="connsiteY9" fmla="*/ 981505 h 2656618"/>
                  <a:gd name="connsiteX10" fmla="*/ 723277 w 1653886"/>
                  <a:gd name="connsiteY10" fmla="*/ 1641780 h 2656618"/>
                  <a:gd name="connsiteX11" fmla="*/ 671256 w 1653886"/>
                  <a:gd name="connsiteY11" fmla="*/ 2645894 h 2656618"/>
                  <a:gd name="connsiteX12" fmla="*/ 670238 w 1653886"/>
                  <a:gd name="connsiteY12" fmla="*/ 2656618 h 2656618"/>
                  <a:gd name="connsiteX13" fmla="*/ 1288826 w 1653886"/>
                  <a:gd name="connsiteY13" fmla="*/ 2656618 h 2656618"/>
                  <a:gd name="connsiteX14" fmla="*/ 1277268 w 1653886"/>
                  <a:gd name="connsiteY14" fmla="*/ 2583272 h 2656618"/>
                  <a:gd name="connsiteX15" fmla="*/ 1266361 w 1653886"/>
                  <a:gd name="connsiteY15" fmla="*/ 1331959 h 2656618"/>
                  <a:gd name="connsiteX16" fmla="*/ 1652103 w 1653886"/>
                  <a:gd name="connsiteY16" fmla="*/ 430430 h 2656618"/>
                  <a:gd name="connsiteX17" fmla="*/ 1459232 w 1653886"/>
                  <a:gd name="connsiteY17" fmla="*/ 471062 h 2656618"/>
                  <a:gd name="connsiteX18" fmla="*/ 1098868 w 1653886"/>
                  <a:gd name="connsiteY18" fmla="*/ 732633 h 2656618"/>
                  <a:gd name="connsiteX19" fmla="*/ 794335 w 1653886"/>
                  <a:gd name="connsiteY19" fmla="*/ 8870 h 2656618"/>
                  <a:gd name="connsiteX20" fmla="*/ 759198 w 1653886"/>
                  <a:gd name="connsiteY20" fmla="*/ 850 h 265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3886" h="2656618">
                    <a:moveTo>
                      <a:pt x="759198" y="850"/>
                    </a:moveTo>
                    <a:cubicBezTo>
                      <a:pt x="692269" y="17203"/>
                      <a:pt x="726132" y="266631"/>
                      <a:pt x="763881" y="488839"/>
                    </a:cubicBezTo>
                    <a:cubicBezTo>
                      <a:pt x="807024" y="740251"/>
                      <a:pt x="593850" y="600578"/>
                      <a:pt x="459348" y="298375"/>
                    </a:cubicBezTo>
                    <a:cubicBezTo>
                      <a:pt x="324846" y="-3827"/>
                      <a:pt x="246175" y="82516"/>
                      <a:pt x="233486" y="125688"/>
                    </a:cubicBezTo>
                    <a:cubicBezTo>
                      <a:pt x="218259" y="168860"/>
                      <a:pt x="525330" y="707237"/>
                      <a:pt x="502490" y="735172"/>
                    </a:cubicBezTo>
                    <a:cubicBezTo>
                      <a:pt x="482188" y="760567"/>
                      <a:pt x="93908" y="313612"/>
                      <a:pt x="55842" y="326310"/>
                    </a:cubicBezTo>
                    <a:cubicBezTo>
                      <a:pt x="20313" y="339007"/>
                      <a:pt x="-45669" y="374561"/>
                      <a:pt x="48228" y="514234"/>
                    </a:cubicBezTo>
                    <a:cubicBezTo>
                      <a:pt x="139588" y="656447"/>
                      <a:pt x="428895" y="892622"/>
                      <a:pt x="411130" y="930715"/>
                    </a:cubicBezTo>
                    <a:cubicBezTo>
                      <a:pt x="393366" y="971347"/>
                      <a:pt x="152277" y="755488"/>
                      <a:pt x="65993" y="750409"/>
                    </a:cubicBezTo>
                    <a:cubicBezTo>
                      <a:pt x="-22829" y="745330"/>
                      <a:pt x="12700" y="869767"/>
                      <a:pt x="170042" y="981505"/>
                    </a:cubicBezTo>
                    <a:cubicBezTo>
                      <a:pt x="327384" y="1093244"/>
                      <a:pt x="710588" y="1217680"/>
                      <a:pt x="723277" y="1641780"/>
                    </a:cubicBezTo>
                    <a:cubicBezTo>
                      <a:pt x="732001" y="1933348"/>
                      <a:pt x="695144" y="2389360"/>
                      <a:pt x="671256" y="2645894"/>
                    </a:cubicBezTo>
                    <a:lnTo>
                      <a:pt x="670238" y="2656618"/>
                    </a:lnTo>
                    <a:lnTo>
                      <a:pt x="1288826" y="2656618"/>
                    </a:lnTo>
                    <a:lnTo>
                      <a:pt x="1277268" y="2583272"/>
                    </a:lnTo>
                    <a:cubicBezTo>
                      <a:pt x="1221841" y="2210562"/>
                      <a:pt x="1177856" y="1703363"/>
                      <a:pt x="1266361" y="1331959"/>
                    </a:cubicBezTo>
                    <a:cubicBezTo>
                      <a:pt x="1426241" y="669145"/>
                      <a:pt x="1677481" y="532011"/>
                      <a:pt x="1652103" y="430430"/>
                    </a:cubicBezTo>
                    <a:cubicBezTo>
                      <a:pt x="1629263" y="328849"/>
                      <a:pt x="1499836" y="377100"/>
                      <a:pt x="1459232" y="471062"/>
                    </a:cubicBezTo>
                    <a:cubicBezTo>
                      <a:pt x="1418628" y="562485"/>
                      <a:pt x="1253672" y="765646"/>
                      <a:pt x="1098868" y="732633"/>
                    </a:cubicBezTo>
                    <a:cubicBezTo>
                      <a:pt x="946601" y="699619"/>
                      <a:pt x="905997" y="69819"/>
                      <a:pt x="794335" y="8870"/>
                    </a:cubicBezTo>
                    <a:cubicBezTo>
                      <a:pt x="780377" y="934"/>
                      <a:pt x="768759" y="-1486"/>
                      <a:pt x="759198" y="85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/>
              </a:p>
            </p:txBody>
          </p:sp>
          <p:sp>
            <p:nvSpPr>
              <p:cNvPr id="6" name="Freeform 67"/>
              <p:cNvSpPr>
                <a:spLocks/>
              </p:cNvSpPr>
              <p:nvPr/>
            </p:nvSpPr>
            <p:spPr bwMode="auto">
              <a:xfrm rot="1883109">
                <a:off x="3472716" y="3077532"/>
                <a:ext cx="1975673" cy="196953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7"/>
              <p:cNvSpPr>
                <a:spLocks/>
              </p:cNvSpPr>
              <p:nvPr/>
            </p:nvSpPr>
            <p:spPr bwMode="auto">
              <a:xfrm rot="4961872">
                <a:off x="4339838" y="2042516"/>
                <a:ext cx="2397282" cy="238983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7"/>
              <p:cNvSpPr>
                <a:spLocks/>
              </p:cNvSpPr>
              <p:nvPr/>
            </p:nvSpPr>
            <p:spPr bwMode="auto">
              <a:xfrm rot="7696778">
                <a:off x="5819972" y="2184633"/>
                <a:ext cx="2112165" cy="2105606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7"/>
              <p:cNvSpPr>
                <a:spLocks/>
              </p:cNvSpPr>
              <p:nvPr/>
            </p:nvSpPr>
            <p:spPr bwMode="auto">
              <a:xfrm rot="10345882">
                <a:off x="6798191" y="3266787"/>
                <a:ext cx="1921093" cy="1915127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7"/>
              <p:cNvSpPr>
                <a:spLocks/>
              </p:cNvSpPr>
              <p:nvPr/>
            </p:nvSpPr>
            <p:spPr bwMode="auto">
              <a:xfrm rot="12440007">
                <a:off x="6858380" y="4596385"/>
                <a:ext cx="1424405" cy="1419981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7"/>
              <p:cNvSpPr>
                <a:spLocks/>
              </p:cNvSpPr>
              <p:nvPr/>
            </p:nvSpPr>
            <p:spPr bwMode="auto">
              <a:xfrm rot="20954305">
                <a:off x="3963464" y="4429907"/>
                <a:ext cx="1424405" cy="1419981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7"/>
              <p:cNvSpPr>
                <a:spLocks/>
              </p:cNvSpPr>
              <p:nvPr/>
            </p:nvSpPr>
            <p:spPr bwMode="auto">
              <a:xfrm rot="2241606">
                <a:off x="3489891" y="2406325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7"/>
              <p:cNvSpPr>
                <a:spLocks/>
              </p:cNvSpPr>
              <p:nvPr/>
            </p:nvSpPr>
            <p:spPr bwMode="auto">
              <a:xfrm rot="6355571">
                <a:off x="5654693" y="1694215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7"/>
              <p:cNvSpPr>
                <a:spLocks/>
              </p:cNvSpPr>
              <p:nvPr/>
            </p:nvSpPr>
            <p:spPr bwMode="auto">
              <a:xfrm rot="9774375">
                <a:off x="7378684" y="2652032"/>
                <a:ext cx="1187759" cy="1184070"/>
              </a:xfrm>
              <a:custGeom>
                <a:avLst/>
                <a:gdLst>
                  <a:gd name="T0" fmla="*/ 270 w 270"/>
                  <a:gd name="T1" fmla="*/ 138 h 269"/>
                  <a:gd name="T2" fmla="*/ 0 w 270"/>
                  <a:gd name="T3" fmla="*/ 187 h 269"/>
                  <a:gd name="T4" fmla="*/ 262 w 270"/>
                  <a:gd name="T5" fmla="*/ 117 h 269"/>
                  <a:gd name="T6" fmla="*/ 119 w 270"/>
                  <a:gd name="T7" fmla="*/ 152 h 269"/>
                  <a:gd name="T8" fmla="*/ 270 w 270"/>
                  <a:gd name="T9" fmla="*/ 13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69">
                    <a:moveTo>
                      <a:pt x="270" y="138"/>
                    </a:moveTo>
                    <a:cubicBezTo>
                      <a:pt x="270" y="138"/>
                      <a:pt x="186" y="269"/>
                      <a:pt x="0" y="187"/>
                    </a:cubicBezTo>
                    <a:cubicBezTo>
                      <a:pt x="0" y="187"/>
                      <a:pt x="94" y="0"/>
                      <a:pt x="262" y="117"/>
                    </a:cubicBezTo>
                    <a:cubicBezTo>
                      <a:pt x="262" y="117"/>
                      <a:pt x="165" y="153"/>
                      <a:pt x="119" y="152"/>
                    </a:cubicBezTo>
                    <a:cubicBezTo>
                      <a:pt x="119" y="152"/>
                      <a:pt x="224" y="164"/>
                      <a:pt x="270" y="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7135090" y="5449748"/>
              <a:ext cx="4139963" cy="721117"/>
            </a:xfrm>
            <a:custGeom>
              <a:avLst/>
              <a:gdLst>
                <a:gd name="connsiteX0" fmla="*/ 2069981 w 4139963"/>
                <a:gd name="connsiteY0" fmla="*/ 0 h 721117"/>
                <a:gd name="connsiteX1" fmla="*/ 4041693 w 4139963"/>
                <a:gd name="connsiteY1" fmla="*/ 631822 h 721117"/>
                <a:gd name="connsiteX2" fmla="*/ 4139963 w 4139963"/>
                <a:gd name="connsiteY2" fmla="*/ 721117 h 721117"/>
                <a:gd name="connsiteX3" fmla="*/ 4029024 w 4139963"/>
                <a:gd name="connsiteY3" fmla="*/ 677936 h 721117"/>
                <a:gd name="connsiteX4" fmla="*/ 2069980 w 4139963"/>
                <a:gd name="connsiteY4" fmla="*/ 366464 h 721117"/>
                <a:gd name="connsiteX5" fmla="*/ 110936 w 4139963"/>
                <a:gd name="connsiteY5" fmla="*/ 677936 h 721117"/>
                <a:gd name="connsiteX6" fmla="*/ 0 w 4139963"/>
                <a:gd name="connsiteY6" fmla="*/ 721115 h 721117"/>
                <a:gd name="connsiteX7" fmla="*/ 98269 w 4139963"/>
                <a:gd name="connsiteY7" fmla="*/ 631822 h 721117"/>
                <a:gd name="connsiteX8" fmla="*/ 2069981 w 4139963"/>
                <a:gd name="connsiteY8" fmla="*/ 0 h 7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9963" h="721117">
                  <a:moveTo>
                    <a:pt x="2069981" y="0"/>
                  </a:moveTo>
                  <a:cubicBezTo>
                    <a:pt x="2863778" y="0"/>
                    <a:pt x="3573033" y="245952"/>
                    <a:pt x="4041693" y="631822"/>
                  </a:cubicBezTo>
                  <a:lnTo>
                    <a:pt x="4139963" y="721117"/>
                  </a:lnTo>
                  <a:lnTo>
                    <a:pt x="4029024" y="677936"/>
                  </a:lnTo>
                  <a:cubicBezTo>
                    <a:pt x="3469804" y="481289"/>
                    <a:pt x="2795654" y="366464"/>
                    <a:pt x="2069980" y="366464"/>
                  </a:cubicBezTo>
                  <a:cubicBezTo>
                    <a:pt x="1344306" y="366464"/>
                    <a:pt x="670157" y="481289"/>
                    <a:pt x="110936" y="677936"/>
                  </a:cubicBezTo>
                  <a:lnTo>
                    <a:pt x="0" y="721115"/>
                  </a:lnTo>
                  <a:lnTo>
                    <a:pt x="98269" y="631822"/>
                  </a:lnTo>
                  <a:cubicBezTo>
                    <a:pt x="566929" y="245952"/>
                    <a:pt x="1276184" y="0"/>
                    <a:pt x="206998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중간 산출물 및 최종 산출물</a:t>
            </a:r>
            <a:endParaRPr lang="en-GB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64878"/>
              </p:ext>
            </p:extLst>
          </p:nvPr>
        </p:nvGraphicFramePr>
        <p:xfrm>
          <a:off x="4700352" y="2235621"/>
          <a:ext cx="6813868" cy="14592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06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06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9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OCA</a:t>
                      </a:r>
                      <a:r>
                        <a:rPr lang="en-US" altLang="ko-KR" b="1" baseline="0" dirty="0"/>
                        <a:t> </a:t>
                      </a:r>
                      <a:r>
                        <a:rPr lang="ko-KR" altLang="en-US" b="1" baseline="0" dirty="0"/>
                        <a:t>추출 데이터 정확도 향상</a:t>
                      </a:r>
                      <a:endParaRPr lang="en-US" altLang="ko-KR" b="1" baseline="0" dirty="0"/>
                    </a:p>
                    <a:p>
                      <a:pPr algn="ctr" latinLnBrk="1"/>
                      <a:r>
                        <a:rPr lang="ko-KR" altLang="en-US" b="1" baseline="0" dirty="0"/>
                        <a:t>화상 검사 데이터 분석 알고리즘 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실험계획법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설비 실험데이터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데이터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밀도 기반 잔여 </a:t>
                      </a:r>
                      <a:r>
                        <a:rPr lang="en-US" altLang="ko-KR" b="1" dirty="0"/>
                        <a:t>OCA</a:t>
                      </a:r>
                      <a:r>
                        <a:rPr lang="en-US" altLang="ko-KR" b="1" baseline="0" dirty="0"/>
                        <a:t>  </a:t>
                      </a:r>
                      <a:r>
                        <a:rPr lang="ko-KR" altLang="en-US" b="1" baseline="0" dirty="0"/>
                        <a:t>예측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686952" y="1387615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중간 산출물</a:t>
            </a:r>
            <a:endParaRPr lang="en-GB" sz="2800" b="1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12693"/>
              </p:ext>
            </p:extLst>
          </p:nvPr>
        </p:nvGraphicFramePr>
        <p:xfrm>
          <a:off x="4686952" y="4837401"/>
          <a:ext cx="6827268" cy="12103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13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3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DB/</a:t>
                      </a:r>
                      <a:r>
                        <a:rPr lang="ko-KR" altLang="en-US" b="1" dirty="0"/>
                        <a:t>서버구축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</a:t>
                      </a:r>
                      <a:r>
                        <a:rPr lang="ko-KR" altLang="en-US" b="1" dirty="0"/>
                        <a:t>최종구축 및 서버구축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2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데이터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MLP</a:t>
                      </a:r>
                      <a:r>
                        <a:rPr lang="en-US" altLang="ko-KR" b="1" baseline="0" dirty="0"/>
                        <a:t> </a:t>
                      </a:r>
                      <a:r>
                        <a:rPr lang="ko-KR" altLang="en-US" b="1" baseline="0" dirty="0"/>
                        <a:t>분석 결과 분석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실험계획법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설비 최적요인 탐색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700352" y="4072148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최종 산출물</a:t>
            </a:r>
            <a:endParaRPr lang="en-GB" sz="2800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34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395453" y="2015002"/>
            <a:ext cx="2166774" cy="3910210"/>
            <a:chOff x="416517" y="1516629"/>
            <a:chExt cx="2166774" cy="3910210"/>
          </a:xfrm>
        </p:grpSpPr>
        <p:grpSp>
          <p:nvGrpSpPr>
            <p:cNvPr id="18" name="Group 17"/>
            <p:cNvGrpSpPr/>
            <p:nvPr/>
          </p:nvGrpSpPr>
          <p:grpSpPr>
            <a:xfrm>
              <a:off x="416518" y="1516629"/>
              <a:ext cx="2166773" cy="3829065"/>
              <a:chOff x="507708" y="1518790"/>
              <a:chExt cx="2166773" cy="382906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7708" y="1518790"/>
                <a:ext cx="2166773" cy="3829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6413" y="3656179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1"/>
                    </a:solidFill>
                  </a:rPr>
                  <a:t>손승우</a:t>
                </a:r>
                <a:endParaRPr lang="en-GB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29725" y="4038412"/>
                <a:ext cx="1916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ko-KR" sz="1400" dirty="0"/>
                  <a:t>팀원</a:t>
                </a:r>
                <a:r>
                  <a:rPr lang="en-US" altLang="ko-KR" sz="1400" dirty="0"/>
                  <a:t> </a:t>
                </a:r>
                <a:r>
                  <a:rPr lang="ko-KR" altLang="ko-KR" sz="1400" dirty="0"/>
                  <a:t>업무 분담</a:t>
                </a:r>
                <a:endParaRPr lang="en-US" altLang="ko-KR" sz="14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ko-KR" sz="1400" dirty="0"/>
                  <a:t>데이터 분석</a:t>
                </a:r>
                <a:endParaRPr lang="en-US" altLang="ko-KR" sz="14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ko-KR" sz="1400" dirty="0"/>
                  <a:t>개선 공정 방안 검토</a:t>
                </a:r>
                <a:endParaRPr lang="en-US" altLang="ko-KR" sz="14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ko-KR" sz="1400" dirty="0"/>
                  <a:t>프로젝트 일정 관리</a:t>
                </a:r>
                <a:endParaRPr lang="en-US" altLang="ko-KR" sz="14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416517" y="5341370"/>
              <a:ext cx="2160474" cy="85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3810" y="2010680"/>
            <a:ext cx="2166773" cy="3914532"/>
            <a:chOff x="2714874" y="1512307"/>
            <a:chExt cx="2166773" cy="3914532"/>
          </a:xfrm>
        </p:grpSpPr>
        <p:grpSp>
          <p:nvGrpSpPr>
            <p:cNvPr id="19" name="Group 18"/>
            <p:cNvGrpSpPr/>
            <p:nvPr/>
          </p:nvGrpSpPr>
          <p:grpSpPr>
            <a:xfrm>
              <a:off x="2714874" y="1516629"/>
              <a:ext cx="2166773" cy="3829065"/>
              <a:chOff x="507708" y="1518790"/>
              <a:chExt cx="2166773" cy="382906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7708" y="1518790"/>
                <a:ext cx="2166773" cy="3829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6413" y="3656179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2"/>
                    </a:solidFill>
                  </a:rPr>
                  <a:t>강병욱</a:t>
                </a:r>
                <a:endParaRPr lang="en-GB" b="1" dirty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875" y="1512307"/>
              <a:ext cx="2162576" cy="2060566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2715733" y="5341370"/>
              <a:ext cx="2161713" cy="854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92166" y="2010679"/>
            <a:ext cx="2166779" cy="3914533"/>
            <a:chOff x="5013230" y="1512306"/>
            <a:chExt cx="2166779" cy="3914533"/>
          </a:xfrm>
        </p:grpSpPr>
        <p:grpSp>
          <p:nvGrpSpPr>
            <p:cNvPr id="24" name="Group 23"/>
            <p:cNvGrpSpPr/>
            <p:nvPr/>
          </p:nvGrpSpPr>
          <p:grpSpPr>
            <a:xfrm>
              <a:off x="5013236" y="1512306"/>
              <a:ext cx="2166773" cy="3829065"/>
              <a:chOff x="507708" y="1518790"/>
              <a:chExt cx="2166773" cy="38290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07708" y="1518790"/>
                <a:ext cx="2166773" cy="3829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6413" y="3656179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3"/>
                    </a:solidFill>
                  </a:rPr>
                  <a:t>전민구</a:t>
                </a:r>
                <a:endParaRPr lang="en-GB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013230" y="5341370"/>
              <a:ext cx="2166779" cy="854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94729" y="2010679"/>
            <a:ext cx="2166773" cy="3914533"/>
            <a:chOff x="7315793" y="1512306"/>
            <a:chExt cx="2166773" cy="3914533"/>
          </a:xfrm>
        </p:grpSpPr>
        <p:grpSp>
          <p:nvGrpSpPr>
            <p:cNvPr id="29" name="Group 28"/>
            <p:cNvGrpSpPr/>
            <p:nvPr/>
          </p:nvGrpSpPr>
          <p:grpSpPr>
            <a:xfrm>
              <a:off x="7315793" y="1512306"/>
              <a:ext cx="2166773" cy="3829065"/>
              <a:chOff x="507708" y="1518790"/>
              <a:chExt cx="2166773" cy="38290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07708" y="1518790"/>
                <a:ext cx="2166773" cy="3829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6413" y="3656179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4"/>
                    </a:solidFill>
                  </a:rPr>
                  <a:t>김나희</a:t>
                </a:r>
                <a:endParaRPr lang="en-GB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7315793" y="5341370"/>
              <a:ext cx="2166773" cy="854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91258" y="2010679"/>
            <a:ext cx="2176410" cy="206056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2689614" y="2010679"/>
            <a:ext cx="2176410" cy="206056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7294729" y="2010679"/>
            <a:ext cx="2176410" cy="206056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4977883" y="2010679"/>
            <a:ext cx="2176410" cy="206056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업무 </a:t>
            </a:r>
            <a:r>
              <a:rPr lang="ko-KR" altLang="en-US" dirty="0" err="1"/>
              <a:t>분담표</a:t>
            </a:r>
            <a:endParaRPr lang="en-GB" sz="3600" dirty="0"/>
          </a:p>
        </p:txBody>
      </p:sp>
      <p:sp>
        <p:nvSpPr>
          <p:cNvPr id="55" name="Rectangle 16"/>
          <p:cNvSpPr/>
          <p:nvPr/>
        </p:nvSpPr>
        <p:spPr>
          <a:xfrm>
            <a:off x="2816880" y="4517400"/>
            <a:ext cx="1916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400" dirty="0"/>
              <a:t>전체 공정</a:t>
            </a:r>
            <a:r>
              <a:rPr lang="en-US" altLang="ko-KR" sz="1400" dirty="0"/>
              <a:t> Flow </a:t>
            </a:r>
            <a:r>
              <a:rPr lang="ko-KR" altLang="ko-KR" sz="1400" dirty="0"/>
              <a:t>분석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400" dirty="0"/>
              <a:t>초음파 세정 연구</a:t>
            </a:r>
            <a:endParaRPr lang="en-US" altLang="ko-KR" sz="1400" dirty="0"/>
          </a:p>
        </p:txBody>
      </p:sp>
      <p:grpSp>
        <p:nvGrpSpPr>
          <p:cNvPr id="62" name="Group 13"/>
          <p:cNvGrpSpPr/>
          <p:nvPr/>
        </p:nvGrpSpPr>
        <p:grpSpPr>
          <a:xfrm>
            <a:off x="9587644" y="2010679"/>
            <a:ext cx="2166773" cy="3914533"/>
            <a:chOff x="9608708" y="1512306"/>
            <a:chExt cx="2166773" cy="3914533"/>
          </a:xfrm>
        </p:grpSpPr>
        <p:grpSp>
          <p:nvGrpSpPr>
            <p:cNvPr id="63" name="Group 33"/>
            <p:cNvGrpSpPr/>
            <p:nvPr/>
          </p:nvGrpSpPr>
          <p:grpSpPr>
            <a:xfrm>
              <a:off x="9608708" y="1512306"/>
              <a:ext cx="2166773" cy="3829065"/>
              <a:chOff x="507708" y="1518790"/>
              <a:chExt cx="2166773" cy="3829065"/>
            </a:xfrm>
          </p:grpSpPr>
          <p:sp>
            <p:nvSpPr>
              <p:cNvPr id="65" name="Rectangle 34"/>
              <p:cNvSpPr/>
              <p:nvPr/>
            </p:nvSpPr>
            <p:spPr>
              <a:xfrm>
                <a:off x="507708" y="1518790"/>
                <a:ext cx="2166773" cy="3829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35"/>
              <p:cNvSpPr/>
              <p:nvPr/>
            </p:nvSpPr>
            <p:spPr>
              <a:xfrm>
                <a:off x="676413" y="3656179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chemeClr val="tx2"/>
                    </a:solidFill>
                  </a:rPr>
                  <a:t>최희진</a:t>
                </a:r>
                <a:endParaRPr lang="en-GB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4" name="Rectangle 41"/>
            <p:cNvSpPr/>
            <p:nvPr/>
          </p:nvSpPr>
          <p:spPr>
            <a:xfrm>
              <a:off x="9608708" y="5341370"/>
              <a:ext cx="2162573" cy="854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Rectangle 48"/>
          <p:cNvSpPr/>
          <p:nvPr/>
        </p:nvSpPr>
        <p:spPr>
          <a:xfrm>
            <a:off x="9573807" y="2010679"/>
            <a:ext cx="2176410" cy="206056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16"/>
          <p:cNvSpPr/>
          <p:nvPr/>
        </p:nvSpPr>
        <p:spPr>
          <a:xfrm>
            <a:off x="5056167" y="4539859"/>
            <a:ext cx="19164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UI </a:t>
            </a:r>
            <a:r>
              <a:rPr lang="ko-KR" altLang="ko-KR" sz="1400" dirty="0"/>
              <a:t>설계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Web&amp;DB</a:t>
            </a:r>
            <a:r>
              <a:rPr lang="en-US" altLang="ko-KR" sz="1400" dirty="0"/>
              <a:t> </a:t>
            </a:r>
            <a:r>
              <a:rPr lang="ko-KR" altLang="ko-KR" sz="1400" dirty="0"/>
              <a:t>구축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400" dirty="0"/>
              <a:t>프로젝트 일정 관리</a:t>
            </a:r>
            <a:endParaRPr lang="en-US" altLang="ko-KR" sz="1400" dirty="0"/>
          </a:p>
        </p:txBody>
      </p:sp>
      <p:sp>
        <p:nvSpPr>
          <p:cNvPr id="71" name="Rectangle 16"/>
          <p:cNvSpPr/>
          <p:nvPr/>
        </p:nvSpPr>
        <p:spPr>
          <a:xfrm>
            <a:off x="7463434" y="4516511"/>
            <a:ext cx="1916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실험계획법 연구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400" dirty="0"/>
              <a:t>품질 관리 연</a:t>
            </a:r>
            <a:r>
              <a:rPr lang="ko-KR" altLang="en-US" sz="1400" dirty="0"/>
              <a:t>구</a:t>
            </a:r>
            <a:endParaRPr lang="en-US" altLang="ko-KR" sz="1400" dirty="0"/>
          </a:p>
        </p:txBody>
      </p:sp>
      <p:sp>
        <p:nvSpPr>
          <p:cNvPr id="72" name="Rectangle 16"/>
          <p:cNvSpPr/>
          <p:nvPr/>
        </p:nvSpPr>
        <p:spPr>
          <a:xfrm>
            <a:off x="9756349" y="4516511"/>
            <a:ext cx="19164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400" dirty="0"/>
              <a:t>인공신경망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400" dirty="0"/>
              <a:t>프로젝트 </a:t>
            </a:r>
            <a:r>
              <a:rPr lang="ko-KR" altLang="en-US" sz="1400" dirty="0"/>
              <a:t>문서</a:t>
            </a:r>
            <a:r>
              <a:rPr lang="ko-KR" altLang="ko-KR" sz="1400" dirty="0"/>
              <a:t> 관리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일일 보고서 생성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73" y="2010679"/>
            <a:ext cx="2185948" cy="2060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088" y="2010679"/>
            <a:ext cx="2186052" cy="20519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49" y="2010679"/>
            <a:ext cx="2190144" cy="205192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69" y="2010678"/>
            <a:ext cx="2186048" cy="2060564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8" y="2002037"/>
            <a:ext cx="2190247" cy="206056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향후 일정</a:t>
            </a:r>
            <a:endParaRPr lang="en-GB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4" y="1301916"/>
            <a:ext cx="10712116" cy="5338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21336" y="3004261"/>
            <a:ext cx="6949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Listening !</a:t>
            </a:r>
            <a:endParaRPr lang="en-GB" sz="4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10899" y="0"/>
            <a:ext cx="2952250" cy="2588455"/>
            <a:chOff x="7809534" y="9076"/>
            <a:chExt cx="2952250" cy="258845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8173330" y="9076"/>
              <a:ext cx="2588454" cy="258845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8512918" y="815926"/>
              <a:ext cx="1781603" cy="178160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809534" y="694219"/>
              <a:ext cx="1903310" cy="1903312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28850" y="4269545"/>
            <a:ext cx="2952250" cy="2588455"/>
            <a:chOff x="3590255" y="2528618"/>
            <a:chExt cx="2952250" cy="258845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3954051" y="2528618"/>
              <a:ext cx="2588454" cy="258845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293639" y="3335468"/>
              <a:ext cx="1781603" cy="1781605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590255" y="3213761"/>
              <a:ext cx="1903310" cy="1903312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695" y="4899846"/>
            <a:ext cx="3348415" cy="18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417278" y="2348600"/>
            <a:ext cx="2774722" cy="4509401"/>
          </a:xfrm>
          <a:prstGeom prst="rect">
            <a:avLst/>
          </a:prstGeom>
          <a:solidFill>
            <a:schemeClr val="accent3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138818" y="2148232"/>
            <a:ext cx="2278462" cy="4709770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306276" y="2148232"/>
            <a:ext cx="2842668" cy="4709770"/>
          </a:xfrm>
          <a:prstGeom prst="rect">
            <a:avLst/>
          </a:prstGeom>
          <a:solidFill>
            <a:schemeClr val="bg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6064" y="2278057"/>
            <a:ext cx="2029208" cy="4579942"/>
          </a:xfrm>
          <a:prstGeom prst="rect">
            <a:avLst/>
          </a:prstGeom>
          <a:solidFill>
            <a:schemeClr val="tx2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17078" y="2278059"/>
            <a:ext cx="2289198" cy="4579941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hape 5"/>
          <p:cNvSpPr/>
          <p:nvPr/>
        </p:nvSpPr>
        <p:spPr>
          <a:xfrm rot="483787">
            <a:off x="481821" y="613204"/>
            <a:ext cx="11241141" cy="3329709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bg1">
              <a:lumMod val="75000"/>
            </a:schemeClr>
          </a:solidFill>
          <a:effectLst>
            <a:outerShdw blurRad="381000" dist="165100" sx="96000" sy="96000" algn="ctr" rotWithShape="0">
              <a:srgbClr val="000000">
                <a:alpha val="43137"/>
              </a:srgb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822087" y="1644646"/>
            <a:ext cx="92204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00" b="1" dirty="0">
                <a:effectLst>
                  <a:reflection stA="45000" endPos="98000" dir="5400000" sy="-100000" algn="bl" rotWithShape="0"/>
                </a:effectLst>
              </a:rPr>
              <a:t>2014</a:t>
            </a:r>
            <a:endParaRPr lang="en-GB" sz="2900" b="1" dirty="0">
              <a:effectLst>
                <a:reflection stA="45000" endPos="980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9622" y="19478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effectLst>
                  <a:reflection stA="45000" dir="5400000" sy="-100000" algn="bl" rotWithShape="0"/>
                </a:effectLst>
              </a:rPr>
              <a:t>2007</a:t>
            </a:r>
            <a:endParaRPr lang="en-GB" sz="2400" b="1" dirty="0">
              <a:effectLst>
                <a:reflection stA="450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258" y="2556731"/>
            <a:ext cx="77457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effectLst>
                  <a:reflection endPos="73000" dir="5400000" sy="-100000" algn="bl" rotWithShape="0"/>
                </a:effectLst>
              </a:rPr>
              <a:t>2006</a:t>
            </a:r>
            <a:endParaRPr lang="en-GB" sz="2300" b="1" dirty="0">
              <a:effectLst>
                <a:reflection endPos="73000" dir="5400000" sy="-100000" algn="bl" rotWithShape="0"/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6330" y="1671264"/>
            <a:ext cx="8451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effectLst>
                  <a:reflection stA="45000" dir="5400000" sy="-100000" algn="bl" rotWithShape="0"/>
                </a:effectLst>
              </a:rPr>
              <a:t>2008</a:t>
            </a:r>
            <a:endParaRPr lang="en-GB" sz="2600" b="1" dirty="0">
              <a:effectLst>
                <a:reflection stA="45000" dir="5400000" sy="-100000" algn="bl" rotWithShape="0"/>
              </a:effectLst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-102430" y="3331845"/>
            <a:ext cx="2116475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err="1">
                <a:ea typeface="HY중고딕" pitchFamily="18" charset="-127"/>
              </a:rPr>
              <a:t>토비스</a:t>
            </a:r>
            <a:r>
              <a:rPr lang="ko-KR" altLang="en-US" sz="1600" dirty="0">
                <a:ea typeface="HY중고딕" pitchFamily="18" charset="-127"/>
              </a:rPr>
              <a:t> </a:t>
            </a:r>
            <a:r>
              <a:rPr lang="en-US" altLang="ko-KR" sz="1600" dirty="0">
                <a:ea typeface="HY중고딕" pitchFamily="18" charset="-127"/>
              </a:rPr>
              <a:t>1.8inch </a:t>
            </a:r>
          </a:p>
          <a:p>
            <a:pPr algn="ctr"/>
            <a:r>
              <a:rPr lang="en-US" altLang="ko-KR" sz="1600" dirty="0">
                <a:ea typeface="HY중고딕" pitchFamily="18" charset="-127"/>
              </a:rPr>
              <a:t>BLU </a:t>
            </a:r>
            <a:r>
              <a:rPr lang="ko-KR" altLang="en-US" sz="1600" dirty="0">
                <a:ea typeface="HY중고딕" pitchFamily="18" charset="-127"/>
              </a:rPr>
              <a:t>중국 공장 공급 개시</a:t>
            </a:r>
            <a:endParaRPr lang="en-GB" sz="1600" dirty="0">
              <a:ea typeface="HY중고딕" pitchFamily="18" charset="-127"/>
            </a:endParaRPr>
          </a:p>
        </p:txBody>
      </p:sp>
      <p:sp>
        <p:nvSpPr>
          <p:cNvPr id="62" name="Rectangle 26"/>
          <p:cNvSpPr/>
          <p:nvPr/>
        </p:nvSpPr>
        <p:spPr>
          <a:xfrm>
            <a:off x="2029209" y="2839403"/>
            <a:ext cx="20577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HY중고딕" pitchFamily="18" charset="-127"/>
              </a:rPr>
              <a:t>㈜ </a:t>
            </a:r>
            <a:r>
              <a:rPr lang="ko-KR" altLang="en-US" sz="1600" dirty="0" err="1">
                <a:ea typeface="HY중고딕" pitchFamily="18" charset="-127"/>
              </a:rPr>
              <a:t>제이텍</a:t>
            </a:r>
            <a:r>
              <a:rPr lang="ko-KR" altLang="en-US" sz="1600" dirty="0">
                <a:ea typeface="HY중고딕" pitchFamily="18" charset="-127"/>
              </a:rPr>
              <a:t> 법인 설립</a:t>
            </a:r>
            <a:endParaRPr lang="en-US" altLang="ko-KR" sz="1600" dirty="0">
              <a:ea typeface="HY중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ea typeface="HY중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HY중고딕" pitchFamily="18" charset="-127"/>
              </a:rPr>
              <a:t>소형 </a:t>
            </a:r>
            <a:r>
              <a:rPr lang="en-US" altLang="ko-KR" sz="1600" dirty="0">
                <a:ea typeface="HY중고딕" pitchFamily="18" charset="-127"/>
              </a:rPr>
              <a:t>BLU </a:t>
            </a:r>
            <a:r>
              <a:rPr lang="ko-KR" altLang="en-US" sz="1600" dirty="0">
                <a:ea typeface="HY중고딕" pitchFamily="18" charset="-127"/>
              </a:rPr>
              <a:t>월 생산량 </a:t>
            </a:r>
            <a:r>
              <a:rPr lang="en-US" altLang="ko-KR" sz="1600" dirty="0">
                <a:ea typeface="HY중고딕" pitchFamily="18" charset="-127"/>
              </a:rPr>
              <a:t>1KK </a:t>
            </a:r>
            <a:r>
              <a:rPr lang="ko-KR" altLang="en-US" sz="1600" dirty="0">
                <a:ea typeface="HY중고딕" pitchFamily="18" charset="-127"/>
              </a:rPr>
              <a:t>달성</a:t>
            </a:r>
            <a:endParaRPr lang="en-GB" sz="1600" dirty="0">
              <a:ea typeface="HY중고딕" pitchFamily="18" charset="-127"/>
            </a:endParaRPr>
          </a:p>
        </p:txBody>
      </p:sp>
      <p:sp>
        <p:nvSpPr>
          <p:cNvPr id="64" name="Rectangle 19"/>
          <p:cNvSpPr/>
          <p:nvPr/>
        </p:nvSpPr>
        <p:spPr>
          <a:xfrm>
            <a:off x="4233279" y="2579291"/>
            <a:ext cx="301120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ea typeface="맑은 고딕" pitchFamily="50" charset="-127"/>
              </a:rPr>
              <a:t>BLU </a:t>
            </a:r>
            <a:r>
              <a:rPr lang="ko-KR" altLang="en-US" sz="1600" dirty="0">
                <a:ea typeface="맑은 고딕" pitchFamily="50" charset="-127"/>
              </a:rPr>
              <a:t>자동화 장비 도입 </a:t>
            </a:r>
            <a:r>
              <a:rPr lang="en-US" altLang="ko-KR" sz="1600" dirty="0">
                <a:ea typeface="맑은 고딕" pitchFamily="50" charset="-127"/>
              </a:rPr>
              <a:t>(4</a:t>
            </a:r>
            <a:r>
              <a:rPr lang="ko-KR" altLang="en-US" sz="1600" dirty="0">
                <a:ea typeface="맑은 고딕" pitchFamily="50" charset="-127"/>
              </a:rPr>
              <a:t>대</a:t>
            </a:r>
            <a:r>
              <a:rPr lang="en-US" altLang="ko-KR" sz="1600" dirty="0">
                <a:ea typeface="맑은 고딕" pitchFamily="50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ea typeface="맑은 고딕" pitchFamily="50" charset="-127"/>
              </a:rPr>
              <a:t>40inch  BLU </a:t>
            </a:r>
            <a:r>
              <a:rPr lang="ko-KR" altLang="en-US" sz="1600" dirty="0">
                <a:ea typeface="맑은 고딕" pitchFamily="50" charset="-127"/>
              </a:rPr>
              <a:t>공급</a:t>
            </a: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ea typeface="맑은 고딕" pitchFamily="50" charset="-127"/>
              </a:rPr>
              <a:t>M/</a:t>
            </a:r>
            <a:r>
              <a:rPr lang="en-US" sz="1600" dirty="0">
                <a:ea typeface="맑은 고딕" pitchFamily="50" charset="-127"/>
              </a:rPr>
              <a:t>Frame, LGP</a:t>
            </a:r>
            <a:r>
              <a:rPr lang="ko-KR" altLang="en-US" sz="1600" dirty="0">
                <a:ea typeface="맑은 고딕" pitchFamily="50" charset="-127"/>
              </a:rPr>
              <a:t>사출 라인 </a:t>
            </a:r>
            <a:r>
              <a:rPr lang="en-US" altLang="ko-KR" sz="1600" dirty="0">
                <a:ea typeface="맑은 고딕" pitchFamily="50" charset="-127"/>
              </a:rPr>
              <a:t>Set-up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맑은 고딕" pitchFamily="50" charset="-127"/>
              </a:rPr>
              <a:t>소형 </a:t>
            </a:r>
            <a:r>
              <a:rPr lang="en-US" altLang="ko-KR" sz="1600" dirty="0">
                <a:ea typeface="맑은 고딕" pitchFamily="50" charset="-127"/>
              </a:rPr>
              <a:t>BLU </a:t>
            </a:r>
            <a:r>
              <a:rPr lang="ko-KR" altLang="en-US" sz="1600" dirty="0">
                <a:ea typeface="맑은 고딕" pitchFamily="50" charset="-127"/>
              </a:rPr>
              <a:t>월 생산량 </a:t>
            </a:r>
            <a:r>
              <a:rPr lang="en-US" altLang="ko-KR" sz="1600" dirty="0">
                <a:ea typeface="맑은 고딕" pitchFamily="50" charset="-127"/>
              </a:rPr>
              <a:t>2KK </a:t>
            </a:r>
            <a:r>
              <a:rPr lang="ko-KR" altLang="en-US" sz="1600" dirty="0">
                <a:ea typeface="맑은 고딕" pitchFamily="50" charset="-127"/>
              </a:rPr>
              <a:t>달성</a:t>
            </a: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맑은 고딕" pitchFamily="50" charset="-127"/>
              </a:rPr>
              <a:t>개발용 </a:t>
            </a:r>
            <a:r>
              <a:rPr lang="en-US" altLang="ko-KR" sz="1600" dirty="0">
                <a:ea typeface="맑은 고딕" pitchFamily="50" charset="-127"/>
              </a:rPr>
              <a:t>Sample </a:t>
            </a:r>
            <a:r>
              <a:rPr lang="ko-KR" altLang="en-US" sz="1600" dirty="0">
                <a:ea typeface="맑은 고딕" pitchFamily="50" charset="-127"/>
              </a:rPr>
              <a:t>라인 증설</a:t>
            </a: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맑은 고딕" pitchFamily="50" charset="-127"/>
              </a:rPr>
              <a:t>소형 </a:t>
            </a:r>
            <a:r>
              <a:rPr lang="en-US" altLang="ko-KR" sz="1600" dirty="0">
                <a:ea typeface="맑은 고딕" pitchFamily="50" charset="-127"/>
              </a:rPr>
              <a:t>BLU  Capacity 2.5KK  </a:t>
            </a:r>
            <a:r>
              <a:rPr lang="ko-KR" altLang="en-US" sz="1600" dirty="0">
                <a:ea typeface="맑은 고딕" pitchFamily="50" charset="-127"/>
              </a:rPr>
              <a:t>확보</a:t>
            </a: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맑은 고딕" pitchFamily="50" charset="-127"/>
              </a:rPr>
              <a:t>대형  </a:t>
            </a:r>
            <a:r>
              <a:rPr lang="en-US" altLang="ko-KR" sz="1600" dirty="0">
                <a:ea typeface="맑은 고딕" pitchFamily="50" charset="-127"/>
              </a:rPr>
              <a:t>BLU Capacity 15k </a:t>
            </a:r>
            <a:r>
              <a:rPr lang="ko-KR" altLang="en-US" sz="1600" dirty="0">
                <a:ea typeface="맑은 고딕" pitchFamily="50" charset="-127"/>
              </a:rPr>
              <a:t>확보</a:t>
            </a:r>
            <a:endParaRPr lang="en-GB" sz="1600" dirty="0"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52508" y="2670126"/>
            <a:ext cx="432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맑은 고딕" pitchFamily="50" charset="-127"/>
              </a:rPr>
              <a:t>매출 </a:t>
            </a:r>
            <a:r>
              <a:rPr lang="en-US" altLang="ko-KR" sz="1600" dirty="0">
                <a:ea typeface="맑은 고딕" pitchFamily="50" charset="-127"/>
              </a:rPr>
              <a:t>350</a:t>
            </a:r>
            <a:r>
              <a:rPr lang="ko-KR" altLang="en-US" sz="1600" dirty="0">
                <a:ea typeface="맑은 고딕" pitchFamily="50" charset="-127"/>
              </a:rPr>
              <a:t>억 달성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417279" y="2668975"/>
            <a:ext cx="4329541" cy="830997"/>
          </a:xfrm>
          <a:prstGeom prst="rect">
            <a:avLst/>
          </a:prstGeom>
          <a:noFill/>
          <a:scene3d>
            <a:camera prst="orthographicFront"/>
            <a:lightRig rig="two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ea typeface="맑은 고딕" pitchFamily="50" charset="-127"/>
              </a:rPr>
              <a:t>OCA</a:t>
            </a:r>
            <a:r>
              <a:rPr lang="ko-KR" altLang="en-US" sz="1600" dirty="0">
                <a:ea typeface="맑은 고딕" pitchFamily="50" charset="-127"/>
              </a:rPr>
              <a:t>제거 필름 개발</a:t>
            </a: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ea typeface="맑은 고딕" pitchFamily="50" charset="-127"/>
              </a:rPr>
              <a:t>폐 </a:t>
            </a:r>
            <a:r>
              <a:rPr lang="en-US" altLang="ko-KR" sz="1600" dirty="0">
                <a:ea typeface="맑은 고딕" pitchFamily="50" charset="-127"/>
              </a:rPr>
              <a:t>TSP </a:t>
            </a:r>
            <a:r>
              <a:rPr lang="ko-KR" altLang="en-US" sz="1600" dirty="0">
                <a:ea typeface="맑은 고딕" pitchFamily="50" charset="-127"/>
              </a:rPr>
              <a:t>재생 </a:t>
            </a:r>
            <a:r>
              <a:rPr lang="ko-KR" altLang="en-US" sz="1600" dirty="0" err="1">
                <a:ea typeface="맑은 고딕" pitchFamily="50" charset="-127"/>
              </a:rPr>
              <a:t>신공정</a:t>
            </a:r>
            <a:r>
              <a:rPr lang="ko-KR" altLang="en-US" sz="1600" dirty="0">
                <a:ea typeface="맑은 고딕" pitchFamily="50" charset="-127"/>
              </a:rPr>
              <a:t> 연구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6704" y="1693282"/>
            <a:ext cx="99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effectLst>
                  <a:reflection stA="45000" dir="5400000" sy="-100000" algn="bl" rotWithShape="0"/>
                </a:effectLst>
              </a:rPr>
              <a:t>2016</a:t>
            </a:r>
            <a:endParaRPr lang="en-GB" sz="3200" b="1" dirty="0">
              <a:effectLst>
                <a:reflection stA="45000" dir="5400000" sy="-100000" algn="bl" rotWithShape="0"/>
              </a:effectLst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00724" y="0"/>
            <a:ext cx="9930230" cy="1126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기업소개 </a:t>
            </a:r>
            <a:r>
              <a:rPr lang="ko-KR" altLang="en-US" sz="2000" dirty="0"/>
              <a:t>기업연혁</a:t>
            </a:r>
            <a:endParaRPr lang="en-GB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701" y="275174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24" y="0"/>
            <a:ext cx="9930230" cy="1126050"/>
          </a:xfrm>
        </p:spPr>
        <p:txBody>
          <a:bodyPr/>
          <a:lstStyle/>
          <a:p>
            <a:r>
              <a:rPr lang="ko-KR" altLang="en-US" dirty="0"/>
              <a:t>기업소개 </a:t>
            </a:r>
            <a:r>
              <a:rPr lang="ko-KR" altLang="en-US" sz="2000" dirty="0"/>
              <a:t>사업분야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1" name="직사각형 20"/>
          <p:cNvSpPr/>
          <p:nvPr/>
        </p:nvSpPr>
        <p:spPr>
          <a:xfrm>
            <a:off x="750341" y="1373957"/>
            <a:ext cx="4434894" cy="4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/>
              <a:t>사업분야</a:t>
            </a:r>
            <a:r>
              <a:rPr lang="en-US" altLang="ko-KR" sz="2200" b="1" dirty="0"/>
              <a:t>/ </a:t>
            </a:r>
            <a:r>
              <a:rPr lang="ko-KR" altLang="en-US" sz="2200" b="1" dirty="0" err="1"/>
              <a:t>고객사</a:t>
            </a:r>
            <a:endParaRPr lang="en-US" altLang="ko-KR" sz="2200" b="1" dirty="0"/>
          </a:p>
        </p:txBody>
      </p:sp>
      <p:grpSp>
        <p:nvGrpSpPr>
          <p:cNvPr id="29" name="Group 5"/>
          <p:cNvGrpSpPr/>
          <p:nvPr/>
        </p:nvGrpSpPr>
        <p:grpSpPr>
          <a:xfrm>
            <a:off x="648540" y="2265950"/>
            <a:ext cx="5014826" cy="1710788"/>
            <a:chOff x="876458" y="1450975"/>
            <a:chExt cx="5014826" cy="1781908"/>
          </a:xfrm>
          <a:effectLst>
            <a:outerShdw blurRad="292100" dist="50800" dir="20580000" algn="ctr" rotWithShape="0">
              <a:srgbClr val="000000">
                <a:alpha val="82000"/>
              </a:srgbClr>
            </a:outerShdw>
          </a:effectLst>
        </p:grpSpPr>
        <p:sp>
          <p:nvSpPr>
            <p:cNvPr id="30" name="Rounded Rectangle 15"/>
            <p:cNvSpPr/>
            <p:nvPr/>
          </p:nvSpPr>
          <p:spPr>
            <a:xfrm>
              <a:off x="1750493" y="1450975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6"/>
            <p:cNvSpPr/>
            <p:nvPr/>
          </p:nvSpPr>
          <p:spPr>
            <a:xfrm>
              <a:off x="876458" y="1450976"/>
              <a:ext cx="1781907" cy="1781907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dirty="0"/>
                <a:t>BLU</a:t>
              </a:r>
            </a:p>
          </p:txBody>
        </p:sp>
        <p:sp>
          <p:nvSpPr>
            <p:cNvPr id="32" name="Rectangle 21"/>
            <p:cNvSpPr/>
            <p:nvPr/>
          </p:nvSpPr>
          <p:spPr>
            <a:xfrm>
              <a:off x="2357631" y="1601703"/>
              <a:ext cx="3493225" cy="993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b="1" dirty="0"/>
                <a:t>사양</a:t>
              </a:r>
              <a:r>
                <a:rPr lang="en-US" altLang="ko-KR" sz="1400" b="1" dirty="0"/>
                <a:t> 4’’ ~ 8’’ size, 4t </a:t>
              </a:r>
              <a:r>
                <a:rPr lang="ko-KR" altLang="ko-KR" sz="1400" b="1" dirty="0"/>
                <a:t>이하 제품 개발</a:t>
              </a:r>
              <a:r>
                <a:rPr lang="ko-KR" altLang="en-US" sz="1400" b="1" dirty="0"/>
                <a:t> </a:t>
              </a:r>
              <a:endParaRPr lang="en-US" altLang="ko-KR" sz="1400" b="1" dirty="0"/>
            </a:p>
            <a:p>
              <a:pPr marL="285750" indent="-285750">
                <a:buFontTx/>
                <a:buChar char="-"/>
              </a:pPr>
              <a:r>
                <a:rPr lang="en-US" altLang="ko-KR" sz="1400" b="1" dirty="0"/>
                <a:t>LGF (Light Guide Plate),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/>
                <a:t>MF (Mold Frame) </a:t>
              </a:r>
              <a:r>
                <a:rPr lang="ko-KR" altLang="en-US" sz="1400" b="1" dirty="0"/>
                <a:t>금형 개발 </a:t>
              </a:r>
              <a:r>
                <a:rPr lang="ko-KR" altLang="en-US" sz="1400" b="1" dirty="0" err="1"/>
                <a:t>시사출</a:t>
              </a:r>
              <a:r>
                <a:rPr lang="en-US" altLang="ko-KR" sz="1400" b="1" dirty="0"/>
                <a:t>, </a:t>
              </a:r>
              <a:r>
                <a:rPr lang="ko-KR" altLang="en-US" sz="1400" b="1" dirty="0"/>
                <a:t>부품양산</a:t>
              </a:r>
              <a:endParaRPr lang="en-US" altLang="ko-KR" sz="1400" b="1" dirty="0"/>
            </a:p>
          </p:txBody>
        </p:sp>
      </p:grpSp>
      <p:grpSp>
        <p:nvGrpSpPr>
          <p:cNvPr id="33" name="Group 7"/>
          <p:cNvGrpSpPr/>
          <p:nvPr/>
        </p:nvGrpSpPr>
        <p:grpSpPr>
          <a:xfrm>
            <a:off x="6361171" y="2265950"/>
            <a:ext cx="5006926" cy="1781907"/>
            <a:chOff x="6353271" y="1450976"/>
            <a:chExt cx="5006926" cy="1781907"/>
          </a:xfrm>
          <a:effectLst>
            <a:outerShdw blurRad="292100" dist="50800" dir="20580000" algn="ctr" rotWithShape="0">
              <a:srgbClr val="000000">
                <a:alpha val="82000"/>
              </a:srgbClr>
            </a:outerShdw>
          </a:effectLst>
        </p:grpSpPr>
        <p:sp>
          <p:nvSpPr>
            <p:cNvPr id="34" name="Rounded Rectangle 4"/>
            <p:cNvSpPr/>
            <p:nvPr/>
          </p:nvSpPr>
          <p:spPr>
            <a:xfrm>
              <a:off x="7219406" y="1450976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"/>
            <p:cNvSpPr/>
            <p:nvPr/>
          </p:nvSpPr>
          <p:spPr>
            <a:xfrm>
              <a:off x="6353271" y="1450976"/>
              <a:ext cx="1781907" cy="1781907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dirty="0"/>
                <a:t>LENS</a:t>
              </a:r>
              <a:endParaRPr lang="en-GB" sz="3200" b="1" dirty="0"/>
            </a:p>
          </p:txBody>
        </p:sp>
        <p:sp>
          <p:nvSpPr>
            <p:cNvPr id="36" name="Rectangle 26"/>
            <p:cNvSpPr/>
            <p:nvPr/>
          </p:nvSpPr>
          <p:spPr>
            <a:xfrm>
              <a:off x="8292846" y="1450976"/>
              <a:ext cx="280483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/>
                <a:t>- </a:t>
              </a:r>
              <a:r>
                <a:rPr lang="ko-KR" altLang="ko-KR" sz="1400" b="1" dirty="0"/>
                <a:t>디스플레이 분야 </a:t>
              </a:r>
              <a:r>
                <a:rPr lang="ko-KR" altLang="ko-KR" sz="1400" b="1" dirty="0" err="1"/>
                <a:t>직하형</a:t>
              </a:r>
              <a:r>
                <a:rPr lang="ko-KR" altLang="ko-KR" sz="1400" b="1" dirty="0"/>
                <a:t> </a:t>
              </a:r>
              <a:r>
                <a:rPr lang="ko-KR" altLang="ko-KR" sz="1400" b="1" dirty="0" err="1"/>
                <a:t>광학산</a:t>
              </a:r>
              <a:r>
                <a:rPr lang="ko-KR" altLang="ko-KR" sz="1400" b="1" dirty="0"/>
                <a:t> 광학 렌즈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ko-KR" sz="1400" b="1" dirty="0"/>
                <a:t>설계</a:t>
              </a:r>
              <a:r>
                <a:rPr lang="en-US" altLang="ko-KR" sz="1400" b="1" dirty="0"/>
                <a:t>, </a:t>
              </a:r>
              <a:r>
                <a:rPr lang="ko-KR" altLang="ko-KR" sz="1400" b="1" dirty="0"/>
                <a:t>형상 정밀제어 및 양산화 공정 기술 보유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ko-KR" sz="1400" b="1" dirty="0"/>
                <a:t>패턴설계</a:t>
              </a:r>
              <a:r>
                <a:rPr lang="en-US" altLang="ko-KR" sz="1400" b="1" dirty="0"/>
                <a:t>, </a:t>
              </a:r>
              <a:r>
                <a:rPr lang="ko-KR" altLang="ko-KR" sz="1400" b="1" dirty="0" err="1"/>
                <a:t>금형</a:t>
              </a:r>
              <a:r>
                <a:rPr lang="en-US" altLang="ko-KR" sz="1400" b="1" dirty="0"/>
                <a:t>, </a:t>
              </a:r>
              <a:r>
                <a:rPr lang="ko-KR" altLang="ko-KR" sz="1400" b="1" dirty="0"/>
                <a:t>사출</a:t>
              </a:r>
              <a:r>
                <a:rPr lang="en-US" altLang="ko-KR" sz="1400" b="1" dirty="0"/>
                <a:t> , </a:t>
              </a:r>
              <a:r>
                <a:rPr lang="ko-KR" altLang="ko-KR" sz="1400" b="1" dirty="0"/>
                <a:t>성형 가공 기술 및 광학 특성 연구</a:t>
              </a:r>
              <a:endParaRPr lang="en-US" altLang="ko-KR" sz="1400" b="1" dirty="0"/>
            </a:p>
          </p:txBody>
        </p:sp>
      </p:grpSp>
      <p:grpSp>
        <p:nvGrpSpPr>
          <p:cNvPr id="37" name="Group 8"/>
          <p:cNvGrpSpPr/>
          <p:nvPr/>
        </p:nvGrpSpPr>
        <p:grpSpPr>
          <a:xfrm>
            <a:off x="750341" y="4376425"/>
            <a:ext cx="5014826" cy="1781907"/>
            <a:chOff x="876458" y="3485472"/>
            <a:chExt cx="5014826" cy="1781907"/>
          </a:xfrm>
          <a:effectLst>
            <a:outerShdw blurRad="292100" dist="50800" dir="20580000" algn="ctr" rotWithShape="0">
              <a:srgbClr val="000000">
                <a:alpha val="82000"/>
              </a:srgbClr>
            </a:outerShdw>
          </a:effectLst>
        </p:grpSpPr>
        <p:sp>
          <p:nvSpPr>
            <p:cNvPr id="38" name="Rounded Rectangle 14"/>
            <p:cNvSpPr/>
            <p:nvPr/>
          </p:nvSpPr>
          <p:spPr>
            <a:xfrm>
              <a:off x="1750493" y="3485472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10"/>
            <p:cNvSpPr/>
            <p:nvPr/>
          </p:nvSpPr>
          <p:spPr>
            <a:xfrm>
              <a:off x="876458" y="3485472"/>
              <a:ext cx="1781907" cy="1781907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RW</a:t>
              </a:r>
              <a:endParaRPr lang="en-GB" sz="4000" b="1" dirty="0"/>
            </a:p>
          </p:txBody>
        </p:sp>
        <p:sp>
          <p:nvSpPr>
            <p:cNvPr id="40" name="Rectangle 30"/>
            <p:cNvSpPr/>
            <p:nvPr/>
          </p:nvSpPr>
          <p:spPr>
            <a:xfrm>
              <a:off x="2697987" y="3702373"/>
              <a:ext cx="30510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/>
                <a:t>-</a:t>
              </a:r>
              <a:r>
                <a:rPr lang="ko-KR" altLang="ko-KR" sz="1400" b="1" dirty="0"/>
                <a:t> </a:t>
              </a:r>
              <a:r>
                <a:rPr lang="en-US" altLang="ko-KR" sz="1400" b="1" dirty="0"/>
                <a:t>TSP </a:t>
              </a:r>
              <a:r>
                <a:rPr lang="ko-KR" altLang="ko-KR" sz="1400" b="1" dirty="0"/>
                <a:t>재생</a:t>
              </a:r>
              <a:r>
                <a:rPr lang="en-US" altLang="ko-KR" sz="1400" b="1" dirty="0"/>
                <a:t>_FPCB(Flexible Printed Circuits Board), Glass, LCM</a:t>
              </a:r>
            </a:p>
            <a:p>
              <a:r>
                <a:rPr lang="en-US" altLang="ko-KR" sz="1400" b="1" dirty="0"/>
                <a:t/>
              </a:r>
              <a:br>
                <a:rPr lang="en-US" altLang="ko-KR" sz="1400" b="1" dirty="0"/>
              </a:br>
              <a:r>
                <a:rPr lang="en-US" altLang="ko-KR" sz="1400" b="1" dirty="0"/>
                <a:t>- </a:t>
              </a:r>
              <a:r>
                <a:rPr lang="ko-KR" altLang="ko-KR" sz="1400" b="1" dirty="0" err="1"/>
                <a:t>파츠</a:t>
              </a:r>
              <a:r>
                <a:rPr lang="ko-KR" altLang="ko-KR" sz="1400" b="1" dirty="0"/>
                <a:t> 세정 및 코팅</a:t>
              </a:r>
              <a:endParaRPr lang="en-US" altLang="ko-KR" sz="1400" b="1" dirty="0"/>
            </a:p>
          </p:txBody>
        </p:sp>
      </p:grpSp>
      <p:grpSp>
        <p:nvGrpSpPr>
          <p:cNvPr id="46" name="Group 9"/>
          <p:cNvGrpSpPr/>
          <p:nvPr/>
        </p:nvGrpSpPr>
        <p:grpSpPr>
          <a:xfrm>
            <a:off x="7227306" y="4304189"/>
            <a:ext cx="4140791" cy="1964805"/>
            <a:chOff x="7227306" y="3485471"/>
            <a:chExt cx="4140791" cy="1781907"/>
          </a:xfrm>
          <a:effectLst>
            <a:outerShdw blurRad="292100" dist="50800" dir="20580000" algn="ctr" rotWithShape="0">
              <a:srgbClr val="000000">
                <a:alpha val="82000"/>
              </a:srgbClr>
            </a:outerShdw>
          </a:effectLst>
        </p:grpSpPr>
        <p:sp>
          <p:nvSpPr>
            <p:cNvPr id="47" name="Rounded Rectangle 16"/>
            <p:cNvSpPr/>
            <p:nvPr/>
          </p:nvSpPr>
          <p:spPr>
            <a:xfrm>
              <a:off x="7227306" y="3485471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34"/>
            <p:cNvSpPr/>
            <p:nvPr/>
          </p:nvSpPr>
          <p:spPr>
            <a:xfrm>
              <a:off x="8300746" y="3606982"/>
              <a:ext cx="2804831" cy="865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ko-KR" sz="1400" b="1" dirty="0"/>
                <a:t>소재</a:t>
              </a:r>
              <a:r>
                <a:rPr lang="en-US" altLang="ko-KR" sz="1400" b="1" dirty="0"/>
                <a:t>_</a:t>
              </a:r>
              <a:r>
                <a:rPr lang="ko-KR" altLang="ko-KR" sz="1400" b="1" dirty="0"/>
                <a:t>유무기 소재</a:t>
              </a:r>
              <a:r>
                <a:rPr lang="en-US" altLang="ko-KR" sz="1400" b="1" dirty="0"/>
                <a:t>, RW</a:t>
              </a:r>
              <a:r>
                <a:rPr lang="ko-KR" altLang="ko-KR" sz="1400" b="1" dirty="0"/>
                <a:t>용 </a:t>
              </a:r>
              <a:r>
                <a:rPr lang="en-US" altLang="ko-KR" sz="1400" b="1" dirty="0"/>
                <a:t>chemical</a:t>
              </a:r>
              <a:br>
                <a:rPr lang="en-US" altLang="ko-KR" sz="1400" b="1" dirty="0"/>
              </a:br>
              <a:r>
                <a:rPr lang="en-US" altLang="ko-KR" sz="1400" b="1" dirty="0"/>
                <a:t>- </a:t>
              </a:r>
              <a:r>
                <a:rPr lang="ko-KR" altLang="ko-KR" sz="1400" b="1" dirty="0"/>
                <a:t>전극용 재료</a:t>
              </a:r>
              <a:r>
                <a:rPr lang="en-US" altLang="ko-KR" sz="1400" b="1" dirty="0"/>
                <a:t/>
              </a:r>
              <a:br>
                <a:rPr lang="en-US" altLang="ko-KR" sz="1400" b="1" dirty="0"/>
              </a:br>
              <a:r>
                <a:rPr lang="en-US" altLang="ko-KR" sz="1400" b="1" dirty="0"/>
                <a:t>- </a:t>
              </a:r>
              <a:r>
                <a:rPr lang="ko-KR" altLang="ko-KR" sz="1400" b="1" dirty="0"/>
                <a:t>부품 재생 공정 기술 및 </a:t>
              </a:r>
              <a:r>
                <a:rPr lang="ko-KR" altLang="ko-KR" sz="1400" b="1" dirty="0" err="1"/>
                <a:t>코팅액</a:t>
              </a:r>
              <a:r>
                <a:rPr lang="en-US" altLang="ko-KR" sz="1400" b="1" dirty="0"/>
                <a:t>, </a:t>
              </a:r>
              <a:r>
                <a:rPr lang="ko-KR" altLang="ko-KR" sz="1400" b="1" dirty="0"/>
                <a:t>필름 제조</a:t>
              </a:r>
              <a:r>
                <a:rPr lang="en-US" altLang="ko-KR" sz="1400" b="1" dirty="0"/>
                <a:t>, </a:t>
              </a:r>
              <a:r>
                <a:rPr lang="ko-KR" altLang="ko-KR" sz="1400" b="1" dirty="0"/>
                <a:t>소재 연구</a:t>
              </a:r>
              <a:endParaRPr lang="en-US" altLang="ko-KR" sz="1400" b="1" dirty="0"/>
            </a:p>
          </p:txBody>
        </p:sp>
      </p:grpSp>
      <p:pic>
        <p:nvPicPr>
          <p:cNvPr id="53" name="그림 52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447" y="3449101"/>
            <a:ext cx="676912" cy="306705"/>
          </a:xfrm>
          <a:prstGeom prst="rect">
            <a:avLst/>
          </a:prstGeom>
        </p:spPr>
      </p:pic>
      <p:pic>
        <p:nvPicPr>
          <p:cNvPr id="54" name="그림 53"/>
          <p:cNvPicPr/>
          <p:nvPr/>
        </p:nvPicPr>
        <p:blipFill>
          <a:blip r:embed="rId3"/>
          <a:stretch>
            <a:fillRect/>
          </a:stretch>
        </p:blipFill>
        <p:spPr>
          <a:xfrm>
            <a:off x="4920485" y="3496732"/>
            <a:ext cx="714398" cy="225331"/>
          </a:xfrm>
          <a:prstGeom prst="rect">
            <a:avLst/>
          </a:prstGeom>
        </p:spPr>
      </p:pic>
      <p:pic>
        <p:nvPicPr>
          <p:cNvPr id="55" name="그림 54"/>
          <p:cNvPicPr/>
          <p:nvPr/>
        </p:nvPicPr>
        <p:blipFill>
          <a:blip r:embed="rId4"/>
          <a:stretch>
            <a:fillRect/>
          </a:stretch>
        </p:blipFill>
        <p:spPr>
          <a:xfrm>
            <a:off x="3176476" y="3511888"/>
            <a:ext cx="844544" cy="195019"/>
          </a:xfrm>
          <a:prstGeom prst="rect">
            <a:avLst/>
          </a:prstGeom>
        </p:spPr>
      </p:pic>
      <p:pic>
        <p:nvPicPr>
          <p:cNvPr id="56" name="그림 55"/>
          <p:cNvPicPr/>
          <p:nvPr/>
        </p:nvPicPr>
        <p:blipFill>
          <a:blip r:embed="rId5"/>
          <a:stretch>
            <a:fillRect/>
          </a:stretch>
        </p:blipFill>
        <p:spPr>
          <a:xfrm>
            <a:off x="4124429" y="3449101"/>
            <a:ext cx="714398" cy="320595"/>
          </a:xfrm>
          <a:prstGeom prst="rect">
            <a:avLst/>
          </a:prstGeom>
        </p:spPr>
      </p:pic>
      <p:pic>
        <p:nvPicPr>
          <p:cNvPr id="57" name="그림 56"/>
          <p:cNvPicPr/>
          <p:nvPr/>
        </p:nvPicPr>
        <p:blipFill>
          <a:blip r:embed="rId3"/>
          <a:stretch>
            <a:fillRect/>
          </a:stretch>
        </p:blipFill>
        <p:spPr>
          <a:xfrm>
            <a:off x="8063812" y="3710627"/>
            <a:ext cx="609545" cy="249481"/>
          </a:xfrm>
          <a:prstGeom prst="rect">
            <a:avLst/>
          </a:prstGeom>
        </p:spPr>
      </p:pic>
      <p:pic>
        <p:nvPicPr>
          <p:cNvPr id="58" name="그림 57"/>
          <p:cNvPicPr/>
          <p:nvPr/>
        </p:nvPicPr>
        <p:blipFill>
          <a:blip r:embed="rId6"/>
          <a:stretch>
            <a:fillRect/>
          </a:stretch>
        </p:blipFill>
        <p:spPr>
          <a:xfrm>
            <a:off x="8779190" y="3715625"/>
            <a:ext cx="680085" cy="244483"/>
          </a:xfrm>
          <a:prstGeom prst="rect">
            <a:avLst/>
          </a:prstGeom>
        </p:spPr>
      </p:pic>
      <p:pic>
        <p:nvPicPr>
          <p:cNvPr id="59" name="그림 58"/>
          <p:cNvPicPr/>
          <p:nvPr/>
        </p:nvPicPr>
        <p:blipFill>
          <a:blip r:embed="rId7"/>
          <a:stretch>
            <a:fillRect/>
          </a:stretch>
        </p:blipFill>
        <p:spPr>
          <a:xfrm>
            <a:off x="9611755" y="3693377"/>
            <a:ext cx="719199" cy="266731"/>
          </a:xfrm>
          <a:prstGeom prst="rect">
            <a:avLst/>
          </a:prstGeom>
        </p:spPr>
      </p:pic>
      <p:pic>
        <p:nvPicPr>
          <p:cNvPr id="60" name="그림 59"/>
          <p:cNvPicPr/>
          <p:nvPr/>
        </p:nvPicPr>
        <p:blipFill>
          <a:blip r:embed="rId8"/>
          <a:stretch>
            <a:fillRect/>
          </a:stretch>
        </p:blipFill>
        <p:spPr>
          <a:xfrm>
            <a:off x="10451061" y="3706907"/>
            <a:ext cx="774962" cy="263525"/>
          </a:xfrm>
          <a:prstGeom prst="rect">
            <a:avLst/>
          </a:prstGeom>
        </p:spPr>
      </p:pic>
      <p:pic>
        <p:nvPicPr>
          <p:cNvPr id="61" name="그림 60"/>
          <p:cNvPicPr/>
          <p:nvPr/>
        </p:nvPicPr>
        <p:blipFill>
          <a:blip r:embed="rId9"/>
          <a:stretch>
            <a:fillRect/>
          </a:stretch>
        </p:blipFill>
        <p:spPr>
          <a:xfrm>
            <a:off x="2473618" y="5724742"/>
            <a:ext cx="689947" cy="282575"/>
          </a:xfrm>
          <a:prstGeom prst="rect">
            <a:avLst/>
          </a:prstGeom>
        </p:spPr>
      </p:pic>
      <p:pic>
        <p:nvPicPr>
          <p:cNvPr id="62" name="그림 61"/>
          <p:cNvPicPr/>
          <p:nvPr/>
        </p:nvPicPr>
        <p:blipFill>
          <a:blip r:embed="rId10"/>
          <a:stretch>
            <a:fillRect/>
          </a:stretch>
        </p:blipFill>
        <p:spPr>
          <a:xfrm>
            <a:off x="3331479" y="5613930"/>
            <a:ext cx="465833" cy="393387"/>
          </a:xfrm>
          <a:prstGeom prst="rect">
            <a:avLst/>
          </a:prstGeom>
        </p:spPr>
      </p:pic>
      <p:pic>
        <p:nvPicPr>
          <p:cNvPr id="63" name="그림 62"/>
          <p:cNvPicPr/>
          <p:nvPr/>
        </p:nvPicPr>
        <p:blipFill>
          <a:blip r:embed="rId11"/>
          <a:stretch>
            <a:fillRect/>
          </a:stretch>
        </p:blipFill>
        <p:spPr>
          <a:xfrm>
            <a:off x="3986668" y="5660998"/>
            <a:ext cx="740185" cy="340149"/>
          </a:xfrm>
          <a:prstGeom prst="rect">
            <a:avLst/>
          </a:prstGeom>
        </p:spPr>
      </p:pic>
      <p:pic>
        <p:nvPicPr>
          <p:cNvPr id="64" name="그림 63"/>
          <p:cNvPicPr/>
          <p:nvPr/>
        </p:nvPicPr>
        <p:blipFill>
          <a:blip r:embed="rId12"/>
          <a:stretch>
            <a:fillRect/>
          </a:stretch>
        </p:blipFill>
        <p:spPr>
          <a:xfrm>
            <a:off x="4886133" y="5595251"/>
            <a:ext cx="795667" cy="407913"/>
          </a:xfrm>
          <a:prstGeom prst="rect">
            <a:avLst/>
          </a:prstGeom>
        </p:spPr>
      </p:pic>
      <p:pic>
        <p:nvPicPr>
          <p:cNvPr id="65" name="그림 64"/>
          <p:cNvPicPr/>
          <p:nvPr/>
        </p:nvPicPr>
        <p:blipFill>
          <a:blip r:embed="rId2"/>
          <a:stretch>
            <a:fillRect/>
          </a:stretch>
        </p:blipFill>
        <p:spPr>
          <a:xfrm>
            <a:off x="8289749" y="5732563"/>
            <a:ext cx="1072649" cy="337178"/>
          </a:xfrm>
          <a:prstGeom prst="rect">
            <a:avLst/>
          </a:prstGeom>
        </p:spPr>
      </p:pic>
      <p:pic>
        <p:nvPicPr>
          <p:cNvPr id="66" name="그림 65"/>
          <p:cNvPicPr/>
          <p:nvPr/>
        </p:nvPicPr>
        <p:blipFill>
          <a:blip r:embed="rId13"/>
          <a:stretch>
            <a:fillRect/>
          </a:stretch>
        </p:blipFill>
        <p:spPr>
          <a:xfrm>
            <a:off x="9591594" y="5690716"/>
            <a:ext cx="859467" cy="350626"/>
          </a:xfrm>
          <a:prstGeom prst="rect">
            <a:avLst/>
          </a:prstGeom>
        </p:spPr>
      </p:pic>
      <p:sp>
        <p:nvSpPr>
          <p:cNvPr id="41" name="Oval 3"/>
          <p:cNvSpPr/>
          <p:nvPr/>
        </p:nvSpPr>
        <p:spPr>
          <a:xfrm>
            <a:off x="6361171" y="4304189"/>
            <a:ext cx="1781907" cy="178190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MT</a:t>
            </a:r>
            <a:endParaRPr lang="en-GB" sz="3200" b="1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58" y="147557"/>
            <a:ext cx="9930230" cy="854344"/>
          </a:xfrm>
        </p:spPr>
        <p:txBody>
          <a:bodyPr>
            <a:normAutofit/>
          </a:bodyPr>
          <a:lstStyle/>
          <a:p>
            <a:r>
              <a:rPr lang="ko-KR" altLang="en-US" dirty="0"/>
              <a:t>현황분석 </a:t>
            </a:r>
            <a:r>
              <a:rPr lang="en-US" sz="2000" dirty="0"/>
              <a:t>TSP </a:t>
            </a:r>
            <a:r>
              <a:rPr lang="ko-KR" altLang="en-US" sz="2000" dirty="0"/>
              <a:t>시장 규모 추이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41" y="1264161"/>
            <a:ext cx="7010294" cy="25482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7" y="1272549"/>
            <a:ext cx="4075360" cy="5321197"/>
          </a:xfrm>
          <a:prstGeom prst="rect">
            <a:avLst/>
          </a:prstGeom>
        </p:spPr>
      </p:pic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5853270" y="3997277"/>
            <a:ext cx="316982" cy="216829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35331" y="3940240"/>
            <a:ext cx="4804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b="1" dirty="0"/>
              <a:t>중국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대만 중심 </a:t>
            </a:r>
            <a:r>
              <a:rPr lang="en-US" altLang="ko-KR" sz="1600" b="1" dirty="0"/>
              <a:t>TSP </a:t>
            </a:r>
            <a:r>
              <a:rPr lang="ko-KR" altLang="en-US" sz="1600" b="1" dirty="0"/>
              <a:t>신규업체 진압 가속 및 경쟁 과열</a:t>
            </a:r>
            <a:endParaRPr lang="en-GB" altLang="ko-KR" sz="1600" b="1" dirty="0"/>
          </a:p>
        </p:txBody>
      </p:sp>
      <p:sp>
        <p:nvSpPr>
          <p:cNvPr id="26" name="직사각형 25"/>
          <p:cNvSpPr/>
          <p:nvPr/>
        </p:nvSpPr>
        <p:spPr>
          <a:xfrm>
            <a:off x="6179753" y="4248666"/>
            <a:ext cx="452301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300" dirty="0"/>
              <a:t> 중국</a:t>
            </a:r>
            <a:r>
              <a:rPr lang="en-US" altLang="ko-KR" sz="1300" dirty="0"/>
              <a:t> </a:t>
            </a:r>
            <a:r>
              <a:rPr lang="ko-KR" altLang="en-US" sz="1300" dirty="0"/>
              <a:t>및 대만 현지 </a:t>
            </a:r>
            <a:r>
              <a:rPr lang="en-US" altLang="ko-KR" sz="1300" dirty="0"/>
              <a:t>TSP </a:t>
            </a:r>
            <a:r>
              <a:rPr lang="ko-KR" altLang="en-US" sz="1300" dirty="0"/>
              <a:t>제조 공장이 전세계 출하량의 약 </a:t>
            </a:r>
            <a:r>
              <a:rPr lang="en-US" altLang="ko-KR" sz="1300" dirty="0"/>
              <a:t>80% </a:t>
            </a:r>
            <a:endParaRPr lang="en-GB" altLang="ko-KR" sz="1300" dirty="0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5853270" y="4777280"/>
            <a:ext cx="321114" cy="299235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79753" y="4744188"/>
            <a:ext cx="2501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ko-KR" sz="1600" b="1" dirty="0"/>
              <a:t>TSP </a:t>
            </a:r>
            <a:r>
              <a:rPr lang="ko-KR" altLang="en-US" sz="1600" b="1" dirty="0"/>
              <a:t>제조 출하량 및 수익성</a:t>
            </a:r>
            <a:endParaRPr lang="en-GB" altLang="ko-KR" sz="1600" b="1" dirty="0"/>
          </a:p>
        </p:txBody>
      </p:sp>
      <p:sp>
        <p:nvSpPr>
          <p:cNvPr id="32" name="Rectangle 32"/>
          <p:cNvSpPr/>
          <p:nvPr/>
        </p:nvSpPr>
        <p:spPr>
          <a:xfrm>
            <a:off x="6349150" y="5095250"/>
            <a:ext cx="50355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00" dirty="0"/>
              <a:t>15</a:t>
            </a:r>
            <a:r>
              <a:rPr lang="ko-KR" altLang="en-US" sz="1300" dirty="0"/>
              <a:t>년도 기준 출하량 </a:t>
            </a:r>
            <a:r>
              <a:rPr lang="en-US" altLang="ko-KR" sz="1300" dirty="0"/>
              <a:t>15% </a:t>
            </a:r>
            <a:r>
              <a:rPr lang="ko-KR" altLang="en-US" sz="1300" dirty="0"/>
              <a:t>증가</a:t>
            </a:r>
            <a:r>
              <a:rPr lang="en-US" altLang="ko-KR" sz="1300" dirty="0"/>
              <a:t> </a:t>
            </a:r>
            <a:r>
              <a:rPr lang="ko-KR" altLang="en-US" sz="1300" dirty="0"/>
              <a:t>했으나 평균 판매가격 하락으로 인해 </a:t>
            </a:r>
            <a:r>
              <a:rPr lang="en-US" altLang="ko-KR" sz="1300" dirty="0"/>
              <a:t> </a:t>
            </a:r>
            <a:r>
              <a:rPr lang="ko-KR" altLang="en-US" sz="1300" dirty="0"/>
              <a:t>매출액 </a:t>
            </a:r>
            <a:r>
              <a:rPr lang="en-US" altLang="ko-KR" sz="1300" dirty="0"/>
              <a:t>1% </a:t>
            </a:r>
            <a:r>
              <a:rPr lang="ko-KR" altLang="en-US" sz="1300" dirty="0"/>
              <a:t>감소함으로써 수익성 약화</a:t>
            </a:r>
            <a:endParaRPr lang="en-US" altLang="ko-KR" sz="1300" dirty="0"/>
          </a:p>
        </p:txBody>
      </p:sp>
      <p:sp>
        <p:nvSpPr>
          <p:cNvPr id="33" name="직사각형 32"/>
          <p:cNvSpPr/>
          <p:nvPr/>
        </p:nvSpPr>
        <p:spPr>
          <a:xfrm>
            <a:off x="5783071" y="6169896"/>
            <a:ext cx="1591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폐 </a:t>
            </a:r>
            <a:r>
              <a:rPr lang="en-US" altLang="ko-KR" sz="1600" b="1" dirty="0"/>
              <a:t>TSP </a:t>
            </a:r>
            <a:r>
              <a:rPr lang="ko-KR" altLang="en-US" sz="1600" b="1" dirty="0"/>
              <a:t>재생분야</a:t>
            </a:r>
            <a:endParaRPr lang="en-GB" altLang="ko-KR" sz="1600" b="1" dirty="0"/>
          </a:p>
        </p:txBody>
      </p:sp>
      <p:sp>
        <p:nvSpPr>
          <p:cNvPr id="35" name="Rectangle 32"/>
          <p:cNvSpPr/>
          <p:nvPr/>
        </p:nvSpPr>
        <p:spPr>
          <a:xfrm>
            <a:off x="7349256" y="6193522"/>
            <a:ext cx="376359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/>
              <a:t>불량 폐기 </a:t>
            </a:r>
            <a:r>
              <a:rPr lang="en-US" altLang="ko-KR" sz="1300" dirty="0"/>
              <a:t>TSP </a:t>
            </a:r>
            <a:r>
              <a:rPr lang="ko-KR" altLang="en-US" sz="1300" dirty="0"/>
              <a:t>원자재를 재사용 검토 및 일부 시행</a:t>
            </a:r>
            <a:endParaRPr lang="en-GB" sz="1300" dirty="0"/>
          </a:p>
        </p:txBody>
      </p:sp>
      <p:sp>
        <p:nvSpPr>
          <p:cNvPr id="36" name="줄무늬가 있는 오른쪽 화살표 35"/>
          <p:cNvSpPr/>
          <p:nvPr/>
        </p:nvSpPr>
        <p:spPr>
          <a:xfrm rot="5400000">
            <a:off x="8115726" y="5658545"/>
            <a:ext cx="379607" cy="46412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3679320" y="1252978"/>
            <a:ext cx="452946" cy="439823"/>
            <a:chOff x="628482" y="5031813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628482" y="5031813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906319" y="5247716"/>
              <a:ext cx="369446" cy="482591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79320" y="2111714"/>
            <a:ext cx="452946" cy="455060"/>
            <a:chOff x="628482" y="3763280"/>
            <a:chExt cx="914400" cy="914400"/>
          </a:xfrm>
        </p:grpSpPr>
        <p:sp>
          <p:nvSpPr>
            <p:cNvPr id="17" name="Oval 16"/>
            <p:cNvSpPr/>
            <p:nvPr/>
          </p:nvSpPr>
          <p:spPr>
            <a:xfrm>
              <a:off x="628482" y="3763280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66323" y="4021902"/>
              <a:ext cx="438717" cy="397155"/>
            </a:xfrm>
            <a:custGeom>
              <a:avLst/>
              <a:gdLst>
                <a:gd name="T0" fmla="*/ 147 w 190"/>
                <a:gd name="T1" fmla="*/ 0 h 172"/>
                <a:gd name="T2" fmla="*/ 156 w 190"/>
                <a:gd name="T3" fmla="*/ 6 h 172"/>
                <a:gd name="T4" fmla="*/ 140 w 190"/>
                <a:gd name="T5" fmla="*/ 49 h 172"/>
                <a:gd name="T6" fmla="*/ 33 w 190"/>
                <a:gd name="T7" fmla="*/ 13 h 172"/>
                <a:gd name="T8" fmla="*/ 41 w 190"/>
                <a:gd name="T9" fmla="*/ 21 h 172"/>
                <a:gd name="T10" fmla="*/ 54 w 190"/>
                <a:gd name="T11" fmla="*/ 32 h 172"/>
                <a:gd name="T12" fmla="*/ 33 w 190"/>
                <a:gd name="T13" fmla="*/ 41 h 172"/>
                <a:gd name="T14" fmla="*/ 41 w 190"/>
                <a:gd name="T15" fmla="*/ 45 h 172"/>
                <a:gd name="T16" fmla="*/ 54 w 190"/>
                <a:gd name="T17" fmla="*/ 56 h 172"/>
                <a:gd name="T18" fmla="*/ 33 w 190"/>
                <a:gd name="T19" fmla="*/ 65 h 172"/>
                <a:gd name="T20" fmla="*/ 41 w 190"/>
                <a:gd name="T21" fmla="*/ 71 h 172"/>
                <a:gd name="T22" fmla="*/ 54 w 190"/>
                <a:gd name="T23" fmla="*/ 82 h 172"/>
                <a:gd name="T24" fmla="*/ 33 w 190"/>
                <a:gd name="T25" fmla="*/ 90 h 172"/>
                <a:gd name="T26" fmla="*/ 41 w 190"/>
                <a:gd name="T27" fmla="*/ 95 h 172"/>
                <a:gd name="T28" fmla="*/ 54 w 190"/>
                <a:gd name="T29" fmla="*/ 105 h 172"/>
                <a:gd name="T30" fmla="*/ 33 w 190"/>
                <a:gd name="T31" fmla="*/ 114 h 172"/>
                <a:gd name="T32" fmla="*/ 41 w 190"/>
                <a:gd name="T33" fmla="*/ 121 h 172"/>
                <a:gd name="T34" fmla="*/ 54 w 190"/>
                <a:gd name="T35" fmla="*/ 131 h 172"/>
                <a:gd name="T36" fmla="*/ 33 w 190"/>
                <a:gd name="T37" fmla="*/ 140 h 172"/>
                <a:gd name="T38" fmla="*/ 33 w 190"/>
                <a:gd name="T39" fmla="*/ 157 h 172"/>
                <a:gd name="T40" fmla="*/ 140 w 190"/>
                <a:gd name="T41" fmla="*/ 125 h 172"/>
                <a:gd name="T42" fmla="*/ 156 w 190"/>
                <a:gd name="T43" fmla="*/ 164 h 172"/>
                <a:gd name="T44" fmla="*/ 147 w 190"/>
                <a:gd name="T45" fmla="*/ 172 h 172"/>
                <a:gd name="T46" fmla="*/ 18 w 190"/>
                <a:gd name="T47" fmla="*/ 172 h 172"/>
                <a:gd name="T48" fmla="*/ 18 w 190"/>
                <a:gd name="T49" fmla="*/ 153 h 172"/>
                <a:gd name="T50" fmla="*/ 0 w 190"/>
                <a:gd name="T51" fmla="*/ 138 h 172"/>
                <a:gd name="T52" fmla="*/ 18 w 190"/>
                <a:gd name="T53" fmla="*/ 127 h 172"/>
                <a:gd name="T54" fmla="*/ 0 w 190"/>
                <a:gd name="T55" fmla="*/ 112 h 172"/>
                <a:gd name="T56" fmla="*/ 18 w 190"/>
                <a:gd name="T57" fmla="*/ 103 h 172"/>
                <a:gd name="T58" fmla="*/ 0 w 190"/>
                <a:gd name="T59" fmla="*/ 88 h 172"/>
                <a:gd name="T60" fmla="*/ 18 w 190"/>
                <a:gd name="T61" fmla="*/ 77 h 172"/>
                <a:gd name="T62" fmla="*/ 0 w 190"/>
                <a:gd name="T63" fmla="*/ 62 h 172"/>
                <a:gd name="T64" fmla="*/ 18 w 190"/>
                <a:gd name="T65" fmla="*/ 54 h 172"/>
                <a:gd name="T66" fmla="*/ 0 w 190"/>
                <a:gd name="T67" fmla="*/ 39 h 172"/>
                <a:gd name="T68" fmla="*/ 18 w 190"/>
                <a:gd name="T69" fmla="*/ 6 h 172"/>
                <a:gd name="T70" fmla="*/ 26 w 190"/>
                <a:gd name="T71" fmla="*/ 0 h 172"/>
                <a:gd name="T72" fmla="*/ 67 w 190"/>
                <a:gd name="T73" fmla="*/ 82 h 172"/>
                <a:gd name="T74" fmla="*/ 87 w 190"/>
                <a:gd name="T75" fmla="*/ 90 h 172"/>
                <a:gd name="T76" fmla="*/ 67 w 190"/>
                <a:gd name="T77" fmla="*/ 82 h 172"/>
                <a:gd name="T78" fmla="*/ 67 w 190"/>
                <a:gd name="T79" fmla="*/ 65 h 172"/>
                <a:gd name="T80" fmla="*/ 104 w 190"/>
                <a:gd name="T81" fmla="*/ 71 h 172"/>
                <a:gd name="T82" fmla="*/ 67 w 190"/>
                <a:gd name="T83" fmla="*/ 65 h 172"/>
                <a:gd name="T84" fmla="*/ 67 w 190"/>
                <a:gd name="T85" fmla="*/ 45 h 172"/>
                <a:gd name="T86" fmla="*/ 121 w 190"/>
                <a:gd name="T87" fmla="*/ 54 h 172"/>
                <a:gd name="T88" fmla="*/ 67 w 190"/>
                <a:gd name="T89" fmla="*/ 45 h 172"/>
                <a:gd name="T90" fmla="*/ 67 w 190"/>
                <a:gd name="T91" fmla="*/ 28 h 172"/>
                <a:gd name="T92" fmla="*/ 121 w 190"/>
                <a:gd name="T93" fmla="*/ 36 h 172"/>
                <a:gd name="T94" fmla="*/ 67 w 190"/>
                <a:gd name="T95" fmla="*/ 28 h 172"/>
                <a:gd name="T96" fmla="*/ 89 w 190"/>
                <a:gd name="T97" fmla="*/ 138 h 172"/>
                <a:gd name="T98" fmla="*/ 112 w 190"/>
                <a:gd name="T99" fmla="*/ 136 h 172"/>
                <a:gd name="T100" fmla="*/ 91 w 190"/>
                <a:gd name="T101" fmla="*/ 112 h 172"/>
                <a:gd name="T102" fmla="*/ 89 w 190"/>
                <a:gd name="T103" fmla="*/ 138 h 172"/>
                <a:gd name="T104" fmla="*/ 169 w 190"/>
                <a:gd name="T105" fmla="*/ 36 h 172"/>
                <a:gd name="T106" fmla="*/ 121 w 190"/>
                <a:gd name="T107" fmla="*/ 127 h 172"/>
                <a:gd name="T108" fmla="*/ 169 w 190"/>
                <a:gd name="T109" fmla="*/ 3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0" h="172">
                  <a:moveTo>
                    <a:pt x="26" y="0"/>
                  </a:moveTo>
                  <a:lnTo>
                    <a:pt x="147" y="0"/>
                  </a:lnTo>
                  <a:lnTo>
                    <a:pt x="156" y="0"/>
                  </a:lnTo>
                  <a:lnTo>
                    <a:pt x="156" y="6"/>
                  </a:lnTo>
                  <a:lnTo>
                    <a:pt x="156" y="34"/>
                  </a:lnTo>
                  <a:lnTo>
                    <a:pt x="140" y="49"/>
                  </a:lnTo>
                  <a:lnTo>
                    <a:pt x="140" y="13"/>
                  </a:lnTo>
                  <a:lnTo>
                    <a:pt x="33" y="13"/>
                  </a:lnTo>
                  <a:lnTo>
                    <a:pt x="33" y="24"/>
                  </a:lnTo>
                  <a:lnTo>
                    <a:pt x="41" y="21"/>
                  </a:lnTo>
                  <a:lnTo>
                    <a:pt x="48" y="17"/>
                  </a:lnTo>
                  <a:lnTo>
                    <a:pt x="54" y="32"/>
                  </a:lnTo>
                  <a:lnTo>
                    <a:pt x="46" y="34"/>
                  </a:lnTo>
                  <a:lnTo>
                    <a:pt x="33" y="41"/>
                  </a:lnTo>
                  <a:lnTo>
                    <a:pt x="33" y="47"/>
                  </a:lnTo>
                  <a:lnTo>
                    <a:pt x="41" y="45"/>
                  </a:lnTo>
                  <a:lnTo>
                    <a:pt x="48" y="41"/>
                  </a:lnTo>
                  <a:lnTo>
                    <a:pt x="54" y="56"/>
                  </a:lnTo>
                  <a:lnTo>
                    <a:pt x="46" y="58"/>
                  </a:lnTo>
                  <a:lnTo>
                    <a:pt x="33" y="65"/>
                  </a:lnTo>
                  <a:lnTo>
                    <a:pt x="33" y="73"/>
                  </a:lnTo>
                  <a:lnTo>
                    <a:pt x="41" y="71"/>
                  </a:lnTo>
                  <a:lnTo>
                    <a:pt x="48" y="67"/>
                  </a:lnTo>
                  <a:lnTo>
                    <a:pt x="54" y="82"/>
                  </a:lnTo>
                  <a:lnTo>
                    <a:pt x="46" y="84"/>
                  </a:lnTo>
                  <a:lnTo>
                    <a:pt x="33" y="90"/>
                  </a:lnTo>
                  <a:lnTo>
                    <a:pt x="33" y="97"/>
                  </a:lnTo>
                  <a:lnTo>
                    <a:pt x="41" y="95"/>
                  </a:lnTo>
                  <a:lnTo>
                    <a:pt x="48" y="90"/>
                  </a:lnTo>
                  <a:lnTo>
                    <a:pt x="54" y="105"/>
                  </a:lnTo>
                  <a:lnTo>
                    <a:pt x="46" y="108"/>
                  </a:lnTo>
                  <a:lnTo>
                    <a:pt x="33" y="114"/>
                  </a:lnTo>
                  <a:lnTo>
                    <a:pt x="33" y="123"/>
                  </a:lnTo>
                  <a:lnTo>
                    <a:pt x="41" y="121"/>
                  </a:lnTo>
                  <a:lnTo>
                    <a:pt x="48" y="118"/>
                  </a:lnTo>
                  <a:lnTo>
                    <a:pt x="54" y="131"/>
                  </a:lnTo>
                  <a:lnTo>
                    <a:pt x="46" y="133"/>
                  </a:lnTo>
                  <a:lnTo>
                    <a:pt x="33" y="140"/>
                  </a:lnTo>
                  <a:lnTo>
                    <a:pt x="33" y="153"/>
                  </a:lnTo>
                  <a:lnTo>
                    <a:pt x="33" y="157"/>
                  </a:lnTo>
                  <a:lnTo>
                    <a:pt x="140" y="157"/>
                  </a:lnTo>
                  <a:lnTo>
                    <a:pt x="140" y="125"/>
                  </a:lnTo>
                  <a:lnTo>
                    <a:pt x="156" y="110"/>
                  </a:lnTo>
                  <a:lnTo>
                    <a:pt x="156" y="164"/>
                  </a:lnTo>
                  <a:lnTo>
                    <a:pt x="156" y="172"/>
                  </a:lnTo>
                  <a:lnTo>
                    <a:pt x="147" y="172"/>
                  </a:lnTo>
                  <a:lnTo>
                    <a:pt x="26" y="172"/>
                  </a:lnTo>
                  <a:lnTo>
                    <a:pt x="18" y="172"/>
                  </a:lnTo>
                  <a:lnTo>
                    <a:pt x="18" y="164"/>
                  </a:lnTo>
                  <a:lnTo>
                    <a:pt x="18" y="153"/>
                  </a:lnTo>
                  <a:lnTo>
                    <a:pt x="2" y="153"/>
                  </a:lnTo>
                  <a:lnTo>
                    <a:pt x="0" y="138"/>
                  </a:lnTo>
                  <a:lnTo>
                    <a:pt x="18" y="131"/>
                  </a:lnTo>
                  <a:lnTo>
                    <a:pt x="18" y="127"/>
                  </a:lnTo>
                  <a:lnTo>
                    <a:pt x="2" y="127"/>
                  </a:lnTo>
                  <a:lnTo>
                    <a:pt x="0" y="112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2" y="103"/>
                  </a:lnTo>
                  <a:lnTo>
                    <a:pt x="0" y="88"/>
                  </a:lnTo>
                  <a:lnTo>
                    <a:pt x="18" y="80"/>
                  </a:lnTo>
                  <a:lnTo>
                    <a:pt x="18" y="77"/>
                  </a:lnTo>
                  <a:lnTo>
                    <a:pt x="2" y="77"/>
                  </a:lnTo>
                  <a:lnTo>
                    <a:pt x="0" y="6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" y="54"/>
                  </a:lnTo>
                  <a:lnTo>
                    <a:pt x="0" y="39"/>
                  </a:lnTo>
                  <a:lnTo>
                    <a:pt x="18" y="3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close/>
                  <a:moveTo>
                    <a:pt x="67" y="82"/>
                  </a:moveTo>
                  <a:lnTo>
                    <a:pt x="67" y="90"/>
                  </a:lnTo>
                  <a:lnTo>
                    <a:pt x="87" y="90"/>
                  </a:lnTo>
                  <a:lnTo>
                    <a:pt x="87" y="82"/>
                  </a:lnTo>
                  <a:lnTo>
                    <a:pt x="67" y="82"/>
                  </a:lnTo>
                  <a:lnTo>
                    <a:pt x="67" y="82"/>
                  </a:lnTo>
                  <a:close/>
                  <a:moveTo>
                    <a:pt x="67" y="65"/>
                  </a:moveTo>
                  <a:lnTo>
                    <a:pt x="67" y="71"/>
                  </a:lnTo>
                  <a:lnTo>
                    <a:pt x="104" y="71"/>
                  </a:lnTo>
                  <a:lnTo>
                    <a:pt x="104" y="65"/>
                  </a:lnTo>
                  <a:lnTo>
                    <a:pt x="67" y="65"/>
                  </a:lnTo>
                  <a:lnTo>
                    <a:pt x="67" y="65"/>
                  </a:lnTo>
                  <a:close/>
                  <a:moveTo>
                    <a:pt x="67" y="45"/>
                  </a:moveTo>
                  <a:lnTo>
                    <a:pt x="67" y="54"/>
                  </a:lnTo>
                  <a:lnTo>
                    <a:pt x="121" y="54"/>
                  </a:lnTo>
                  <a:lnTo>
                    <a:pt x="121" y="45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67" y="28"/>
                  </a:moveTo>
                  <a:lnTo>
                    <a:pt x="67" y="36"/>
                  </a:lnTo>
                  <a:lnTo>
                    <a:pt x="121" y="36"/>
                  </a:lnTo>
                  <a:lnTo>
                    <a:pt x="121" y="28"/>
                  </a:lnTo>
                  <a:lnTo>
                    <a:pt x="67" y="28"/>
                  </a:lnTo>
                  <a:lnTo>
                    <a:pt x="67" y="28"/>
                  </a:lnTo>
                  <a:close/>
                  <a:moveTo>
                    <a:pt x="89" y="138"/>
                  </a:moveTo>
                  <a:lnTo>
                    <a:pt x="100" y="136"/>
                  </a:lnTo>
                  <a:lnTo>
                    <a:pt x="112" y="136"/>
                  </a:lnTo>
                  <a:lnTo>
                    <a:pt x="102" y="125"/>
                  </a:lnTo>
                  <a:lnTo>
                    <a:pt x="91" y="112"/>
                  </a:lnTo>
                  <a:lnTo>
                    <a:pt x="89" y="125"/>
                  </a:lnTo>
                  <a:lnTo>
                    <a:pt x="89" y="138"/>
                  </a:lnTo>
                  <a:lnTo>
                    <a:pt x="89" y="138"/>
                  </a:lnTo>
                  <a:close/>
                  <a:moveTo>
                    <a:pt x="169" y="36"/>
                  </a:moveTo>
                  <a:lnTo>
                    <a:pt x="100" y="103"/>
                  </a:lnTo>
                  <a:lnTo>
                    <a:pt x="121" y="127"/>
                  </a:lnTo>
                  <a:lnTo>
                    <a:pt x="190" y="60"/>
                  </a:lnTo>
                  <a:lnTo>
                    <a:pt x="169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71" y="1582048"/>
            <a:ext cx="3129386" cy="2349872"/>
          </a:xfrm>
          <a:prstGeom prst="rect">
            <a:avLst/>
          </a:prstGeom>
        </p:spPr>
      </p:pic>
      <p:grpSp>
        <p:nvGrpSpPr>
          <p:cNvPr id="27" name="Group 17"/>
          <p:cNvGrpSpPr/>
          <p:nvPr/>
        </p:nvGrpSpPr>
        <p:grpSpPr>
          <a:xfrm>
            <a:off x="4132267" y="2147647"/>
            <a:ext cx="6968057" cy="1632605"/>
            <a:chOff x="142751" y="3642083"/>
            <a:chExt cx="3484913" cy="1632605"/>
          </a:xfrm>
        </p:grpSpPr>
        <p:sp>
          <p:nvSpPr>
            <p:cNvPr id="28" name="TextBox 27"/>
            <p:cNvSpPr txBox="1"/>
            <p:nvPr/>
          </p:nvSpPr>
          <p:spPr>
            <a:xfrm>
              <a:off x="142751" y="3642083"/>
              <a:ext cx="17369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TSP(Touch screen panel)</a:t>
              </a:r>
              <a:r>
                <a:rPr lang="ko-KR" altLang="en-US" sz="2000" b="1" dirty="0"/>
                <a:t>의 형태</a:t>
              </a:r>
              <a:endParaRPr lang="en-GB" sz="2000" b="1" dirty="0"/>
            </a:p>
          </p:txBody>
        </p:sp>
        <p:sp>
          <p:nvSpPr>
            <p:cNvPr id="29" name="Rectangle 19"/>
            <p:cNvSpPr/>
            <p:nvPr/>
          </p:nvSpPr>
          <p:spPr>
            <a:xfrm>
              <a:off x="326046" y="4074359"/>
              <a:ext cx="3301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1) Film Type : GFF, GF1, GF2 (DITO,SITO)</a:t>
              </a:r>
              <a:br>
                <a:rPr lang="en-GB" dirty="0"/>
              </a:br>
              <a:r>
                <a:rPr lang="en-GB" dirty="0"/>
                <a:t>2) Glass type : GG (DITO, SITO)</a:t>
              </a:r>
              <a:br>
                <a:rPr lang="en-GB" dirty="0"/>
              </a:br>
              <a:r>
                <a:rPr lang="en-GB" dirty="0"/>
                <a:t>3) Touch Integrated With Cover Window : G1F,G2,G1</a:t>
              </a:r>
              <a:br>
                <a:rPr lang="en-GB" dirty="0"/>
              </a:br>
              <a:r>
                <a:rPr lang="en-GB" dirty="0"/>
                <a:t>4) Touch Integrated With Display : On-cell, In-cell, In/on-cell Hybrid</a:t>
              </a:r>
            </a:p>
          </p:txBody>
        </p:sp>
      </p:grpSp>
      <p:grpSp>
        <p:nvGrpSpPr>
          <p:cNvPr id="32" name="Group 17"/>
          <p:cNvGrpSpPr/>
          <p:nvPr/>
        </p:nvGrpSpPr>
        <p:grpSpPr>
          <a:xfrm>
            <a:off x="4132266" y="1259684"/>
            <a:ext cx="5190906" cy="755630"/>
            <a:chOff x="382405" y="3962896"/>
            <a:chExt cx="3370838" cy="755630"/>
          </a:xfrm>
        </p:grpSpPr>
        <p:sp>
          <p:nvSpPr>
            <p:cNvPr id="33" name="TextBox 32"/>
            <p:cNvSpPr txBox="1"/>
            <p:nvPr/>
          </p:nvSpPr>
          <p:spPr>
            <a:xfrm>
              <a:off x="382405" y="3962896"/>
              <a:ext cx="2255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TSP(Touch screen panel)</a:t>
              </a:r>
              <a:r>
                <a:rPr lang="ko-KR" altLang="en-US" sz="2000" b="1" dirty="0"/>
                <a:t>의 구조</a:t>
              </a:r>
              <a:endParaRPr lang="en-GB" sz="2000" b="1" dirty="0"/>
            </a:p>
          </p:txBody>
        </p:sp>
        <p:sp>
          <p:nvSpPr>
            <p:cNvPr id="34" name="Rectangle 19"/>
            <p:cNvSpPr/>
            <p:nvPr/>
          </p:nvSpPr>
          <p:spPr>
            <a:xfrm>
              <a:off x="620399" y="4349194"/>
              <a:ext cx="31328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Cover Glass , OCA, ITO Glass, LCD Panel</a:t>
              </a:r>
              <a:r>
                <a:rPr lang="ko-KR" altLang="en-US" dirty="0"/>
                <a:t>로 구성</a:t>
              </a:r>
              <a:endParaRPr lang="en-GB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0" y="4486742"/>
            <a:ext cx="3231121" cy="201023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94" y="4486256"/>
            <a:ext cx="3247669" cy="20102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706" y="1120383"/>
            <a:ext cx="144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TSP</a:t>
            </a:r>
            <a:r>
              <a:rPr lang="ko-KR" altLang="en-US" sz="2000" b="1" dirty="0">
                <a:solidFill>
                  <a:srgbClr val="002060"/>
                </a:solidFill>
              </a:rPr>
              <a:t>의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</a:rPr>
              <a:t>구조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6706" y="4025077"/>
            <a:ext cx="201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TSP</a:t>
            </a:r>
            <a:r>
              <a:rPr lang="ko-KR" altLang="en-US" sz="2000" b="1" dirty="0">
                <a:solidFill>
                  <a:srgbClr val="002060"/>
                </a:solidFill>
              </a:rPr>
              <a:t>의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</a:rPr>
              <a:t>원가 비중</a:t>
            </a:r>
            <a:endParaRPr lang="en-GB" sz="2000" b="1" dirty="0">
              <a:solidFill>
                <a:srgbClr val="002060"/>
              </a:solidFill>
            </a:endParaRPr>
          </a:p>
        </p:txBody>
      </p:sp>
      <p:grpSp>
        <p:nvGrpSpPr>
          <p:cNvPr id="31" name="Group 5"/>
          <p:cNvGrpSpPr/>
          <p:nvPr/>
        </p:nvGrpSpPr>
        <p:grpSpPr>
          <a:xfrm>
            <a:off x="7492403" y="4524944"/>
            <a:ext cx="464776" cy="419149"/>
            <a:chOff x="1105079" y="1849004"/>
            <a:chExt cx="831273" cy="831273"/>
          </a:xfrm>
        </p:grpSpPr>
        <p:sp>
          <p:nvSpPr>
            <p:cNvPr id="35" name="Oval 3"/>
            <p:cNvSpPr/>
            <p:nvPr/>
          </p:nvSpPr>
          <p:spPr>
            <a:xfrm>
              <a:off x="1105079" y="1849004"/>
              <a:ext cx="831273" cy="8312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1363206" y="2123050"/>
              <a:ext cx="315017" cy="283178"/>
            </a:xfrm>
            <a:custGeom>
              <a:avLst/>
              <a:gdLst>
                <a:gd name="T0" fmla="*/ 885 w 907"/>
                <a:gd name="T1" fmla="*/ 197 h 740"/>
                <a:gd name="T2" fmla="*/ 885 w 907"/>
                <a:gd name="T3" fmla="*/ 118 h 740"/>
                <a:gd name="T4" fmla="*/ 789 w 907"/>
                <a:gd name="T5" fmla="*/ 22 h 740"/>
                <a:gd name="T6" fmla="*/ 710 w 907"/>
                <a:gd name="T7" fmla="*/ 22 h 740"/>
                <a:gd name="T8" fmla="*/ 365 w 907"/>
                <a:gd name="T9" fmla="*/ 366 h 740"/>
                <a:gd name="T10" fmla="*/ 285 w 907"/>
                <a:gd name="T11" fmla="*/ 366 h 740"/>
                <a:gd name="T12" fmla="*/ 198 w 907"/>
                <a:gd name="T13" fmla="*/ 279 h 740"/>
                <a:gd name="T14" fmla="*/ 118 w 907"/>
                <a:gd name="T15" fmla="*/ 279 h 740"/>
                <a:gd name="T16" fmla="*/ 22 w 907"/>
                <a:gd name="T17" fmla="*/ 375 h 740"/>
                <a:gd name="T18" fmla="*/ 22 w 907"/>
                <a:gd name="T19" fmla="*/ 454 h 740"/>
                <a:gd name="T20" fmla="*/ 285 w 907"/>
                <a:gd name="T21" fmla="*/ 718 h 740"/>
                <a:gd name="T22" fmla="*/ 365 w 907"/>
                <a:gd name="T23" fmla="*/ 718 h 740"/>
                <a:gd name="T24" fmla="*/ 885 w 907"/>
                <a:gd name="T25" fmla="*/ 19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740">
                  <a:moveTo>
                    <a:pt x="885" y="197"/>
                  </a:moveTo>
                  <a:cubicBezTo>
                    <a:pt x="907" y="176"/>
                    <a:pt x="907" y="140"/>
                    <a:pt x="885" y="118"/>
                  </a:cubicBezTo>
                  <a:cubicBezTo>
                    <a:pt x="789" y="22"/>
                    <a:pt x="789" y="22"/>
                    <a:pt x="789" y="22"/>
                  </a:cubicBezTo>
                  <a:cubicBezTo>
                    <a:pt x="767" y="0"/>
                    <a:pt x="731" y="0"/>
                    <a:pt x="710" y="22"/>
                  </a:cubicBezTo>
                  <a:cubicBezTo>
                    <a:pt x="365" y="366"/>
                    <a:pt x="365" y="366"/>
                    <a:pt x="365" y="366"/>
                  </a:cubicBezTo>
                  <a:cubicBezTo>
                    <a:pt x="343" y="388"/>
                    <a:pt x="307" y="388"/>
                    <a:pt x="285" y="366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176" y="257"/>
                    <a:pt x="140" y="257"/>
                    <a:pt x="118" y="279"/>
                  </a:cubicBezTo>
                  <a:cubicBezTo>
                    <a:pt x="22" y="375"/>
                    <a:pt x="22" y="375"/>
                    <a:pt x="22" y="375"/>
                  </a:cubicBezTo>
                  <a:cubicBezTo>
                    <a:pt x="0" y="397"/>
                    <a:pt x="0" y="432"/>
                    <a:pt x="22" y="454"/>
                  </a:cubicBezTo>
                  <a:cubicBezTo>
                    <a:pt x="285" y="718"/>
                    <a:pt x="285" y="718"/>
                    <a:pt x="285" y="718"/>
                  </a:cubicBezTo>
                  <a:cubicBezTo>
                    <a:pt x="307" y="740"/>
                    <a:pt x="343" y="740"/>
                    <a:pt x="365" y="718"/>
                  </a:cubicBezTo>
                  <a:lnTo>
                    <a:pt x="885" y="1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81074" y="5800434"/>
            <a:ext cx="276225" cy="485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708565" y="5828678"/>
            <a:ext cx="276225" cy="485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22803" y="5544758"/>
            <a:ext cx="276225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60635" y="5376790"/>
            <a:ext cx="276225" cy="923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87236" y="5891141"/>
            <a:ext cx="276225" cy="4095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21545" y="5895666"/>
            <a:ext cx="276225" cy="409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826104" y="5663714"/>
            <a:ext cx="276225" cy="6524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548776" y="5504683"/>
            <a:ext cx="276225" cy="818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957179" y="4496312"/>
            <a:ext cx="36838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타 부품들에 비해 </a:t>
            </a:r>
            <a:r>
              <a:rPr lang="en-US" altLang="ko-KR" b="1" dirty="0"/>
              <a:t>Cover glass</a:t>
            </a:r>
            <a:r>
              <a:rPr lang="ko-KR" altLang="en-US" sz="1600" b="1" dirty="0"/>
              <a:t>의 원가가 </a:t>
            </a:r>
            <a:endParaRPr lang="en-US" altLang="ko-KR" sz="1600" b="1" dirty="0"/>
          </a:p>
          <a:p>
            <a:r>
              <a:rPr lang="en-US" altLang="ko-KR" sz="1600" b="1" dirty="0"/>
              <a:t>41%</a:t>
            </a:r>
            <a:r>
              <a:rPr lang="ko-KR" altLang="en-US" sz="1600" b="1" dirty="0"/>
              <a:t>로 월등히 높은 비중을 차지</a:t>
            </a:r>
            <a:endParaRPr lang="en-GB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15584" y="6496495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4.3</a:t>
            </a:r>
            <a:r>
              <a:rPr lang="ko-KR" altLang="en-US" sz="1600" dirty="0"/>
              <a:t>인치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Smart phone</a:t>
            </a:r>
            <a:endParaRPr lang="en-GB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516788" y="6514508"/>
            <a:ext cx="1824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10.1</a:t>
            </a:r>
            <a:r>
              <a:rPr lang="ko-KR" altLang="en-US" sz="1600" dirty="0"/>
              <a:t>인치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Smart pad</a:t>
            </a:r>
            <a:endParaRPr lang="en-GB" sz="1600" b="1" dirty="0"/>
          </a:p>
        </p:txBody>
      </p:sp>
      <p:sp>
        <p:nvSpPr>
          <p:cNvPr id="47" name="Rectangle 19"/>
          <p:cNvSpPr/>
          <p:nvPr/>
        </p:nvSpPr>
        <p:spPr>
          <a:xfrm>
            <a:off x="7814315" y="5254084"/>
            <a:ext cx="3826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폐 </a:t>
            </a:r>
            <a:r>
              <a:rPr lang="en-US" altLang="ko-KR" sz="1600" dirty="0"/>
              <a:t>TSP</a:t>
            </a:r>
            <a:r>
              <a:rPr lang="ko-KR" altLang="en-US" sz="1600" dirty="0"/>
              <a:t>에서 </a:t>
            </a:r>
            <a:r>
              <a:rPr lang="en-US" altLang="ko-KR" sz="1600" dirty="0"/>
              <a:t>Cover glass</a:t>
            </a:r>
            <a:r>
              <a:rPr lang="ko-KR" altLang="en-US" sz="1600" dirty="0"/>
              <a:t>를 분리하여 재사용</a:t>
            </a:r>
            <a:endParaRPr lang="en-GB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1257299" y="2147647"/>
            <a:ext cx="981076" cy="214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줄무늬가 있는 오른쪽 화살표 48"/>
          <p:cNvSpPr/>
          <p:nvPr/>
        </p:nvSpPr>
        <p:spPr>
          <a:xfrm rot="5400000">
            <a:off x="9537857" y="5621456"/>
            <a:ext cx="379607" cy="4641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9"/>
          <p:cNvSpPr/>
          <p:nvPr/>
        </p:nvSpPr>
        <p:spPr>
          <a:xfrm>
            <a:off x="7814315" y="6114398"/>
            <a:ext cx="3826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기업의 수익성 증가</a:t>
            </a:r>
            <a:endParaRPr lang="en-GB" sz="2000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ko-KR" dirty="0"/>
              <a:t>TSP (Touch screen panel)</a:t>
            </a:r>
            <a:endParaRPr lang="en-GB" sz="36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3396" y="540887"/>
            <a:ext cx="9144000" cy="1147012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396" y="1879649"/>
            <a:ext cx="9144000" cy="4290492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3200" dirty="0"/>
              <a:t>기업소개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업체 현황분석 및 문제점 도출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ko-KR" altLang="en-US" sz="3200" dirty="0"/>
              <a:t>현황분석</a:t>
            </a:r>
            <a:endParaRPr lang="en-US" altLang="ko-KR" sz="3200" dirty="0"/>
          </a:p>
          <a:p>
            <a:pPr marL="914400" lvl="1" indent="-457200" algn="l">
              <a:buAutoNum type="arabicPeriod"/>
            </a:pPr>
            <a:r>
              <a:rPr lang="en-US" altLang="ko-KR" sz="3200" dirty="0"/>
              <a:t>AS-IS  </a:t>
            </a:r>
            <a:r>
              <a:rPr lang="ko-KR" altLang="en-US" sz="3200" dirty="0"/>
              <a:t>프로세스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소개</a:t>
            </a:r>
            <a:endParaRPr lang="en-US" altLang="ko-KR" sz="3200" dirty="0"/>
          </a:p>
          <a:p>
            <a:pPr marL="457200" indent="-457200" algn="l">
              <a:buAutoNum type="arabicPeriod"/>
            </a:pPr>
            <a:r>
              <a:rPr lang="ko-KR" altLang="en-US" sz="3200" dirty="0"/>
              <a:t>프로젝트 방향</a:t>
            </a:r>
            <a:endParaRPr lang="en-US" altLang="ko-KR" sz="3200" dirty="0"/>
          </a:p>
          <a:p>
            <a:pPr lvl="1" algn="l"/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812-CA6E-4CF7-A597-B03BE0D22F0C}" type="slidenum">
              <a:rPr lang="en-GB" smtClean="0"/>
              <a:t>8</a:t>
            </a:fld>
            <a:endParaRPr lang="en-GB" dirty="0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V="1">
            <a:off x="435032" y="324196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435032" y="6356350"/>
            <a:ext cx="11360728" cy="24941"/>
          </a:xfrm>
          <a:prstGeom prst="line">
            <a:avLst/>
          </a:prstGeom>
          <a:ln w="539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73823" y="2927838"/>
            <a:ext cx="5864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056565" y="5898620"/>
            <a:ext cx="6524031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</a:rPr>
              <a:t>                                            잔류 접착제층 종래 습식 방법 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endParaRPr lang="en-US" altLang="ko-KR" sz="1600" b="1" dirty="0">
              <a:solidFill>
                <a:schemeClr val="accent1"/>
              </a:solidFill>
            </a:endParaRPr>
          </a:p>
          <a:p>
            <a:r>
              <a:rPr lang="en-US" altLang="ko-KR" sz="1600" b="1" dirty="0">
                <a:solidFill>
                  <a:schemeClr val="accent1"/>
                </a:solidFill>
              </a:rPr>
              <a:t>                </a:t>
            </a:r>
            <a:r>
              <a:rPr lang="ko-KR" altLang="en-US" sz="1600" b="1" dirty="0">
                <a:solidFill>
                  <a:srgbClr val="FF0000"/>
                </a:solidFill>
              </a:rPr>
              <a:t>접착테이프를 이용한 접착층을 제거하는 특허기술개발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029" y="1411338"/>
            <a:ext cx="8942363" cy="1520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 rot="5400000">
            <a:off x="10131125" y="1251657"/>
            <a:ext cx="2190623" cy="1913199"/>
          </a:xfrm>
          <a:prstGeom prst="triangle">
            <a:avLst>
              <a:gd name="adj" fmla="val 5139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08057" y="1206056"/>
            <a:ext cx="2550090" cy="478383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5877" y="428199"/>
            <a:ext cx="728589" cy="365125"/>
          </a:xfrm>
        </p:spPr>
        <p:txBody>
          <a:bodyPr/>
          <a:lstStyle/>
          <a:p>
            <a:fld id="{F3481812-CA6E-4CF7-A597-B03BE0D22F0C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14408" y="2134271"/>
            <a:ext cx="2405575" cy="713936"/>
            <a:chOff x="858128" y="2818811"/>
            <a:chExt cx="2405575" cy="713936"/>
          </a:xfrm>
        </p:grpSpPr>
        <p:sp>
          <p:nvSpPr>
            <p:cNvPr id="8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          점착테이프를 이용한 기판 이물 제거 방법</a:t>
              </a:r>
              <a:endParaRPr lang="en-GB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3005" y="2991114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936496" y="2957279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8323" y="2062649"/>
            <a:ext cx="2405575" cy="713936"/>
            <a:chOff x="3340686" y="2818812"/>
            <a:chExt cx="2405575" cy="713936"/>
          </a:xfrm>
        </p:grpSpPr>
        <p:sp>
          <p:nvSpPr>
            <p:cNvPr id="9" name="Rectangle 8"/>
            <p:cNvSpPr/>
            <p:nvPr/>
          </p:nvSpPr>
          <p:spPr>
            <a:xfrm>
              <a:off x="3340686" y="2818812"/>
              <a:ext cx="2405575" cy="7139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          광학용 투명 접착제</a:t>
              </a:r>
              <a:r>
                <a:rPr lang="en-US" altLang="ko-KR" sz="1400" dirty="0"/>
                <a:t>,                                                                                            </a:t>
              </a:r>
              <a:r>
                <a:rPr lang="ko-KR" altLang="en-US" sz="1400" dirty="0"/>
                <a:t>분리제거용 테이프  </a:t>
              </a:r>
              <a:endParaRPr lang="en-GB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1838" y="2991114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b="1" dirty="0">
                <a:solidFill>
                  <a:schemeClr val="bg2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383726" y="3016399"/>
              <a:ext cx="395460" cy="289079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24653" y="2095755"/>
            <a:ext cx="2405575" cy="713936"/>
            <a:chOff x="5823244" y="2818812"/>
            <a:chExt cx="2405575" cy="713936"/>
          </a:xfrm>
        </p:grpSpPr>
        <p:sp>
          <p:nvSpPr>
            <p:cNvPr id="10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09083" y="2933744"/>
              <a:ext cx="1481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광학투명접착제 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  <a:t/>
              </a:r>
              <a:b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</a:rPr>
              </a:b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제거용 점착필름</a:t>
              </a:r>
              <a:endParaRPr lang="en-GB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041476" y="2983041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14408" y="1490472"/>
            <a:ext cx="2402782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1995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991147" y="1469393"/>
            <a:ext cx="2405574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57256" y="1737320"/>
            <a:ext cx="5069015" cy="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65" y="2922243"/>
            <a:ext cx="2405576" cy="113903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08" y="3004170"/>
            <a:ext cx="2402782" cy="10668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786" y="2924518"/>
            <a:ext cx="2405575" cy="997200"/>
          </a:xfrm>
          <a:prstGeom prst="rect">
            <a:avLst/>
          </a:prstGeom>
        </p:spPr>
      </p:pic>
      <p:grpSp>
        <p:nvGrpSpPr>
          <p:cNvPr id="34" name="Group 6"/>
          <p:cNvGrpSpPr/>
          <p:nvPr/>
        </p:nvGrpSpPr>
        <p:grpSpPr>
          <a:xfrm>
            <a:off x="1317077" y="4142815"/>
            <a:ext cx="2400113" cy="1619915"/>
            <a:chOff x="1336945" y="2133708"/>
            <a:chExt cx="1619916" cy="1619915"/>
          </a:xfrm>
        </p:grpSpPr>
        <p:grpSp>
          <p:nvGrpSpPr>
            <p:cNvPr id="35" name="Group 5"/>
            <p:cNvGrpSpPr/>
            <p:nvPr/>
          </p:nvGrpSpPr>
          <p:grpSpPr>
            <a:xfrm>
              <a:off x="1336945" y="2133708"/>
              <a:ext cx="1619916" cy="1619915"/>
              <a:chOff x="2488916" y="3076243"/>
              <a:chExt cx="1619916" cy="1619915"/>
            </a:xfrm>
          </p:grpSpPr>
          <p:sp>
            <p:nvSpPr>
              <p:cNvPr id="40" name="Rectangle 3"/>
              <p:cNvSpPr/>
              <p:nvPr/>
            </p:nvSpPr>
            <p:spPr>
              <a:xfrm>
                <a:off x="2488917" y="3076243"/>
                <a:ext cx="1619915" cy="16199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"/>
              <p:cNvSpPr/>
              <p:nvPr/>
            </p:nvSpPr>
            <p:spPr>
              <a:xfrm>
                <a:off x="2488916" y="3777176"/>
                <a:ext cx="1619915" cy="918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액정 표시 유리 기판에 부착한 이물의 제거 방법</a:t>
                </a:r>
                <a:endParaRPr lang="en-GB" sz="1200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38871" y="2191425"/>
              <a:ext cx="1416062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2"/>
                  </a:solidFill>
                </a:rPr>
                <a:t>[1995.02.10 </a:t>
              </a:r>
              <a:r>
                <a:rPr lang="ko-KR" altLang="en-US" sz="1200" b="1" dirty="0">
                  <a:solidFill>
                    <a:schemeClr val="bg2"/>
                  </a:solidFill>
                </a:rPr>
                <a:t>출원</a:t>
              </a:r>
              <a:r>
                <a:rPr lang="en-US" altLang="ko-KR" sz="1200" b="1" dirty="0">
                  <a:solidFill>
                    <a:schemeClr val="bg2"/>
                  </a:solidFill>
                </a:rPr>
                <a:t>]</a:t>
              </a:r>
              <a:r>
                <a:rPr lang="en-GB" altLang="ko-KR" sz="1200" b="1" dirty="0">
                  <a:solidFill>
                    <a:schemeClr val="bg2"/>
                  </a:solidFill>
                </a:rPr>
                <a:t>                    </a:t>
              </a:r>
              <a:r>
                <a:rPr lang="en-US" altLang="ko-KR" sz="1200" b="1" dirty="0">
                  <a:solidFill>
                    <a:schemeClr val="bg2"/>
                  </a:solidFill>
                </a:rPr>
                <a:t>NITTO DENKKO</a:t>
              </a:r>
              <a:r>
                <a:rPr lang="en-GB" altLang="ko-KR" sz="1200" b="1" dirty="0">
                  <a:solidFill>
                    <a:schemeClr val="bg2"/>
                  </a:solidFill>
                </a:rPr>
                <a:t>                      (</a:t>
              </a:r>
              <a:r>
                <a:rPr lang="ko-KR" altLang="en-US" sz="1200" b="1" dirty="0">
                  <a:solidFill>
                    <a:schemeClr val="bg2"/>
                  </a:solidFill>
                </a:rPr>
                <a:t>일본</a:t>
              </a:r>
              <a:r>
                <a:rPr lang="en-US" altLang="ko-KR" sz="1200" b="1" dirty="0">
                  <a:solidFill>
                    <a:schemeClr val="bg2"/>
                  </a:solidFill>
                </a:rPr>
                <a:t>)</a:t>
              </a:r>
              <a:r>
                <a:rPr lang="en-GB" altLang="ko-KR" sz="1200" b="1" dirty="0">
                  <a:solidFill>
                    <a:schemeClr val="bg2"/>
                  </a:solidFill>
                </a:rPr>
                <a:t>   </a:t>
              </a:r>
              <a:endParaRPr lang="en-US" altLang="ko-KR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3" name="Group 11"/>
          <p:cNvGrpSpPr/>
          <p:nvPr/>
        </p:nvGrpSpPr>
        <p:grpSpPr>
          <a:xfrm>
            <a:off x="5089957" y="4122821"/>
            <a:ext cx="2442540" cy="1619915"/>
            <a:chOff x="2464253" y="3076244"/>
            <a:chExt cx="1629729" cy="1619915"/>
          </a:xfrm>
        </p:grpSpPr>
        <p:sp>
          <p:nvSpPr>
            <p:cNvPr id="45" name="Rectangle 13"/>
            <p:cNvSpPr/>
            <p:nvPr/>
          </p:nvSpPr>
          <p:spPr>
            <a:xfrm>
              <a:off x="2474067" y="3076244"/>
              <a:ext cx="1619915" cy="16199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Rectangle 14"/>
            <p:cNvSpPr/>
            <p:nvPr/>
          </p:nvSpPr>
          <p:spPr>
            <a:xfrm>
              <a:off x="2464253" y="3776705"/>
              <a:ext cx="1619915" cy="9145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터치스크린패널 재생 공정 중 커버 글라스 또는 패널 상의 </a:t>
              </a:r>
              <a:r>
                <a:rPr lang="ko-KR" altLang="en-US" sz="1200" b="1" dirty="0" err="1"/>
                <a:t>광학용</a:t>
              </a:r>
              <a:r>
                <a:rPr lang="ko-KR" altLang="en-US" sz="1200" b="1" dirty="0"/>
                <a:t> 투명 접착제의 분리 제거용 테이프 및 그 제조방법</a:t>
              </a:r>
              <a:endParaRPr lang="en-GB" sz="1200" b="1" dirty="0"/>
            </a:p>
          </p:txBody>
        </p:sp>
      </p:grpSp>
      <p:grpSp>
        <p:nvGrpSpPr>
          <p:cNvPr id="48" name="Group 16"/>
          <p:cNvGrpSpPr/>
          <p:nvPr/>
        </p:nvGrpSpPr>
        <p:grpSpPr>
          <a:xfrm>
            <a:off x="8991147" y="3997847"/>
            <a:ext cx="2405575" cy="1658613"/>
            <a:chOff x="2488916" y="3076243"/>
            <a:chExt cx="1619916" cy="1658613"/>
          </a:xfrm>
        </p:grpSpPr>
        <p:sp>
          <p:nvSpPr>
            <p:cNvPr id="50" name="Rectangle 18"/>
            <p:cNvSpPr/>
            <p:nvPr/>
          </p:nvSpPr>
          <p:spPr>
            <a:xfrm>
              <a:off x="2488917" y="3076243"/>
              <a:ext cx="1619915" cy="16199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19"/>
            <p:cNvSpPr/>
            <p:nvPr/>
          </p:nvSpPr>
          <p:spPr>
            <a:xfrm>
              <a:off x="2488916" y="3784746"/>
              <a:ext cx="1619915" cy="95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광학투명접착제 제거용 점착 필름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상기 점착 필름의 제조 방법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및 상기 점착 필름을 이용한 터치스크린의 광학 투명접착제 제거 방법</a:t>
              </a:r>
              <a:endParaRPr lang="en-GB" sz="1200" b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269542" y="4194921"/>
            <a:ext cx="209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/>
                </a:solidFill>
              </a:rPr>
              <a:t>[2015.02.23 </a:t>
            </a:r>
            <a:r>
              <a:rPr lang="ko-KR" altLang="en-US" sz="1200" b="1" dirty="0">
                <a:solidFill>
                  <a:schemeClr val="bg2"/>
                </a:solidFill>
              </a:rPr>
              <a:t>출원</a:t>
            </a:r>
            <a:r>
              <a:rPr lang="en-US" altLang="ko-KR" sz="1200" b="1" dirty="0">
                <a:solidFill>
                  <a:schemeClr val="bg2"/>
                </a:solidFill>
              </a:rPr>
              <a:t>]                    </a:t>
            </a:r>
            <a:r>
              <a:rPr lang="en-GB" altLang="ko-KR" sz="1200" b="1" dirty="0">
                <a:solidFill>
                  <a:schemeClr val="bg2"/>
                </a:solidFill>
              </a:rPr>
              <a:t>     </a:t>
            </a:r>
            <a:r>
              <a:rPr lang="ko-KR" altLang="en-US" sz="1200" b="1" dirty="0">
                <a:solidFill>
                  <a:schemeClr val="bg2"/>
                </a:solidFill>
              </a:rPr>
              <a:t>㈜ 화인솔루션                        </a:t>
            </a:r>
            <a:r>
              <a:rPr lang="en-US" altLang="ko-KR" sz="1200" b="1" dirty="0">
                <a:solidFill>
                  <a:schemeClr val="bg2"/>
                </a:solidFill>
              </a:rPr>
              <a:t>(</a:t>
            </a:r>
            <a:r>
              <a:rPr lang="ko-KR" altLang="en-US" sz="1200" b="1" dirty="0">
                <a:solidFill>
                  <a:schemeClr val="bg2"/>
                </a:solidFill>
              </a:rPr>
              <a:t>한국</a:t>
            </a:r>
            <a:r>
              <a:rPr lang="en-US" altLang="ko-KR" sz="12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78401" y="4036545"/>
            <a:ext cx="209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/>
                </a:solidFill>
              </a:rPr>
              <a:t>[2016.01.06 </a:t>
            </a:r>
            <a:r>
              <a:rPr lang="ko-KR" altLang="en-US" sz="1200" b="1" dirty="0">
                <a:solidFill>
                  <a:schemeClr val="bg2"/>
                </a:solidFill>
              </a:rPr>
              <a:t>출원</a:t>
            </a:r>
            <a:r>
              <a:rPr lang="en-US" altLang="ko-KR" sz="1200" b="1" dirty="0">
                <a:solidFill>
                  <a:schemeClr val="bg2"/>
                </a:solidFill>
              </a:rPr>
              <a:t>]</a:t>
            </a:r>
            <a:r>
              <a:rPr lang="en-GB" altLang="ko-KR" sz="1200" b="1" dirty="0">
                <a:solidFill>
                  <a:schemeClr val="bg2"/>
                </a:solidFill>
              </a:rPr>
              <a:t>                    </a:t>
            </a:r>
            <a:r>
              <a:rPr lang="ko-KR" altLang="en-US" sz="1200" b="1" dirty="0">
                <a:solidFill>
                  <a:schemeClr val="bg2"/>
                </a:solidFill>
              </a:rPr>
              <a:t>㈜ </a:t>
            </a:r>
            <a:r>
              <a:rPr lang="ko-KR" altLang="en-US" sz="1200" b="1" dirty="0" err="1">
                <a:solidFill>
                  <a:schemeClr val="bg2"/>
                </a:solidFill>
              </a:rPr>
              <a:t>제이텍</a:t>
            </a:r>
            <a:r>
              <a:rPr lang="en-US" altLang="ko-KR" sz="1200" b="1" dirty="0">
                <a:solidFill>
                  <a:schemeClr val="bg2"/>
                </a:solidFill>
              </a:rPr>
              <a:t>                               </a:t>
            </a:r>
            <a:r>
              <a:rPr lang="en-GB" altLang="ko-KR" sz="1200" b="1" dirty="0">
                <a:solidFill>
                  <a:schemeClr val="bg2"/>
                </a:solidFill>
              </a:rPr>
              <a:t>(</a:t>
            </a:r>
            <a:r>
              <a:rPr lang="ko-KR" altLang="en-US" sz="1200" b="1" dirty="0">
                <a:solidFill>
                  <a:schemeClr val="bg2"/>
                </a:solidFill>
              </a:rPr>
              <a:t>한국</a:t>
            </a:r>
            <a:r>
              <a:rPr lang="en-US" altLang="ko-KR" sz="1200" b="1" dirty="0">
                <a:solidFill>
                  <a:schemeClr val="bg2"/>
                </a:solidFill>
              </a:rPr>
              <a:t>)</a:t>
            </a:r>
            <a:r>
              <a:rPr lang="en-GB" altLang="ko-KR" sz="1200" b="1" dirty="0">
                <a:solidFill>
                  <a:schemeClr val="bg2"/>
                </a:solidFill>
              </a:rPr>
              <a:t>   </a:t>
            </a:r>
            <a:endParaRPr lang="en-US" altLang="ko-KR" sz="1200" b="1" dirty="0">
              <a:solidFill>
                <a:schemeClr val="bg2"/>
              </a:solidFill>
            </a:endParaRPr>
          </a:p>
        </p:txBody>
      </p:sp>
      <p:sp>
        <p:nvSpPr>
          <p:cNvPr id="70" name="아래쪽 화살표 69"/>
          <p:cNvSpPr/>
          <p:nvPr/>
        </p:nvSpPr>
        <p:spPr>
          <a:xfrm>
            <a:off x="6031151" y="6203616"/>
            <a:ext cx="574858" cy="221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391258" y="147557"/>
            <a:ext cx="9930230" cy="854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업체 현황 </a:t>
            </a:r>
            <a:r>
              <a:rPr lang="en-US" altLang="ko-KR" sz="2000" dirty="0"/>
              <a:t>OCA </a:t>
            </a:r>
            <a:r>
              <a:rPr lang="ko-KR" altLang="en-US" sz="2000" dirty="0"/>
              <a:t>제거 필름</a:t>
            </a:r>
            <a:endParaRPr lang="en-GB" sz="2000" b="1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334" y="264541"/>
            <a:ext cx="12573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20">
      <a:majorFont>
        <a:latin typeface="Roboto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9891</TotalTime>
  <Words>2352</Words>
  <Application>Microsoft Office PowerPoint</Application>
  <PresentationFormat>와이드스크린</PresentationFormat>
  <Paragraphs>586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Gill Sans</vt:lpstr>
      <vt:lpstr>HY중고딕</vt:lpstr>
      <vt:lpstr>Roboto</vt:lpstr>
      <vt:lpstr>맑은 고딕</vt:lpstr>
      <vt:lpstr>Arial</vt:lpstr>
      <vt:lpstr>Calibri</vt:lpstr>
      <vt:lpstr>Calibri Light</vt:lpstr>
      <vt:lpstr>Cambria Math</vt:lpstr>
      <vt:lpstr>Times New Roman</vt:lpstr>
      <vt:lpstr>Office Theme</vt:lpstr>
      <vt:lpstr>PowerPoint 프레젠테이션</vt:lpstr>
      <vt:lpstr>목차</vt:lpstr>
      <vt:lpstr>PowerPoint 프레젠테이션</vt:lpstr>
      <vt:lpstr>PowerPoint 프레젠테이션</vt:lpstr>
      <vt:lpstr>기업소개 사업분야</vt:lpstr>
      <vt:lpstr>현황분석 TSP 시장 규모 추이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Binh</dc:creator>
  <cp:lastModifiedBy>capstoneSeungwoo</cp:lastModifiedBy>
  <cp:revision>359</cp:revision>
  <dcterms:created xsi:type="dcterms:W3CDTF">2015-06-28T07:42:02Z</dcterms:created>
  <dcterms:modified xsi:type="dcterms:W3CDTF">2017-03-07T15:44:50Z</dcterms:modified>
</cp:coreProperties>
</file>