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78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65868-2ABC-4687-B975-4B1A7A2948FA}">
          <p14:sldIdLst>
            <p14:sldId id="256"/>
            <p14:sldId id="257"/>
            <p14:sldId id="258"/>
            <p14:sldId id="260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7"/>
            <p14:sldId id="278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2" autoAdjust="0"/>
  </p:normalViewPr>
  <p:slideViewPr>
    <p:cSldViewPr>
      <p:cViewPr varScale="1">
        <p:scale>
          <a:sx n="80" d="100"/>
          <a:sy n="80" d="100"/>
        </p:scale>
        <p:origin x="-7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7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4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1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7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0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3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42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99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17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57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0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3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7F6C1-0692-49DF-85EC-DAA755987ED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1E0C-ACF8-4E74-99B6-6E6CEA24D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FE0E-7F70-4B5A-8C9D-616CCCA41B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5ADC-61D7-435A-8F50-27B1E6D1481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TSP </a:t>
            </a:r>
            <a:r>
              <a:rPr lang="ko-KR" altLang="en-US" sz="2800" b="1" dirty="0" smtClean="0"/>
              <a:t>재생공정 밀도 기반 잔여 </a:t>
            </a:r>
            <a:r>
              <a:rPr lang="en-US" altLang="ko-KR" sz="2800" b="1" dirty="0" smtClean="0"/>
              <a:t>OCA </a:t>
            </a:r>
            <a:r>
              <a:rPr lang="ko-KR" altLang="en-US" sz="2800" b="1" dirty="0" smtClean="0"/>
              <a:t>제거율 예측 및 최적화 시스템 구축 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0138" y="4421263"/>
            <a:ext cx="4672608" cy="237626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201200033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강병욱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20120173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손승우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(PM)</a:t>
            </a:r>
          </a:p>
          <a:p>
            <a:pPr algn="r"/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201203086 </a:t>
            </a:r>
            <a:r>
              <a:rPr lang="ko-KR" altLang="en-US" sz="2800" dirty="0" smtClean="0">
                <a:solidFill>
                  <a:schemeClr val="tx2">
                    <a:lumMod val="50000"/>
                  </a:schemeClr>
                </a:solidFill>
              </a:rPr>
              <a:t>전민구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201400317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김나희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 algn="r"/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201403501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최희진</a:t>
            </a:r>
            <a:endParaRPr lang="en-GB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687505"/>
            <a:ext cx="1257300" cy="6572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3482639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89" y="0"/>
            <a:ext cx="82296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/>
              <a:t>알고리즘 및 </a:t>
            </a:r>
            <a:r>
              <a:rPr lang="en-US" altLang="ko-KR" sz="3600" dirty="0" smtClean="0"/>
              <a:t>DB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4024" y="1268762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DB</a:t>
            </a:r>
            <a:r>
              <a:rPr lang="ko-KR" altLang="en-US" b="1" dirty="0" smtClean="0"/>
              <a:t>테이블 구성완료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z="1600" dirty="0" smtClean="0"/>
              <a:t>분석방법의 변화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프로젝트 방향의 변화가 있을 시 지속적인 개선 예정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화상검사 이미지 데이터에서 </a:t>
            </a:r>
            <a:r>
              <a:rPr lang="en-US" altLang="ko-KR" b="1" dirty="0" smtClean="0"/>
              <a:t>OCA</a:t>
            </a:r>
            <a:r>
              <a:rPr lang="ko-KR" altLang="en-US" b="1" dirty="0" smtClean="0"/>
              <a:t>부분 추출하는 정확도 약 </a:t>
            </a:r>
            <a:r>
              <a:rPr lang="en-US" altLang="ko-KR" b="1" dirty="0" smtClean="0"/>
              <a:t>95%</a:t>
            </a:r>
            <a:r>
              <a:rPr lang="ko-KR" altLang="en-US" b="1" dirty="0" smtClean="0"/>
              <a:t>달성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sz="1600" dirty="0" smtClean="0"/>
              <a:t>입자 </a:t>
            </a:r>
            <a:r>
              <a:rPr lang="ko-KR" altLang="en-US" sz="1600" dirty="0" err="1" smtClean="0"/>
              <a:t>크기별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분포데이터 중 가장 작은 입자의 개수를 목표로 </a:t>
            </a:r>
            <a:r>
              <a:rPr lang="en-US" altLang="ko-KR" sz="1600" dirty="0" smtClean="0"/>
              <a:t>7700</a:t>
            </a:r>
            <a:r>
              <a:rPr lang="ko-KR" altLang="en-US" sz="1600" dirty="0" err="1" smtClean="0"/>
              <a:t>여개</a:t>
            </a:r>
            <a:r>
              <a:rPr lang="ko-KR" altLang="en-US" sz="1600" dirty="0" smtClean="0"/>
              <a:t> 중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7200</a:t>
            </a:r>
            <a:r>
              <a:rPr lang="ko-KR" altLang="en-US" sz="1600" dirty="0" smtClean="0"/>
              <a:t>개 이상 추출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지속적으로 개선 보완한 예정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검사 데이터에서 속성을 추출 및 변환하여 저장하는 전처리 코드 완성</a:t>
            </a:r>
            <a:endParaRPr lang="en-US" altLang="ko-KR" b="1" dirty="0" smtClean="0"/>
          </a:p>
          <a:p>
            <a:r>
              <a:rPr lang="en-US" altLang="ko-KR" dirty="0" smtClean="0"/>
              <a:t>      </a:t>
            </a:r>
            <a:r>
              <a:rPr lang="ko-KR" altLang="en-US" sz="1600" dirty="0" smtClean="0"/>
              <a:t>총 </a:t>
            </a:r>
            <a:r>
              <a:rPr lang="ko-KR" altLang="en-US" sz="1600" dirty="0" err="1"/>
              <a:t>좌</a:t>
            </a:r>
            <a:r>
              <a:rPr lang="ko-KR" altLang="en-US" sz="1600" dirty="0" err="1" smtClean="0"/>
              <a:t>표수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잔여 </a:t>
            </a:r>
            <a:r>
              <a:rPr lang="en-US" altLang="ko-KR" sz="1600" dirty="0" smtClean="0"/>
              <a:t>OCA</a:t>
            </a:r>
            <a:r>
              <a:rPr lang="ko-KR" altLang="en-US" sz="1600" dirty="0" smtClean="0"/>
              <a:t>무게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입자 크기 별 분포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밀</a:t>
            </a:r>
            <a:r>
              <a:rPr lang="ko-KR" altLang="en-US" sz="1600" dirty="0" smtClean="0"/>
              <a:t>도의 수준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밀도의 수준을 정의하기 위해 밀도 기반 </a:t>
            </a:r>
            <a:r>
              <a:rPr lang="ko-KR" altLang="en-US" sz="1600" dirty="0" err="1" smtClean="0"/>
              <a:t>클러스터링</a:t>
            </a:r>
            <a:r>
              <a:rPr lang="en-US" altLang="ko-KR" sz="1600" dirty="0" smtClean="0"/>
              <a:t>(DBSCAN)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코드 자동화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완성</a:t>
            </a:r>
            <a:endParaRPr lang="en-US" altLang="ko-KR" b="1" dirty="0" smtClean="0"/>
          </a:p>
          <a:p>
            <a:r>
              <a:rPr lang="en-US" altLang="ko-KR" dirty="0" smtClean="0"/>
              <a:t>      </a:t>
            </a:r>
            <a:r>
              <a:rPr lang="en-US" altLang="ko-KR" sz="1600" dirty="0" smtClean="0"/>
              <a:t>Timer</a:t>
            </a:r>
            <a:r>
              <a:rPr lang="ko-KR" altLang="en-US" sz="1600" dirty="0" smtClean="0"/>
              <a:t>클래스를 이용하여 일정시간 간격으로 자동 실행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코드를 </a:t>
            </a:r>
            <a:r>
              <a:rPr lang="en-US" altLang="ko-KR" sz="1600" dirty="0" err="1" smtClean="0"/>
              <a:t>excutable</a:t>
            </a:r>
            <a:r>
              <a:rPr lang="en-US" altLang="ko-KR" sz="1600" dirty="0" smtClean="0"/>
              <a:t> jar</a:t>
            </a:r>
            <a:r>
              <a:rPr lang="ko-KR" altLang="en-US" sz="1600" dirty="0" smtClean="0"/>
              <a:t>파일로 </a:t>
            </a:r>
            <a:r>
              <a:rPr lang="en-US" altLang="ko-KR" sz="1600" dirty="0" smtClean="0"/>
              <a:t>export</a:t>
            </a:r>
            <a:r>
              <a:rPr lang="ko-KR" altLang="en-US" sz="1600" dirty="0" smtClean="0"/>
              <a:t>하여 실행파일 생성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7505" y="906802"/>
            <a:ext cx="8784976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843" y="762785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현재 진행 상황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3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5" y="906803"/>
            <a:ext cx="8784976" cy="56185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9" y="0"/>
            <a:ext cx="82296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예측 모형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5843" y="762785"/>
            <a:ext cx="3609546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OCA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밀도 기반 제거 예측 모형 </a:t>
            </a:r>
            <a:endParaRPr lang="ko-KR" altLang="en-US" sz="16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16" y="1513555"/>
            <a:ext cx="1924320" cy="78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09" y="1504447"/>
            <a:ext cx="1918356" cy="788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12" y="3765844"/>
            <a:ext cx="2822924" cy="115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오른쪽 화살표 13"/>
          <p:cNvSpPr/>
          <p:nvPr/>
        </p:nvSpPr>
        <p:spPr>
          <a:xfrm>
            <a:off x="4145701" y="1767492"/>
            <a:ext cx="350520" cy="29098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805214" y="2492896"/>
                <a:ext cx="3649980" cy="392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900" b="1" dirty="0"/>
                  <a:t>화상 검사 </a:t>
                </a:r>
                <a:r>
                  <a:rPr lang="ko-KR" altLang="en-US" sz="900" b="1" dirty="0" smtClean="0"/>
                  <a:t>이미지</a:t>
                </a:r>
                <a:r>
                  <a:rPr lang="en-US" altLang="ko-KR" sz="900" b="1" dirty="0"/>
                  <a:t> </a:t>
                </a:r>
                <a:r>
                  <a:rPr lang="en-US" altLang="ko-KR" sz="900" b="1" dirty="0" smtClean="0"/>
                  <a:t>-&gt; </a:t>
                </a:r>
                <a:r>
                  <a:rPr lang="ko-KR" altLang="en-US" sz="900" b="1" dirty="0" smtClean="0"/>
                  <a:t>잔여 </a:t>
                </a:r>
                <a:r>
                  <a:rPr lang="en-US" altLang="ko-KR" sz="900" b="1" dirty="0"/>
                  <a:t>OCA </a:t>
                </a:r>
                <a:r>
                  <a:rPr lang="ko-KR" altLang="en-US" sz="900" b="1" dirty="0"/>
                  <a:t>좌표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9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9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9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9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9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900" b="1" dirty="0"/>
                  <a:t> </a:t>
                </a:r>
                <a:r>
                  <a:rPr lang="ko-KR" altLang="en-US" sz="900" b="1" dirty="0" smtClean="0"/>
                  <a:t>추출</a:t>
                </a:r>
                <a:endParaRPr lang="en-US" altLang="ko-KR" sz="900" b="1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214" y="2492896"/>
                <a:ext cx="3649980" cy="3923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913836" y="3284423"/>
            <a:ext cx="4580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 smtClean="0"/>
              <a:t>DBSCAN </a:t>
            </a:r>
            <a:r>
              <a:rPr lang="ko-KR" altLang="en-US" sz="900" b="1" dirty="0" smtClean="0"/>
              <a:t>알고리즘을 사용하기 위한 적절한 </a:t>
            </a:r>
            <a:r>
              <a:rPr lang="en-US" altLang="ko-KR" sz="900" b="1" dirty="0" smtClean="0"/>
              <a:t>Epsilon</a:t>
            </a:r>
            <a:r>
              <a:rPr lang="ko-KR" altLang="en-US" sz="900" b="1" dirty="0" smtClean="0"/>
              <a:t>과 </a:t>
            </a:r>
            <a:r>
              <a:rPr lang="en-US" altLang="ko-KR" sz="900" b="1" dirty="0" smtClean="0"/>
              <a:t>Minpts </a:t>
            </a:r>
            <a:r>
              <a:rPr lang="ko-KR" altLang="en-US" sz="900" b="1" dirty="0" smtClean="0"/>
              <a:t>설정</a:t>
            </a:r>
            <a:endParaRPr lang="en-US" altLang="ko-KR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58476" y="3514426"/>
                <a:ext cx="2803304" cy="342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b>
                        <m:r>
                          <a:rPr lang="en-US" altLang="ko-KR" sz="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800" dirty="0">
                    <a:solidFill>
                      <a:prstClr val="black"/>
                    </a:solidFill>
                    <a:latin typeface="Calibri Light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sz="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8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8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8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8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8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8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8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8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8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8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ko-KR" sz="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476" y="3514426"/>
                <a:ext cx="2803304" cy="3428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4135266" y="3903653"/>
            <a:ext cx="305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Epsilon : Euclid Distance </a:t>
            </a:r>
            <a:r>
              <a:rPr lang="ko-KR" altLang="en-US" sz="800" dirty="0"/>
              <a:t>를 통해 산출한 좌표의 거리 표준편차</a:t>
            </a:r>
          </a:p>
          <a:p>
            <a:r>
              <a:rPr lang="en-US" altLang="ko-KR" sz="800" dirty="0" smtClean="0"/>
              <a:t>Minpts </a:t>
            </a:r>
            <a:r>
              <a:rPr lang="en-US" altLang="ko-KR" sz="800" dirty="0"/>
              <a:t>: Euclid Distance </a:t>
            </a:r>
            <a:r>
              <a:rPr lang="ko-KR" altLang="en-US" sz="800" dirty="0"/>
              <a:t>를 통해 산출한 좌표의 거리 평균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836" y="4329639"/>
            <a:ext cx="4580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 smtClean="0"/>
              <a:t>OCA </a:t>
            </a:r>
            <a:r>
              <a:rPr lang="ko-KR" altLang="en-US" sz="900" b="1" dirty="0" smtClean="0"/>
              <a:t>제거율을 판단하기 위한 새로운 척도인 밀도 정의</a:t>
            </a:r>
            <a:endParaRPr lang="en-US" altLang="ko-KR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135266" y="4587531"/>
                <a:ext cx="2516854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b="0" i="1">
                            <a:latin typeface="Cambria Math" panose="02040503050406030204" pitchFamily="18" charset="0"/>
                          </a:rPr>
                          <m:t>𝑑𝑒𝑛𝑠𝑖𝑡𝑦</m:t>
                        </m:r>
                      </m:e>
                      <m:sub>
                        <m:r>
                          <a:rPr lang="en-US" altLang="ko-KR" sz="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8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1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𝐶𝑜𝑟𝑒</m:t>
                                </m:r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𝑃𝑜𝑖𝑛𝑡𝑠</m:t>
                                </m:r>
                              </m:e>
                              <m:sub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𝑃𝑜𝑖𝑛𝑡𝑠</m:t>
                                </m:r>
                              </m:e>
                              <m:sub>
                                <m:r>
                                  <a:rPr lang="en-US" altLang="ko-KR" sz="1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sz="1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66" y="4587531"/>
                <a:ext cx="2516854" cy="335348"/>
              </a:xfrm>
              <a:prstGeom prst="rect">
                <a:avLst/>
              </a:prstGeom>
              <a:blipFill rotWithShape="1">
                <a:blip r:embed="rId7"/>
                <a:stretch>
                  <a:fillRect t="-52727" b="-9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913836" y="4922879"/>
            <a:ext cx="4916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 smtClean="0"/>
              <a:t>밀도 기반 잔여 </a:t>
            </a:r>
            <a:r>
              <a:rPr lang="en-US" altLang="ko-KR" sz="900" b="1" dirty="0" smtClean="0"/>
              <a:t>OCA </a:t>
            </a:r>
            <a:r>
              <a:rPr lang="ko-KR" altLang="en-US" sz="900" b="1" dirty="0" smtClean="0"/>
              <a:t>예측 모형 </a:t>
            </a:r>
            <a:r>
              <a:rPr lang="ko-KR" altLang="en-US" sz="900" b="1" dirty="0" smtClean="0"/>
              <a:t>구축 </a:t>
            </a:r>
            <a:r>
              <a:rPr lang="en-US" altLang="ko-KR" sz="900" b="1" dirty="0" smtClean="0"/>
              <a:t>-&gt; </a:t>
            </a:r>
            <a:r>
              <a:rPr lang="ko-KR" altLang="en-US" sz="900" b="1" dirty="0" smtClean="0"/>
              <a:t>의사결정나무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회귀 분석</a:t>
            </a:r>
            <a:r>
              <a:rPr lang="en-US" altLang="ko-KR" sz="900" b="1" dirty="0" smtClean="0"/>
              <a:t>, SVM, </a:t>
            </a:r>
            <a:r>
              <a:rPr lang="ko-KR" altLang="en-US" sz="900" b="1" dirty="0" smtClean="0"/>
              <a:t>인공신경망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6686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9652" y="2006187"/>
            <a:ext cx="637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다항 </a:t>
            </a:r>
            <a:r>
              <a:rPr lang="ko-KR" altLang="en-US" dirty="0" err="1" smtClean="0">
                <a:solidFill>
                  <a:prstClr val="black"/>
                </a:solidFill>
              </a:rPr>
              <a:t>로지스틱</a:t>
            </a:r>
            <a:r>
              <a:rPr lang="ko-KR" altLang="en-US" dirty="0" smtClean="0">
                <a:solidFill>
                  <a:prstClr val="black"/>
                </a:solidFill>
              </a:rPr>
              <a:t> 회귀 분석을 이용한 상관관계 확인의 </a:t>
            </a:r>
            <a:r>
              <a:rPr lang="ko-KR" altLang="en-US" dirty="0" smtClean="0">
                <a:solidFill>
                  <a:prstClr val="black"/>
                </a:solidFill>
              </a:rPr>
              <a:t>이</a:t>
            </a:r>
            <a:r>
              <a:rPr lang="ko-KR" altLang="en-US" dirty="0">
                <a:solidFill>
                  <a:prstClr val="black"/>
                </a:solidFill>
              </a:rPr>
              <a:t>유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i="1" dirty="0" smtClean="0">
                <a:solidFill>
                  <a:prstClr val="black"/>
                </a:solidFill>
              </a:rPr>
              <a:t>다항 </a:t>
            </a:r>
            <a:r>
              <a:rPr lang="ko-KR" altLang="en-US" b="1" i="1" dirty="0" err="1" smtClean="0">
                <a:solidFill>
                  <a:prstClr val="black"/>
                </a:solidFill>
              </a:rPr>
              <a:t>로지스틱</a:t>
            </a:r>
            <a:r>
              <a:rPr lang="ko-KR" altLang="en-US" b="1" i="1" dirty="0" smtClean="0">
                <a:solidFill>
                  <a:prstClr val="black"/>
                </a:solidFill>
              </a:rPr>
              <a:t> 회귀 분석은 종속변수가 </a:t>
            </a:r>
            <a:r>
              <a:rPr lang="ko-KR" altLang="en-US" b="1" i="1" dirty="0" err="1" smtClean="0">
                <a:solidFill>
                  <a:prstClr val="black"/>
                </a:solidFill>
              </a:rPr>
              <a:t>명목형</a:t>
            </a:r>
            <a:r>
              <a:rPr lang="en-US" altLang="ko-KR" sz="1400" b="1" i="1" dirty="0" smtClean="0">
                <a:solidFill>
                  <a:prstClr val="black"/>
                </a:solidFill>
              </a:rPr>
              <a:t>(OCA</a:t>
            </a:r>
            <a:r>
              <a:rPr lang="ko-KR" altLang="en-US" sz="1400" b="1" i="1" dirty="0" smtClean="0">
                <a:solidFill>
                  <a:prstClr val="black"/>
                </a:solidFill>
              </a:rPr>
              <a:t>밀도 수준</a:t>
            </a:r>
            <a:r>
              <a:rPr lang="en-US" altLang="ko-KR" sz="1400" b="1" i="1" dirty="0" smtClean="0">
                <a:solidFill>
                  <a:prstClr val="black"/>
                </a:solidFill>
              </a:rPr>
              <a:t>)</a:t>
            </a:r>
            <a:r>
              <a:rPr lang="ko-KR" altLang="en-US" b="1" i="1" dirty="0" smtClean="0">
                <a:solidFill>
                  <a:prstClr val="black"/>
                </a:solidFill>
              </a:rPr>
              <a:t> 이고 종속변수의 형태가 여러 개인 경우 적용한다</a:t>
            </a:r>
            <a:r>
              <a:rPr lang="en-US" altLang="ko-KR" b="1" i="1" dirty="0" smtClean="0">
                <a:solidFill>
                  <a:prstClr val="black"/>
                </a:solidFill>
              </a:rPr>
              <a:t>.</a:t>
            </a:r>
            <a:endParaRPr lang="en-US" altLang="ko-KR" b="1" i="1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 진행 상황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53258" y="4620586"/>
            <a:ext cx="551475" cy="634313"/>
          </a:xfrm>
          <a:prstGeom prst="rightArrow">
            <a:avLst/>
          </a:prstGeom>
          <a:solidFill>
            <a:srgbClr val="333F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518" y="1268764"/>
            <a:ext cx="637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예측 알고리즘을 구현하기 위한 전처리 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입력 값과 출력 값의 상관관계 확인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8518" y="3192464"/>
            <a:ext cx="6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SPSS Modeler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Node Stream </a:t>
            </a:r>
            <a:r>
              <a:rPr lang="ko-KR" altLang="en-US" dirty="0" smtClean="0">
                <a:solidFill>
                  <a:prstClr val="black"/>
                </a:solidFill>
              </a:rPr>
              <a:t>및 출력 값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04" y="4129117"/>
            <a:ext cx="1800727" cy="16172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85" y="3633939"/>
            <a:ext cx="1991233" cy="12289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791" y="4872812"/>
            <a:ext cx="1396411" cy="16145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576" y="4872809"/>
            <a:ext cx="1396411" cy="160800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 진행 상황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518" y="1268761"/>
            <a:ext cx="6372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결과 값의 해석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prstClr val="black"/>
                </a:solidFill>
              </a:rPr>
              <a:t>예측자</a:t>
            </a:r>
            <a:r>
              <a:rPr lang="ko-KR" altLang="en-US" dirty="0" smtClean="0">
                <a:solidFill>
                  <a:prstClr val="black"/>
                </a:solidFill>
              </a:rPr>
              <a:t> 중요도 그래프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회귀 모델의 적합성 판단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9" y="2394902"/>
            <a:ext cx="1893094" cy="1168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5963" y="1921699"/>
            <a:ext cx="5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 예측 모델 추정 시 각 예측변수의 상대적인 중요도를 표시</a:t>
            </a:r>
            <a:r>
              <a:rPr lang="en-US" altLang="ko-KR" sz="1200" dirty="0" smtClean="0">
                <a:solidFill>
                  <a:prstClr val="black"/>
                </a:solidFill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</a:rPr>
              <a:t>예측변수 중요도는 모델의 정확도와는 관련이 없고</a:t>
            </a:r>
            <a:r>
              <a:rPr lang="en-US" altLang="ko-KR" sz="1200" dirty="0" smtClean="0">
                <a:solidFill>
                  <a:prstClr val="black"/>
                </a:solidFill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</a:rPr>
              <a:t>단지 예측 시 각 예측변수의 중요도와 관련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68858" y="2702876"/>
            <a:ext cx="542925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691" y="2688255"/>
            <a:ext cx="185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solidFill>
                  <a:srgbClr val="C00000"/>
                </a:solidFill>
              </a:rPr>
              <a:t> 예측 시 사용할 변수에 대한 판단 가능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68858" y="4931726"/>
            <a:ext cx="542925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9" y="4131083"/>
            <a:ext cx="1893094" cy="2491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19507" y="4881677"/>
                <a:ext cx="2385129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i="1" dirty="0" smtClean="0">
                    <a:solidFill>
                      <a:srgbClr val="C00000"/>
                    </a:solidFill>
                  </a:rPr>
                  <a:t> 회귀 모델의 적합성은 결정계수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b="1" i="1" dirty="0" smtClean="0">
                    <a:solidFill>
                      <a:srgbClr val="C00000"/>
                    </a:solidFill>
                  </a:rPr>
                  <a:t> 값을 확인하여 판단 </a:t>
                </a:r>
                <a:endParaRPr lang="ko-KR" altLang="en-US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342" y="4881675"/>
                <a:ext cx="3180172" cy="652551"/>
              </a:xfrm>
              <a:prstGeom prst="rect">
                <a:avLst/>
              </a:prstGeom>
              <a:blipFill rotWithShape="0">
                <a:blip r:embed="rId4"/>
                <a:stretch>
                  <a:fillRect l="-1727"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987963" y="5204368"/>
            <a:ext cx="174845" cy="1687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9507" y="5832635"/>
            <a:ext cx="2448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</a:t>
            </a:r>
            <a:r>
              <a:rPr lang="ko-KR" altLang="en-US" sz="1100" dirty="0" smtClean="0">
                <a:solidFill>
                  <a:prstClr val="black"/>
                </a:solidFill>
              </a:rPr>
              <a:t>일반적으로 결정계수 값은 </a:t>
            </a:r>
            <a:r>
              <a:rPr lang="en-US" altLang="ko-KR" sz="1100" dirty="0" smtClean="0">
                <a:solidFill>
                  <a:prstClr val="black"/>
                </a:solidFill>
              </a:rPr>
              <a:t>1</a:t>
            </a:r>
            <a:r>
              <a:rPr lang="ko-KR" altLang="en-US" sz="1100" dirty="0" smtClean="0">
                <a:solidFill>
                  <a:prstClr val="black"/>
                </a:solidFill>
              </a:rPr>
              <a:t>에 가까울수록 좋다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 진행 상황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518" y="1268764"/>
            <a:ext cx="637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결과 값의 해석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변수의 유의성 확인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300538" y="2647265"/>
            <a:ext cx="542925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8" y="1989355"/>
            <a:ext cx="2275285" cy="18682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4460" y="2276386"/>
            <a:ext cx="277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solidFill>
                  <a:srgbClr val="C00000"/>
                </a:solidFill>
              </a:rPr>
              <a:t> 해당 표를 통해 각 변수가 회귀 식에 유의미한 영향을 끼치는지 확인 할 수 있다</a:t>
            </a:r>
            <a:r>
              <a:rPr lang="en-US" altLang="ko-KR" b="1" i="1" dirty="0" smtClean="0">
                <a:solidFill>
                  <a:srgbClr val="C00000"/>
                </a:solidFill>
              </a:rPr>
              <a:t>.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460" y="3423166"/>
            <a:ext cx="24489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</a:t>
            </a:r>
            <a:r>
              <a:rPr lang="ko-KR" altLang="en-US" sz="1100" dirty="0" smtClean="0">
                <a:solidFill>
                  <a:prstClr val="black"/>
                </a:solidFill>
              </a:rPr>
              <a:t>유의확률이 </a:t>
            </a:r>
            <a:r>
              <a:rPr lang="en-US" altLang="ko-KR" sz="1100" dirty="0" smtClean="0">
                <a:solidFill>
                  <a:prstClr val="black"/>
                </a:solidFill>
              </a:rPr>
              <a:t>0.05</a:t>
            </a:r>
            <a:r>
              <a:rPr lang="ko-KR" altLang="en-US" sz="1100" dirty="0" smtClean="0">
                <a:solidFill>
                  <a:prstClr val="black"/>
                </a:solidFill>
              </a:rPr>
              <a:t>보다 작으면 해당 변수가 유의미한 영향을 끼친다고 볼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95812" y="2724150"/>
            <a:ext cx="304688" cy="571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2382" y="4023330"/>
            <a:ext cx="6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잔여 </a:t>
            </a:r>
            <a:r>
              <a:rPr lang="en-US" altLang="ko-KR" dirty="0" smtClean="0">
                <a:solidFill>
                  <a:prstClr val="black"/>
                </a:solidFill>
              </a:rPr>
              <a:t>OCA </a:t>
            </a:r>
            <a:r>
              <a:rPr lang="ko-KR" altLang="en-US" dirty="0" smtClean="0">
                <a:solidFill>
                  <a:prstClr val="black"/>
                </a:solidFill>
              </a:rPr>
              <a:t>예측 모형 </a:t>
            </a:r>
            <a:r>
              <a:rPr lang="en-US" altLang="ko-KR" dirty="0" smtClean="0">
                <a:solidFill>
                  <a:prstClr val="black"/>
                </a:solidFill>
              </a:rPr>
              <a:t>(1) - </a:t>
            </a:r>
            <a:r>
              <a:rPr lang="ko-KR" altLang="en-US" dirty="0" smtClean="0">
                <a:solidFill>
                  <a:prstClr val="black"/>
                </a:solidFill>
              </a:rPr>
              <a:t>의사결정나무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8127" y="4428738"/>
            <a:ext cx="39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의사결정나무 실행을 위한 </a:t>
            </a:r>
            <a:r>
              <a:rPr lang="en-US" altLang="ko-KR" dirty="0" smtClean="0">
                <a:solidFill>
                  <a:prstClr val="black"/>
                </a:solidFill>
              </a:rPr>
              <a:t>SPSS Node Stream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812" y="4892312"/>
            <a:ext cx="1671638" cy="1608588"/>
          </a:xfrm>
          <a:prstGeom prst="rect">
            <a:avLst/>
          </a:prstGeom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현재 진행 상황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2382" y="1194833"/>
            <a:ext cx="6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잔여 </a:t>
            </a:r>
            <a:r>
              <a:rPr lang="en-US" altLang="ko-KR" dirty="0" smtClean="0">
                <a:solidFill>
                  <a:prstClr val="black"/>
                </a:solidFill>
              </a:rPr>
              <a:t>OCA </a:t>
            </a:r>
            <a:r>
              <a:rPr lang="ko-KR" altLang="en-US" dirty="0" smtClean="0">
                <a:solidFill>
                  <a:prstClr val="black"/>
                </a:solidFill>
              </a:rPr>
              <a:t>예측 모형 </a:t>
            </a:r>
            <a:r>
              <a:rPr lang="en-US" altLang="ko-KR" dirty="0" smtClean="0">
                <a:solidFill>
                  <a:prstClr val="black"/>
                </a:solidFill>
              </a:rPr>
              <a:t>(1) - </a:t>
            </a:r>
            <a:r>
              <a:rPr lang="ko-KR" altLang="en-US" dirty="0" smtClean="0">
                <a:solidFill>
                  <a:prstClr val="black"/>
                </a:solidFill>
              </a:rPr>
              <a:t>의사결정나무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1610" y="1564165"/>
            <a:ext cx="39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실행 결과 분석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82" y="2212159"/>
            <a:ext cx="2161467" cy="1533883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4468858" y="2702876"/>
            <a:ext cx="542925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8691" y="2564904"/>
            <a:ext cx="185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solidFill>
                  <a:srgbClr val="C00000"/>
                </a:solidFill>
              </a:rPr>
              <a:t> 예측 시 사용할 변수에 대한 판단 가능</a:t>
            </a:r>
            <a:endParaRPr lang="ko-KR" altLang="en-US" b="1" i="1" dirty="0">
              <a:solidFill>
                <a:srgbClr val="C000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82" y="4007598"/>
            <a:ext cx="2161467" cy="2507505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4468858" y="4985122"/>
            <a:ext cx="542925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3795" y="4599629"/>
            <a:ext cx="2356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i="1" dirty="0" smtClean="0">
                <a:solidFill>
                  <a:srgbClr val="C00000"/>
                </a:solidFill>
              </a:rPr>
              <a:t>잔여 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OCA</a:t>
            </a:r>
            <a:r>
              <a:rPr lang="ko-KR" altLang="en-US" sz="1600" b="1" i="1" dirty="0">
                <a:solidFill>
                  <a:srgbClr val="C00000"/>
                </a:solidFill>
              </a:rPr>
              <a:t>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밀도를 예측할 때 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OCA </a:t>
            </a:r>
            <a:r>
              <a:rPr lang="ko-KR" altLang="en-US" sz="1600" b="1" i="1" dirty="0" err="1" smtClean="0">
                <a:solidFill>
                  <a:srgbClr val="C00000"/>
                </a:solidFill>
              </a:rPr>
              <a:t>제거전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 밀도를 통해 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3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분류 중 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2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분류를 예측할 수 있으며 나머지 분류에 대해서 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OCA </a:t>
            </a:r>
            <a:r>
              <a:rPr lang="ko-KR" altLang="en-US" sz="1600" b="1" i="1" dirty="0" smtClean="0">
                <a:solidFill>
                  <a:srgbClr val="C00000"/>
                </a:solidFill>
              </a:rPr>
              <a:t>무게를 통해 예측할 수 있다</a:t>
            </a:r>
            <a:r>
              <a:rPr lang="en-US" altLang="ko-KR" sz="1600" b="1" i="1" dirty="0" smtClean="0">
                <a:solidFill>
                  <a:srgbClr val="C00000"/>
                </a:solidFill>
              </a:rPr>
              <a:t>.</a:t>
            </a:r>
            <a:endParaRPr lang="ko-KR" altLang="en-US" sz="1600" b="1" i="1" dirty="0">
              <a:solidFill>
                <a:srgbClr val="C00000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SVM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023" y="1190584"/>
            <a:ext cx="60739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SVM(Support Vector Machine) : </a:t>
            </a:r>
            <a:r>
              <a:rPr lang="ko-KR" altLang="en-US" sz="1400" dirty="0"/>
              <a:t>경계와 각 클래스에 속한 가장 인접한 데이터와의 거리</a:t>
            </a:r>
            <a:r>
              <a:rPr lang="en-US" altLang="ko-KR" sz="1400" dirty="0"/>
              <a:t>(margin)</a:t>
            </a:r>
            <a:r>
              <a:rPr lang="ko-KR" altLang="en-US" sz="1400" dirty="0"/>
              <a:t>이 최대가 되게 하는 </a:t>
            </a:r>
            <a:r>
              <a:rPr lang="en-US" altLang="ko-KR" sz="1400" dirty="0"/>
              <a:t>Machine Learning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영상 특징 추출에 좋은 성능을 보임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input </a:t>
            </a:r>
            <a:r>
              <a:rPr lang="ko-KR" altLang="ko-KR" sz="1400" dirty="0" smtClean="0"/>
              <a:t>데이터</a:t>
            </a:r>
            <a:r>
              <a:rPr lang="en-US" altLang="ko-KR" sz="1400" dirty="0" smtClean="0"/>
              <a:t>: </a:t>
            </a:r>
            <a:r>
              <a:rPr lang="ko-KR" altLang="ko-KR" sz="1400" dirty="0" err="1"/>
              <a:t>디캡</a:t>
            </a:r>
            <a:r>
              <a:rPr lang="ko-KR" altLang="ko-KR" sz="1400" dirty="0"/>
              <a:t> 후</a:t>
            </a:r>
            <a:r>
              <a:rPr lang="en-US" altLang="ko-KR" sz="1400" dirty="0"/>
              <a:t>, OCA </a:t>
            </a:r>
            <a:r>
              <a:rPr lang="ko-KR" altLang="ko-KR" sz="1400" dirty="0"/>
              <a:t>제거 후의 잔여 </a:t>
            </a:r>
            <a:r>
              <a:rPr lang="en-US" altLang="ko-KR" sz="1400" dirty="0"/>
              <a:t>OCA </a:t>
            </a:r>
            <a:r>
              <a:rPr lang="ko-KR" altLang="ko-KR" sz="1400" dirty="0"/>
              <a:t>좌표 수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ko-KR" sz="1400" dirty="0" err="1" smtClean="0"/>
              <a:t>디캡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후</a:t>
            </a:r>
            <a:r>
              <a:rPr lang="en-US" altLang="ko-KR" sz="1400" dirty="0"/>
              <a:t>, OCA </a:t>
            </a:r>
            <a:r>
              <a:rPr lang="ko-KR" altLang="ko-KR" sz="1400" dirty="0"/>
              <a:t>제거 후의 잔여 </a:t>
            </a:r>
            <a:r>
              <a:rPr lang="en-US" altLang="ko-KR" sz="1400" dirty="0"/>
              <a:t>OCA </a:t>
            </a:r>
            <a:r>
              <a:rPr lang="ko-KR" altLang="ko-KR" sz="1400" dirty="0"/>
              <a:t>밀도 수준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ko-KR" sz="1400" dirty="0" err="1"/>
              <a:t>디캡</a:t>
            </a:r>
            <a:r>
              <a:rPr lang="ko-KR" altLang="ko-KR" sz="1400" dirty="0"/>
              <a:t> 후</a:t>
            </a:r>
            <a:r>
              <a:rPr lang="en-US" altLang="ko-KR" sz="1400" dirty="0"/>
              <a:t>, OCA </a:t>
            </a:r>
            <a:r>
              <a:rPr lang="ko-KR" altLang="ko-KR" sz="1400" dirty="0"/>
              <a:t>제거 후의 잔여 </a:t>
            </a:r>
            <a:r>
              <a:rPr lang="en-US" altLang="ko-KR" sz="1400" dirty="0"/>
              <a:t>OCA</a:t>
            </a:r>
            <a:r>
              <a:rPr lang="ko-KR" altLang="ko-KR" sz="1400" dirty="0"/>
              <a:t>의 무게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ko-KR" sz="1400" dirty="0" err="1" smtClean="0"/>
              <a:t>디캡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후</a:t>
            </a:r>
            <a:r>
              <a:rPr lang="en-US" altLang="ko-KR" sz="1400" dirty="0"/>
              <a:t>, OCA </a:t>
            </a:r>
            <a:r>
              <a:rPr lang="ko-KR" altLang="ko-KR" sz="1400" dirty="0"/>
              <a:t>제거 후의 잔여 </a:t>
            </a:r>
            <a:r>
              <a:rPr lang="en-US" altLang="ko-KR" sz="1400" dirty="0"/>
              <a:t>OCA </a:t>
            </a:r>
            <a:r>
              <a:rPr lang="ko-KR" altLang="ko-KR" sz="1400" dirty="0"/>
              <a:t>입자 </a:t>
            </a:r>
            <a:r>
              <a:rPr lang="ko-KR" altLang="ko-KR" sz="1400" dirty="0" smtClean="0"/>
              <a:t>크기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1400" dirty="0"/>
              <a:t>총 </a:t>
            </a:r>
            <a:r>
              <a:rPr lang="en-US" altLang="ko-KR" sz="1400" dirty="0"/>
              <a:t>80</a:t>
            </a:r>
            <a:r>
              <a:rPr lang="ko-KR" altLang="ko-KR" sz="1400" dirty="0"/>
              <a:t>개 데이터 중 </a:t>
            </a:r>
            <a:r>
              <a:rPr lang="en-US" altLang="ko-KR" sz="1400" dirty="0"/>
              <a:t>training data=64</a:t>
            </a:r>
            <a:r>
              <a:rPr lang="ko-KR" altLang="ko-KR" sz="1400" dirty="0"/>
              <a:t>개</a:t>
            </a:r>
            <a:r>
              <a:rPr lang="en-US" altLang="ko-KR" sz="1400" dirty="0"/>
              <a:t>, test data=16</a:t>
            </a:r>
            <a:r>
              <a:rPr lang="ko-KR" altLang="ko-KR" sz="1400" dirty="0"/>
              <a:t>개로 </a:t>
            </a:r>
            <a:r>
              <a:rPr lang="en-US" altLang="ko-KR" sz="1400" dirty="0"/>
              <a:t>8:2</a:t>
            </a:r>
            <a:r>
              <a:rPr lang="ko-KR" altLang="ko-KR" sz="1400" dirty="0"/>
              <a:t>의 비율로 사용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1400" dirty="0"/>
              <a:t>잔여 </a:t>
            </a:r>
            <a:r>
              <a:rPr lang="en-US" altLang="ko-KR" sz="1400" dirty="0" smtClean="0"/>
              <a:t>OCA</a:t>
            </a:r>
            <a:r>
              <a:rPr lang="ko-KR" altLang="ko-KR" sz="1400" dirty="0" smtClean="0"/>
              <a:t>라는 </a:t>
            </a:r>
            <a:r>
              <a:rPr lang="ko-KR" altLang="ko-KR" sz="1400" dirty="0"/>
              <a:t>전체 </a:t>
            </a:r>
            <a:r>
              <a:rPr lang="en-US" altLang="ko-KR" sz="1400" dirty="0"/>
              <a:t>data set </a:t>
            </a:r>
            <a:r>
              <a:rPr lang="ko-KR" altLang="ko-KR" sz="1400" dirty="0"/>
              <a:t>안의 속성들로 </a:t>
            </a:r>
            <a:r>
              <a:rPr lang="en-US" altLang="ko-KR" sz="1400" dirty="0"/>
              <a:t>OCA</a:t>
            </a:r>
            <a:r>
              <a:rPr lang="ko-KR" altLang="ko-KR" sz="1400" dirty="0"/>
              <a:t>의 좌표 수</a:t>
            </a:r>
            <a:r>
              <a:rPr lang="en-US" altLang="ko-KR" sz="1400" dirty="0"/>
              <a:t>, OCA</a:t>
            </a:r>
            <a:r>
              <a:rPr lang="ko-KR" altLang="ko-KR" sz="1400" dirty="0"/>
              <a:t>의 무게</a:t>
            </a:r>
            <a:r>
              <a:rPr lang="en-US" altLang="ko-KR" sz="1400" dirty="0"/>
              <a:t>, OCA </a:t>
            </a:r>
            <a:r>
              <a:rPr lang="ko-KR" altLang="ko-KR" sz="1400" dirty="0"/>
              <a:t>밀도 수준</a:t>
            </a:r>
            <a:r>
              <a:rPr lang="en-US" altLang="ko-KR" sz="1400" dirty="0"/>
              <a:t>, OCA</a:t>
            </a:r>
            <a:r>
              <a:rPr lang="ko-KR" altLang="ko-KR" sz="1400" dirty="0"/>
              <a:t>입자 크기가 있음</a:t>
            </a:r>
            <a:r>
              <a:rPr lang="en-US" altLang="ko-KR" sz="1400" dirty="0"/>
              <a:t>. </a:t>
            </a:r>
            <a:r>
              <a:rPr lang="ko-KR" altLang="ko-KR" sz="1400" dirty="0"/>
              <a:t>이를 수치적으로 </a:t>
            </a:r>
            <a:r>
              <a:rPr lang="ko-KR" altLang="ko-KR" sz="1400" dirty="0" smtClean="0"/>
              <a:t>나타</a:t>
            </a:r>
            <a:r>
              <a:rPr lang="ko-KR" altLang="en-US" sz="1400" dirty="0" smtClean="0"/>
              <a:t>냄</a:t>
            </a:r>
            <a:endParaRPr lang="en-US" altLang="ko-KR" sz="1400" dirty="0" smtClean="0"/>
          </a:p>
          <a:p>
            <a:r>
              <a:rPr lang="en-US" altLang="ko-KR" sz="1400" dirty="0" smtClean="0"/>
              <a:t>     -&gt; </a:t>
            </a:r>
            <a:r>
              <a:rPr lang="ko-KR" altLang="ko-KR" sz="1400" dirty="0" smtClean="0"/>
              <a:t>이 </a:t>
            </a:r>
            <a:r>
              <a:rPr lang="ko-KR" altLang="ko-KR" sz="1400" dirty="0"/>
              <a:t>부분은 </a:t>
            </a:r>
            <a:r>
              <a:rPr lang="en-US" altLang="ko-KR" sz="1400" dirty="0"/>
              <a:t>java</a:t>
            </a:r>
            <a:r>
              <a:rPr lang="ko-KR" altLang="ko-KR" sz="1400" dirty="0"/>
              <a:t>로 화상검사 데이터를 끌고 </a:t>
            </a:r>
            <a:r>
              <a:rPr lang="ko-KR" altLang="ko-KR" sz="1400" dirty="0" smtClean="0"/>
              <a:t>옴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ko-KR" sz="1400" dirty="0"/>
          </a:p>
          <a:p>
            <a:endParaRPr lang="ko-KR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66" y="2060848"/>
            <a:ext cx="2304256" cy="139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83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SVM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023" y="1190584"/>
            <a:ext cx="6073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400" dirty="0">
              <a:solidFill>
                <a:prstClr val="black"/>
              </a:solidFill>
            </a:endParaRPr>
          </a:p>
          <a:p>
            <a:endParaRPr lang="ko-KR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38" y="1072576"/>
            <a:ext cx="6408711" cy="549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09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628" y="906804"/>
            <a:ext cx="694877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인공 신경망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2382" y="1196752"/>
            <a:ext cx="6145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sz="1400" dirty="0" smtClean="0"/>
              <a:t>분류와 수치예측을 할 때 사용하는 분석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4654"/>
            <a:ext cx="5309964" cy="123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14600" y="3058699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실행 </a:t>
            </a:r>
            <a:r>
              <a:rPr lang="ko-KR" altLang="en-US" dirty="0" smtClean="0"/>
              <a:t>결과 분석</a:t>
            </a:r>
            <a:endParaRPr lang="ko-KR" altLang="en-US" dirty="0"/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91222" y="3582308"/>
            <a:ext cx="3412825" cy="143423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004047" y="3984004"/>
            <a:ext cx="723900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27947" y="4037814"/>
            <a:ext cx="244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i="1" dirty="0" err="1">
                <a:solidFill>
                  <a:srgbClr val="FF0000"/>
                </a:solidFill>
              </a:rPr>
              <a:t>출력노드</a:t>
            </a:r>
            <a:r>
              <a:rPr lang="en-US" altLang="ko-KR" sz="1400" b="1" i="1" dirty="0">
                <a:solidFill>
                  <a:srgbClr val="FF0000"/>
                </a:solidFill>
              </a:rPr>
              <a:t>,</a:t>
            </a:r>
            <a:r>
              <a:rPr lang="ko-KR" altLang="ko-KR" sz="1400" b="1" i="1" dirty="0" err="1">
                <a:solidFill>
                  <a:srgbClr val="FF0000"/>
                </a:solidFill>
              </a:rPr>
              <a:t>은닉노드</a:t>
            </a:r>
            <a:r>
              <a:rPr lang="en-US" altLang="ko-KR" sz="1400" b="1" i="1" dirty="0">
                <a:solidFill>
                  <a:srgbClr val="FF0000"/>
                </a:solidFill>
              </a:rPr>
              <a:t>,</a:t>
            </a:r>
            <a:r>
              <a:rPr lang="ko-KR" altLang="ko-KR" sz="1400" b="1" i="1" dirty="0" err="1">
                <a:solidFill>
                  <a:srgbClr val="FF0000"/>
                </a:solidFill>
              </a:rPr>
              <a:t>출력노드</a:t>
            </a:r>
            <a:r>
              <a:rPr lang="ko-KR" altLang="ko-KR" sz="1400" b="1" i="1" dirty="0">
                <a:solidFill>
                  <a:srgbClr val="FF0000"/>
                </a:solidFill>
              </a:rPr>
              <a:t> 수 및 </a:t>
            </a:r>
            <a:r>
              <a:rPr lang="ko-KR" altLang="ko-KR" sz="1400" b="1" i="1" dirty="0" smtClean="0">
                <a:solidFill>
                  <a:srgbClr val="FF0000"/>
                </a:solidFill>
              </a:rPr>
              <a:t>가중치</a:t>
            </a:r>
            <a:r>
              <a:rPr lang="ko-KR" altLang="en-US" sz="1400" b="1" i="1" dirty="0" smtClean="0">
                <a:solidFill>
                  <a:srgbClr val="FF0000"/>
                </a:solidFill>
              </a:rPr>
              <a:t>를 보여준다</a:t>
            </a:r>
            <a:r>
              <a:rPr lang="en-US" altLang="ko-KR" sz="1400" b="1" i="1" dirty="0" smtClean="0">
                <a:solidFill>
                  <a:srgbClr val="FF0000"/>
                </a:solidFill>
              </a:rPr>
              <a:t>.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634873" y="5301208"/>
            <a:ext cx="3325521" cy="1184737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004047" y="5541053"/>
            <a:ext cx="723900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36309" y="5452025"/>
            <a:ext cx="24434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 smtClean="0">
                <a:solidFill>
                  <a:srgbClr val="FF0000"/>
                </a:solidFill>
              </a:rPr>
              <a:t>잔여 </a:t>
            </a:r>
            <a:r>
              <a:rPr lang="en-US" altLang="ko-KR" sz="1400" b="1" i="1" dirty="0" err="1" smtClean="0">
                <a:solidFill>
                  <a:srgbClr val="FF0000"/>
                </a:solidFill>
              </a:rPr>
              <a:t>oca</a:t>
            </a:r>
            <a:r>
              <a:rPr lang="en-US" altLang="ko-KR" sz="1400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i="1" dirty="0" smtClean="0">
                <a:solidFill>
                  <a:srgbClr val="FF0000"/>
                </a:solidFill>
              </a:rPr>
              <a:t>밀도를 예측할 때 </a:t>
            </a:r>
            <a:r>
              <a:rPr lang="en-US" altLang="ko-KR" sz="1400" b="1" i="1" dirty="0" err="1" smtClean="0">
                <a:solidFill>
                  <a:srgbClr val="FF0000"/>
                </a:solidFill>
              </a:rPr>
              <a:t>oca</a:t>
            </a:r>
            <a:r>
              <a:rPr lang="en-US" altLang="ko-KR" sz="1400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i="1" dirty="0" err="1" smtClean="0">
                <a:solidFill>
                  <a:srgbClr val="FF0000"/>
                </a:solidFill>
              </a:rPr>
              <a:t>제거전</a:t>
            </a:r>
            <a:r>
              <a:rPr lang="ko-KR" altLang="en-US" sz="1400" b="1" i="1" dirty="0" smtClean="0">
                <a:solidFill>
                  <a:srgbClr val="FF0000"/>
                </a:solidFill>
              </a:rPr>
              <a:t> 밀도를 통해  </a:t>
            </a:r>
            <a:r>
              <a:rPr lang="ko-KR" altLang="ko-KR" sz="1400" b="1" i="1" dirty="0" smtClean="0">
                <a:solidFill>
                  <a:srgbClr val="FF0000"/>
                </a:solidFill>
              </a:rPr>
              <a:t>비율</a:t>
            </a:r>
            <a:r>
              <a:rPr lang="en-US" altLang="ko-KR" sz="1400" b="1" i="1" dirty="0" smtClean="0">
                <a:solidFill>
                  <a:srgbClr val="FF0000"/>
                </a:solidFill>
              </a:rPr>
              <a:t>(%)</a:t>
            </a:r>
            <a:r>
              <a:rPr lang="ko-KR" altLang="ko-KR" sz="1400" b="1" i="1" dirty="0" smtClean="0">
                <a:solidFill>
                  <a:srgbClr val="FF0000"/>
                </a:solidFill>
              </a:rPr>
              <a:t>로 나타낸 </a:t>
            </a:r>
            <a:r>
              <a:rPr lang="ko-KR" altLang="ko-KR" sz="1400" b="1" i="1" dirty="0" err="1" smtClean="0">
                <a:solidFill>
                  <a:srgbClr val="FF0000"/>
                </a:solidFill>
              </a:rPr>
              <a:t>오분류표</a:t>
            </a:r>
            <a:r>
              <a:rPr lang="ko-KR" altLang="en-US" sz="1400" b="1" i="1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400" b="1" i="1" dirty="0" smtClean="0">
                <a:solidFill>
                  <a:srgbClr val="FF0000"/>
                </a:solidFill>
              </a:rPr>
              <a:t> 나타냄</a:t>
            </a:r>
          </a:p>
          <a:p>
            <a:endParaRPr lang="ko-KR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7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인공 신경망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023" y="1190584"/>
            <a:ext cx="6073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sz="1400" dirty="0">
              <a:solidFill>
                <a:prstClr val="black"/>
              </a:solidFill>
            </a:endParaRPr>
          </a:p>
          <a:p>
            <a:endParaRPr lang="ko-KR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23" y="1590693"/>
            <a:ext cx="3168351" cy="209440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382" y="4297680"/>
            <a:ext cx="3143003" cy="172360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665385" y="2374225"/>
            <a:ext cx="723900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665385" y="4883259"/>
            <a:ext cx="723900" cy="552450"/>
          </a:xfrm>
          <a:prstGeom prst="right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9285" y="2236598"/>
            <a:ext cx="24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i="1" dirty="0">
                <a:solidFill>
                  <a:srgbClr val="FF0000"/>
                </a:solidFill>
              </a:rPr>
              <a:t>시각화</a:t>
            </a:r>
            <a:r>
              <a:rPr lang="en-US" altLang="ko-KR" b="1" i="1" dirty="0">
                <a:solidFill>
                  <a:srgbClr val="FF0000"/>
                </a:solidFill>
              </a:rPr>
              <a:t> R </a:t>
            </a:r>
            <a:r>
              <a:rPr lang="ko-KR" altLang="ko-KR" b="1" i="1" dirty="0">
                <a:solidFill>
                  <a:srgbClr val="FF0000"/>
                </a:solidFill>
              </a:rPr>
              <a:t>코드 함수 </a:t>
            </a:r>
            <a:r>
              <a:rPr lang="ko-KR" altLang="en-US" b="1" i="1" dirty="0" smtClean="0">
                <a:solidFill>
                  <a:srgbClr val="FF0000"/>
                </a:solidFill>
              </a:rPr>
              <a:t>를 이용한 </a:t>
            </a:r>
            <a:r>
              <a:rPr lang="ko-KR" altLang="ko-KR" b="1" i="1" dirty="0" smtClean="0">
                <a:solidFill>
                  <a:srgbClr val="FF0000"/>
                </a:solidFill>
              </a:rPr>
              <a:t>신경망 </a:t>
            </a:r>
            <a:r>
              <a:rPr lang="ko-KR" altLang="ko-KR" b="1" i="1" dirty="0">
                <a:solidFill>
                  <a:srgbClr val="FF0000"/>
                </a:solidFill>
              </a:rPr>
              <a:t>모형 </a:t>
            </a:r>
            <a:r>
              <a:rPr lang="ko-KR" altLang="ko-KR" b="1" i="1" dirty="0" smtClean="0">
                <a:solidFill>
                  <a:srgbClr val="FF0000"/>
                </a:solidFill>
              </a:rPr>
              <a:t>시각화</a:t>
            </a:r>
            <a:r>
              <a:rPr lang="en-US" altLang="ko-KR" b="1" i="1" dirty="0" smtClean="0">
                <a:solidFill>
                  <a:srgbClr val="FF0000"/>
                </a:solidFill>
              </a:rPr>
              <a:t> </a:t>
            </a:r>
            <a:r>
              <a:rPr lang="ko-KR" altLang="en-US" b="1" i="1" dirty="0" smtClean="0">
                <a:solidFill>
                  <a:srgbClr val="FF0000"/>
                </a:solidFill>
              </a:rPr>
              <a:t>가능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9284" y="4559319"/>
            <a:ext cx="247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solidFill>
                  <a:srgbClr val="FF0000"/>
                </a:solidFill>
              </a:rPr>
              <a:t>Lek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ko-KR" altLang="ko-KR" b="1" i="1" dirty="0">
                <a:solidFill>
                  <a:srgbClr val="FF0000"/>
                </a:solidFill>
              </a:rPr>
              <a:t>프로파일 방법을 사용하여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lekprofile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ko-KR" altLang="ko-KR" b="1" i="1" dirty="0">
                <a:solidFill>
                  <a:srgbClr val="FF0000"/>
                </a:solidFill>
              </a:rPr>
              <a:t>함수로 민감도 분석도 가능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6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smtClean="0"/>
              <a:t>목차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1. </a:t>
            </a:r>
            <a:r>
              <a:rPr lang="ko-KR" altLang="en-US" b="1" dirty="0" err="1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지적사항</a:t>
            </a:r>
            <a:endParaRPr lang="en-US" altLang="ko-KR" b="1" dirty="0" smtClean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2.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프로젝트 요약</a:t>
            </a:r>
            <a:endParaRPr lang="en-US" altLang="ko-KR" b="1" dirty="0" smtClean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3.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실험계획</a:t>
            </a:r>
            <a:endParaRPr lang="en-US" altLang="ko-KR" b="1" dirty="0" smtClean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4.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알고리즘 및 </a:t>
            </a: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DB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 </a:t>
            </a:r>
            <a:endParaRPr lang="en-US" altLang="ko-KR" b="1" dirty="0" smtClean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5.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예측 모형</a:t>
            </a:r>
            <a:endParaRPr lang="en-US" altLang="ko-KR" b="1" dirty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6.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향후 일정</a:t>
            </a:r>
            <a:endParaRPr lang="en-US" altLang="ko-KR" b="1" dirty="0" smtClean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ko-KR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7. </a:t>
            </a:r>
            <a:r>
              <a:rPr lang="ko-KR" altLang="en-US" b="1" dirty="0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업무 </a:t>
            </a:r>
            <a:r>
              <a:rPr lang="ko-KR" altLang="en-US" b="1" dirty="0" err="1" smtClean="0">
                <a:effectLst>
                  <a:outerShdw blurRad="38100" dist="76200" sx="102000" sy="102000" algn="l" rotWithShape="0">
                    <a:prstClr val="black">
                      <a:alpha val="27000"/>
                    </a:prstClr>
                  </a:outerShdw>
                </a:effectLst>
              </a:rPr>
              <a:t>분담표</a:t>
            </a:r>
            <a:endParaRPr lang="ko-KR" altLang="en-US" dirty="0">
              <a:effectLst>
                <a:outerShdw blurRad="38100" dist="76200" sx="102000" sy="102000" algn="l" rotWithShape="0">
                  <a:prstClr val="black">
                    <a:alpha val="27000"/>
                  </a:prstClr>
                </a:outerShdw>
              </a:effectLst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예측모형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223628" y="906804"/>
            <a:ext cx="6588732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2382" y="762785"/>
            <a:ext cx="210623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인공 신경망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34" y="1088509"/>
            <a:ext cx="6480720" cy="54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향후 일정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1126"/>
            <a:ext cx="6624736" cy="480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5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61722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solidFill>
                  <a:prstClr val="black"/>
                </a:solidFill>
              </a:rPr>
              <a:t>업무 분담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" y="1556792"/>
            <a:ext cx="75723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6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err="1" smtClean="0"/>
              <a:t>지적사항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122615"/>
              </p:ext>
            </p:extLst>
          </p:nvPr>
        </p:nvGraphicFramePr>
        <p:xfrm>
          <a:off x="179513" y="980730"/>
          <a:ext cx="8784976" cy="5670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8093"/>
                <a:gridCol w="4856883"/>
              </a:tblGrid>
              <a:tr h="1595661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/>
                        <a:t>실제 기업과의 진행 방향</a:t>
                      </a: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/>
                        <a:t>기업과의 업무 구분</a:t>
                      </a: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/>
                        <a:t>실험 데이터 확보 과정의 투명성 확보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dirty="0" smtClean="0"/>
                        <a:t>기업은 신 공정에 대한 필름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자동화</a:t>
                      </a:r>
                      <a:r>
                        <a:rPr lang="ko-KR" altLang="en-US" sz="1200" b="0" baseline="0" dirty="0" smtClean="0"/>
                        <a:t> 설비 개발에 초점</a:t>
                      </a:r>
                      <a:endParaRPr lang="en-US" altLang="ko-KR" sz="1200" b="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이에 따라</a:t>
                      </a:r>
                      <a:r>
                        <a:rPr lang="en-US" altLang="ko-KR" sz="1200" b="0" baseline="0" dirty="0" smtClean="0"/>
                        <a:t>,</a:t>
                      </a:r>
                      <a:r>
                        <a:rPr lang="ko-KR" altLang="en-US" sz="1200" b="0" baseline="0" dirty="0" smtClean="0"/>
                        <a:t>본 프로젝트는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실험계획법을 바탕으로 설비 요인들의 최적조건 도출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잔여</a:t>
                      </a:r>
                      <a:r>
                        <a:rPr lang="en-US" altLang="ko-KR" sz="1200" b="0" baseline="0" dirty="0" smtClean="0"/>
                        <a:t> OCA</a:t>
                      </a:r>
                      <a:r>
                        <a:rPr lang="ko-KR" altLang="en-US" sz="1200" b="0" baseline="0" dirty="0" smtClean="0"/>
                        <a:t>예측 시스템을 기업에게 제공</a:t>
                      </a:r>
                      <a:endParaRPr lang="en-US" altLang="ko-KR" sz="1200" b="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="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="0" baseline="0" dirty="0" smtClean="0"/>
                        <a:t>실험 시 해당실험에 대한 확인 문서 요청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시험 실시 참여 동영상으로 입증</a:t>
                      </a:r>
                      <a:endParaRPr lang="en-US" altLang="ko-KR" sz="1200" b="0" baseline="0" dirty="0" smtClean="0"/>
                    </a:p>
                  </a:txBody>
                  <a:tcPr/>
                </a:tc>
              </a:tr>
              <a:tr h="1018776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실험계획은 분량이 적은 업무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수행할 업무의 작은 범위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실험계획은 예측 시스템에 필요한 데이터를 얻기</a:t>
                      </a:r>
                      <a:r>
                        <a:rPr lang="ko-KR" altLang="en-US" sz="1200" baseline="0" dirty="0" smtClean="0"/>
                        <a:t> 위한 과정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예측시스템 구현 및 검증까지가 본 프로젝트의 범위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baseline="0" dirty="0" smtClean="0"/>
                    </a:p>
                  </a:txBody>
                  <a:tcPr/>
                </a:tc>
              </a:tr>
              <a:tr h="250063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신경망 예측 적용의 근거 필요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타 기법과의 비교 필요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데이터 분석이 업무에 주는 도움에 대한 논리 제시 필요</a:t>
                      </a: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유형 예측과 불량률 감소에 관한</a:t>
                      </a:r>
                      <a:r>
                        <a:rPr lang="ko-KR" altLang="en-US" sz="1200" baseline="0" dirty="0" smtClean="0"/>
                        <a:t> 상관관계 타당성 필요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유형 예측 후 공정 개선 방법 제시 필요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예측 결과 설명</a:t>
                      </a:r>
                      <a:r>
                        <a:rPr lang="ko-KR" altLang="en-US" sz="1200" baseline="0" dirty="0" smtClean="0"/>
                        <a:t> 부족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신경망 분석 이외의 예측</a:t>
                      </a:r>
                      <a:r>
                        <a:rPr lang="ko-KR" altLang="en-US" sz="1200" baseline="0" dirty="0" smtClean="0"/>
                        <a:t> 모양에 대한 추가적인 연구 실시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목적에 맞는 적절한 예측 모형에 대한 근거 제시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예측 모형에 대한 검증은 실험에서 얻는 결과 데이터를 활용</a:t>
                      </a: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검증 데이터 확보가 부족할 시 기업과 상의</a:t>
                      </a:r>
                      <a:endParaRPr lang="en-US" altLang="ko-KR" sz="1200" baseline="0" dirty="0" smtClean="0"/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</a:tr>
              <a:tr h="555892"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실제 적용 방법에 대한 고민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필요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기업과의 지속적인 연락 통한 구체적인 적용 방안 마련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3275857" y="935893"/>
            <a:ext cx="5688632" cy="5661461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프로젝트 요약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154" y="791875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업체 개요 </a:t>
            </a:r>
            <a:endParaRPr lang="ko-KR" altLang="en-US" sz="1600" b="1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1849"/>
              </p:ext>
            </p:extLst>
          </p:nvPr>
        </p:nvGraphicFramePr>
        <p:xfrm>
          <a:off x="197116" y="1079907"/>
          <a:ext cx="2800388" cy="33893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4244"/>
                <a:gridCol w="1296144"/>
              </a:tblGrid>
              <a:tr h="234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기업명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㈜</a:t>
                      </a:r>
                      <a:r>
                        <a:rPr lang="ko-KR" altLang="en-US" sz="1200" b="1" dirty="0" err="1" smtClean="0"/>
                        <a:t>제이텍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업종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전기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전자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제어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사업내용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전자 부품 제조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설립일 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2007</a:t>
                      </a:r>
                      <a:r>
                        <a:rPr lang="ko-KR" altLang="en-US" sz="1200" b="1" dirty="0" smtClean="0"/>
                        <a:t>년 </a:t>
                      </a:r>
                      <a:r>
                        <a:rPr lang="en-US" altLang="ko-KR" sz="1200" b="1" dirty="0" smtClean="0"/>
                        <a:t>8</a:t>
                      </a:r>
                      <a:r>
                        <a:rPr lang="ko-KR" altLang="en-US" sz="1200" b="1" dirty="0" smtClean="0"/>
                        <a:t>월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자본금 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5000</a:t>
                      </a:r>
                      <a:r>
                        <a:rPr lang="ko-KR" altLang="en-US" sz="1200" b="1" dirty="0" smtClean="0"/>
                        <a:t>만원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1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매출액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err="1" smtClean="0"/>
                        <a:t>당기순이익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289</a:t>
                      </a:r>
                      <a:r>
                        <a:rPr lang="ko-KR" altLang="en-US" sz="1200" b="1" dirty="0" smtClean="0"/>
                        <a:t>억</a:t>
                      </a:r>
                      <a:r>
                        <a:rPr lang="en-US" altLang="ko-KR" sz="1200" b="1" dirty="0" smtClean="0"/>
                        <a:t>/-12</a:t>
                      </a:r>
                      <a:r>
                        <a:rPr lang="ko-KR" altLang="en-US" sz="1200" b="1" dirty="0" smtClean="0"/>
                        <a:t>억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사원수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약 </a:t>
                      </a:r>
                      <a:r>
                        <a:rPr lang="en-US" altLang="ko-KR" sz="1200" b="1" dirty="0" smtClean="0"/>
                        <a:t>50</a:t>
                      </a:r>
                      <a:r>
                        <a:rPr lang="ko-KR" altLang="en-US" sz="1200" b="1" dirty="0" smtClean="0"/>
                        <a:t>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기업형태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중소기업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본사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경기도 수원시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소재 연구소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충남 천안시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공장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중국 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주요생산품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소형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대형 </a:t>
                      </a:r>
                      <a:r>
                        <a:rPr lang="en-US" altLang="ko-KR" sz="1200" b="1" dirty="0" smtClean="0"/>
                        <a:t>BLU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3154" y="4581128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사업분야</a:t>
            </a:r>
            <a:endParaRPr lang="ko-KR" altLang="en-US" sz="16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65377"/>
              </p:ext>
            </p:extLst>
          </p:nvPr>
        </p:nvGraphicFramePr>
        <p:xfrm>
          <a:off x="193154" y="4941168"/>
          <a:ext cx="2808312" cy="18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8446"/>
                <a:gridCol w="2029866"/>
              </a:tblGrid>
              <a:tr h="45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BLU</a:t>
                      </a:r>
                      <a:endParaRPr lang="ko-KR" altLang="en-US" sz="1800" b="1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/>
                        <a:t>사양 </a:t>
                      </a:r>
                      <a:r>
                        <a:rPr lang="en-US" altLang="ko-KR" sz="900" b="1" dirty="0" smtClean="0"/>
                        <a:t>4” ~ 8” size</a:t>
                      </a:r>
                      <a:r>
                        <a:rPr lang="en-US" altLang="ko-KR" sz="900" b="1" baseline="0" dirty="0" smtClean="0"/>
                        <a:t>, 4t </a:t>
                      </a:r>
                      <a:r>
                        <a:rPr lang="ko-KR" altLang="en-US" sz="900" b="1" baseline="0" dirty="0" smtClean="0"/>
                        <a:t>이하 제품 개발</a:t>
                      </a:r>
                      <a:endParaRPr lang="en-US" altLang="ko-KR" sz="900" b="1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LENS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디스플레이 분야 </a:t>
                      </a:r>
                      <a:r>
                        <a:rPr lang="ko-KR" altLang="en-US" sz="900" b="1" dirty="0" err="1" smtClean="0"/>
                        <a:t>직하형</a:t>
                      </a:r>
                      <a:r>
                        <a:rPr lang="ko-KR" altLang="en-US" sz="900" b="1" dirty="0" smtClean="0"/>
                        <a:t> </a:t>
                      </a:r>
                      <a:r>
                        <a:rPr lang="ko-KR" altLang="en-US" sz="900" b="1" dirty="0" err="1" smtClean="0"/>
                        <a:t>광학산</a:t>
                      </a:r>
                      <a:r>
                        <a:rPr lang="ko-KR" altLang="en-US" sz="900" b="1" dirty="0" smtClean="0"/>
                        <a:t> 광학 렌즈</a:t>
                      </a:r>
                      <a:endParaRPr lang="en-US" altLang="ko-KR" sz="9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RW</a:t>
                      </a:r>
                      <a:endParaRPr lang="ko-KR" altLang="en-US" sz="1800" b="1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TSP </a:t>
                      </a:r>
                      <a:r>
                        <a:rPr lang="ko-KR" altLang="en-US" sz="900" b="1" dirty="0" smtClean="0"/>
                        <a:t>재생</a:t>
                      </a:r>
                      <a:r>
                        <a:rPr lang="en-US" altLang="ko-KR" sz="900" b="1" dirty="0" smtClean="0"/>
                        <a:t>, Glass </a:t>
                      </a:r>
                      <a:r>
                        <a:rPr lang="ko-KR" altLang="en-US" sz="900" b="1" dirty="0" smtClean="0"/>
                        <a:t>세정 및 코팅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MT</a:t>
                      </a:r>
                      <a:endParaRPr lang="ko-KR" altLang="en-US" sz="1800" b="1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/>
                        <a:t>부품 재생 공정 기술 및 </a:t>
                      </a:r>
                      <a:r>
                        <a:rPr lang="ko-KR" altLang="en-US" sz="900" b="1" dirty="0" err="1" smtClean="0"/>
                        <a:t>코팅액</a:t>
                      </a:r>
                      <a:r>
                        <a:rPr lang="en-US" altLang="ko-KR" sz="900" b="1" dirty="0" smtClean="0"/>
                        <a:t>, </a:t>
                      </a:r>
                      <a:r>
                        <a:rPr lang="ko-KR" altLang="en-US" sz="900" b="1" dirty="0" smtClean="0"/>
                        <a:t>필름 제조</a:t>
                      </a:r>
                      <a:r>
                        <a:rPr lang="en-US" altLang="ko-KR" sz="900" b="1" dirty="0" smtClean="0"/>
                        <a:t>, </a:t>
                      </a:r>
                      <a:r>
                        <a:rPr lang="ko-KR" altLang="en-US" sz="900" b="1" dirty="0" smtClean="0"/>
                        <a:t>소재 연구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491880" y="800259"/>
            <a:ext cx="5184576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재생 공정 흐름도</a:t>
            </a:r>
            <a:endParaRPr lang="ko-KR" altLang="en-US" sz="1600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3491881" y="1296789"/>
            <a:ext cx="1196459" cy="4652115"/>
          </a:xfrm>
          <a:prstGeom prst="downArrow">
            <a:avLst/>
          </a:prstGeom>
          <a:solidFill>
            <a:srgbClr val="333F50"/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05295" y="2233837"/>
            <a:ext cx="1300422" cy="57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33F50"/>
                </a:solidFill>
              </a:rPr>
              <a:t>필름 압착</a:t>
            </a:r>
            <a:endParaRPr lang="ko-KR" altLang="en-US" b="1" dirty="0">
              <a:solidFill>
                <a:srgbClr val="333F5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05295" y="3046198"/>
            <a:ext cx="1300422" cy="57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33F50"/>
                </a:solidFill>
              </a:rPr>
              <a:t>필름 제거</a:t>
            </a:r>
            <a:endParaRPr lang="ko-KR" altLang="en-US" b="1" dirty="0">
              <a:solidFill>
                <a:srgbClr val="333F5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5567" y="3858559"/>
            <a:ext cx="1300422" cy="57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333F50"/>
                </a:solidFill>
              </a:rPr>
              <a:t>초음파세정</a:t>
            </a:r>
            <a:endParaRPr lang="ko-KR" altLang="en-US" sz="1600" b="1" dirty="0">
              <a:solidFill>
                <a:srgbClr val="333F5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5567" y="4670920"/>
            <a:ext cx="1300422" cy="57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33F50"/>
                </a:solidFill>
              </a:rPr>
              <a:t>건조</a:t>
            </a:r>
            <a:endParaRPr lang="ko-KR" altLang="en-US" b="1" dirty="0">
              <a:solidFill>
                <a:srgbClr val="333F5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05295" y="5483281"/>
            <a:ext cx="1300422" cy="6661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33F50"/>
                </a:solidFill>
              </a:rPr>
              <a:t>특성검사</a:t>
            </a:r>
            <a:endParaRPr lang="ko-KR" altLang="en-US" b="1" dirty="0">
              <a:solidFill>
                <a:srgbClr val="333F5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05295" y="1421476"/>
            <a:ext cx="1300422" cy="576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33F50"/>
                </a:solidFill>
              </a:rPr>
              <a:t>GLASS DECAP</a:t>
            </a:r>
            <a:endParaRPr lang="ko-KR" altLang="en-US" b="1" dirty="0">
              <a:solidFill>
                <a:srgbClr val="333F5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3154" y="5756828"/>
            <a:ext cx="2808312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70866" y="2233835"/>
            <a:ext cx="1457320" cy="57665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333F50"/>
                </a:solidFill>
              </a:rPr>
              <a:t>판형 압착시스템을 사용한 </a:t>
            </a:r>
            <a:r>
              <a:rPr lang="en-US" altLang="ko-KR" sz="1100" b="1" dirty="0" smtClean="0">
                <a:solidFill>
                  <a:srgbClr val="333F50"/>
                </a:solidFill>
              </a:rPr>
              <a:t>OCA </a:t>
            </a:r>
            <a:r>
              <a:rPr lang="ko-KR" altLang="en-US" sz="1100" b="1" dirty="0" smtClean="0">
                <a:solidFill>
                  <a:srgbClr val="333F50"/>
                </a:solidFill>
              </a:rPr>
              <a:t>제거 필름 부착</a:t>
            </a:r>
            <a:endParaRPr lang="ko-KR" altLang="en-US" sz="1100" b="1" dirty="0">
              <a:solidFill>
                <a:srgbClr val="333F5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54398" y="2132856"/>
            <a:ext cx="1873787" cy="0"/>
          </a:xfrm>
          <a:prstGeom prst="straightConnector1">
            <a:avLst/>
          </a:prstGeom>
          <a:ln>
            <a:solidFill>
              <a:srgbClr val="333F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363923" y="3789040"/>
            <a:ext cx="1936270" cy="0"/>
          </a:xfrm>
          <a:prstGeom prst="straightConnector1">
            <a:avLst/>
          </a:prstGeom>
          <a:ln>
            <a:solidFill>
              <a:srgbClr val="333F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/>
          <p:cNvSpPr/>
          <p:nvPr/>
        </p:nvSpPr>
        <p:spPr>
          <a:xfrm>
            <a:off x="6381339" y="1759080"/>
            <a:ext cx="648072" cy="747552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333F50"/>
                </a:solidFill>
              </a:rPr>
              <a:t>화상검사</a:t>
            </a:r>
            <a:endParaRPr lang="ko-KR" altLang="en-US" sz="900" b="1" dirty="0">
              <a:solidFill>
                <a:srgbClr val="333F50"/>
              </a:solidFill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6381339" y="3399329"/>
            <a:ext cx="648072" cy="747552"/>
          </a:xfrm>
          <a:prstGeom prst="diamon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333F50"/>
                </a:solidFill>
              </a:rPr>
              <a:t>화상검사</a:t>
            </a:r>
            <a:endParaRPr lang="ko-KR" altLang="en-US" sz="900" b="1" dirty="0">
              <a:solidFill>
                <a:srgbClr val="333F50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64" y="2617958"/>
            <a:ext cx="1650963" cy="672067"/>
          </a:xfrm>
          <a:prstGeom prst="rect">
            <a:avLst/>
          </a:prstGeom>
        </p:spPr>
      </p:pic>
      <p:cxnSp>
        <p:nvCxnSpPr>
          <p:cNvPr id="36" name="꺾인 연결선 35"/>
          <p:cNvCxnSpPr>
            <a:endCxn id="31" idx="2"/>
          </p:cNvCxnSpPr>
          <p:nvPr/>
        </p:nvCxnSpPr>
        <p:spPr>
          <a:xfrm flipV="1">
            <a:off x="7149106" y="3290023"/>
            <a:ext cx="856940" cy="49901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31" idx="0"/>
          </p:cNvCxnSpPr>
          <p:nvPr/>
        </p:nvCxnSpPr>
        <p:spPr>
          <a:xfrm>
            <a:off x="7135943" y="2132856"/>
            <a:ext cx="870102" cy="48510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38036" y="5762406"/>
            <a:ext cx="7024372" cy="97896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3609" y="4293096"/>
            <a:ext cx="7024372" cy="12241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3609" y="980728"/>
            <a:ext cx="7024372" cy="31091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577" y="-5166"/>
            <a:ext cx="7651768" cy="76987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프로젝트 요약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85298" y="836712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문제 현황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836712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원인 도출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85298" y="1196753"/>
            <a:ext cx="28083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신공정</a:t>
            </a:r>
            <a:r>
              <a:rPr lang="ko-KR" altLang="en-US" sz="1400" b="1" dirty="0" smtClean="0"/>
              <a:t> 기술 설계의 적절한 요인 수준이 정해지지 않음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기존 공정의 </a:t>
            </a:r>
            <a:r>
              <a:rPr lang="en-US" altLang="ko-KR" sz="1400" b="1" dirty="0" smtClean="0"/>
              <a:t>OCA</a:t>
            </a:r>
            <a:r>
              <a:rPr lang="ko-KR" altLang="en-US" sz="1400" b="1" dirty="0" smtClean="0"/>
              <a:t>제거율을 판단하는 지표인 무게는 전반적인 공정에 도움을 주지 못함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화상검사의  활용방안이 없음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공장과 연구소가 중국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한국에 위치함에 따른 소통의 어려움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36861" y="1198542"/>
            <a:ext cx="280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적절한 요인 탐색 위한 구체적인 실험계획 실시하지 않음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화상 검사를 이용한 품질 검사 시스템이 도입되지 않음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품질 검사 시스템에 대한 구체적인 활용방안 논의가 실시되지 않음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유선 및 메일을 대체할 정보 공유 </a:t>
            </a:r>
            <a:r>
              <a:rPr lang="en-US" altLang="ko-KR" sz="1400" b="1" dirty="0" smtClean="0"/>
              <a:t>Platform</a:t>
            </a:r>
            <a:r>
              <a:rPr lang="ko-KR" altLang="en-US" sz="1400" b="1" dirty="0" smtClean="0"/>
              <a:t>이 없음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285298" y="4149080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해결 방안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85298" y="4509120"/>
            <a:ext cx="6599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- </a:t>
            </a:r>
            <a:r>
              <a:rPr lang="ko-KR" altLang="en-US" sz="1400" b="1" i="1" dirty="0" smtClean="0"/>
              <a:t>실험계획법을 통한 실험 실시 및 분석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- </a:t>
            </a:r>
            <a:r>
              <a:rPr lang="ko-KR" altLang="en-US" sz="1400" b="1" i="1" dirty="0" smtClean="0"/>
              <a:t>공정 전반에 걸쳐 이용할 수 있는 </a:t>
            </a:r>
            <a:r>
              <a:rPr lang="en-US" altLang="ko-KR" sz="1400" b="1" i="1" dirty="0" smtClean="0"/>
              <a:t>OCA </a:t>
            </a:r>
            <a:r>
              <a:rPr lang="ko-KR" altLang="en-US" sz="1400" b="1" i="1" dirty="0" smtClean="0"/>
              <a:t>제거율 정의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- </a:t>
            </a:r>
            <a:r>
              <a:rPr lang="ko-KR" altLang="en-US" sz="1400" b="1" i="1" dirty="0" smtClean="0"/>
              <a:t>품질 검사 시스템 정보를 이용한 </a:t>
            </a:r>
            <a:r>
              <a:rPr lang="en-US" altLang="ko-KR" sz="1400" b="1" i="1" dirty="0" smtClean="0"/>
              <a:t>OCA </a:t>
            </a:r>
            <a:r>
              <a:rPr lang="ko-KR" altLang="en-US" sz="1400" b="1" i="1" dirty="0" smtClean="0"/>
              <a:t>제거율 예측</a:t>
            </a:r>
            <a:endParaRPr lang="en-US" altLang="ko-KR" sz="1400" b="1" i="1" dirty="0" smtClean="0"/>
          </a:p>
          <a:p>
            <a:r>
              <a:rPr lang="en-US" altLang="ko-KR" sz="1400" b="1" i="1" dirty="0" smtClean="0"/>
              <a:t>- </a:t>
            </a:r>
            <a:r>
              <a:rPr lang="ko-KR" altLang="en-US" sz="1400" b="1" i="1" dirty="0" smtClean="0"/>
              <a:t>공정 데이터 관리</a:t>
            </a:r>
            <a:r>
              <a:rPr lang="en-US" altLang="ko-KR" sz="1400" b="1" i="1" dirty="0" smtClean="0"/>
              <a:t> </a:t>
            </a:r>
            <a:r>
              <a:rPr lang="ko-KR" altLang="en-US" sz="1400" b="1" i="1" dirty="0" smtClean="0"/>
              <a:t>및 분석 내용을 공유할 수 있는 </a:t>
            </a:r>
            <a:r>
              <a:rPr lang="en-US" altLang="ko-KR" sz="1400" b="1" i="1" dirty="0" smtClean="0"/>
              <a:t>Database </a:t>
            </a:r>
            <a:r>
              <a:rPr lang="ko-KR" altLang="en-US" sz="1400" b="1" i="1" dirty="0" smtClean="0"/>
              <a:t>구축</a:t>
            </a:r>
            <a:endParaRPr lang="en-US" altLang="ko-KR" sz="1400" b="1" i="1" dirty="0" smtClean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17710" y="5618390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85298" y="6021288"/>
            <a:ext cx="678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>
                <a:solidFill>
                  <a:schemeClr val="tx1"/>
                </a:solidFill>
              </a:rPr>
              <a:t>TSP </a:t>
            </a:r>
            <a:r>
              <a:rPr lang="ko-KR" altLang="en-US" b="1" i="1" dirty="0" smtClean="0">
                <a:solidFill>
                  <a:schemeClr val="tx1"/>
                </a:solidFill>
              </a:rPr>
              <a:t>재생 공정에 사용되는 설비의 최적수준을 탐색하고 잔여 </a:t>
            </a:r>
            <a:r>
              <a:rPr lang="en-US" altLang="ko-KR" b="1" i="1" dirty="0" smtClean="0">
                <a:solidFill>
                  <a:schemeClr val="tx1"/>
                </a:solidFill>
              </a:rPr>
              <a:t>OCA </a:t>
            </a:r>
            <a:r>
              <a:rPr lang="ko-KR" altLang="en-US" b="1" i="1" dirty="0" smtClean="0">
                <a:solidFill>
                  <a:schemeClr val="tx1"/>
                </a:solidFill>
              </a:rPr>
              <a:t>예측 모형을 통한 품질관리 및 생산성 향상</a:t>
            </a:r>
            <a:endParaRPr lang="en-US" altLang="ko-KR" b="1" i="1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50221" y="1134109"/>
            <a:ext cx="0" cy="2806523"/>
          </a:xfrm>
          <a:prstGeom prst="line">
            <a:avLst/>
          </a:prstGeom>
          <a:ln w="476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79414" y="3290064"/>
            <a:ext cx="8513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문제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최소의 잔여 </a:t>
            </a:r>
            <a:r>
              <a:rPr lang="en-US" altLang="ko-KR" sz="1400" dirty="0" smtClean="0"/>
              <a:t>OCA</a:t>
            </a:r>
            <a:r>
              <a:rPr lang="ko-KR" altLang="en-US" sz="1400" dirty="0" smtClean="0"/>
              <a:t>나오도록 설비를 설계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중심점에서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번의 반복실험 실행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실험오차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곡률 증거 찾기 위해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/>
              <a:t>총실험</a:t>
            </a:r>
            <a:r>
              <a:rPr lang="ko-KR" altLang="en-US" sz="1400" dirty="0" smtClean="0"/>
              <a:t> 횟수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번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9" y="0"/>
            <a:ext cx="8229600" cy="65775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3600" dirty="0" smtClean="0"/>
              <a:t>실험계획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755577" y="1676184"/>
            <a:ext cx="1191892" cy="4003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요인배치법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>
            <a:stCxn id="5" idx="3"/>
          </p:cNvCxnSpPr>
          <p:nvPr/>
        </p:nvCxnSpPr>
        <p:spPr>
          <a:xfrm flipV="1">
            <a:off x="1947468" y="1643614"/>
            <a:ext cx="1219906" cy="2327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54" idx="1"/>
          </p:cNvCxnSpPr>
          <p:nvPr/>
        </p:nvCxnSpPr>
        <p:spPr>
          <a:xfrm>
            <a:off x="1947468" y="1876354"/>
            <a:ext cx="1219906" cy="508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965903">
            <a:off x="1947468" y="1400706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곡률 </a:t>
            </a:r>
            <a:r>
              <a:rPr lang="en-US" altLang="ko-KR" sz="1600" b="1" dirty="0"/>
              <a:t>X</a:t>
            </a:r>
            <a:endParaRPr lang="ko-KR" altLang="en-US" sz="1600" b="1" dirty="0"/>
          </a:p>
        </p:txBody>
      </p:sp>
      <p:sp>
        <p:nvSpPr>
          <p:cNvPr id="52" name="TextBox 51"/>
          <p:cNvSpPr txBox="1"/>
          <p:nvPr/>
        </p:nvSpPr>
        <p:spPr>
          <a:xfrm rot="1398704">
            <a:off x="1884885" y="2096994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곡률 </a:t>
            </a:r>
            <a:r>
              <a:rPr lang="en-US" altLang="ko-KR" sz="1600" b="1" dirty="0" smtClean="0"/>
              <a:t>O</a:t>
            </a:r>
            <a:endParaRPr lang="ko-KR" altLang="en-US" sz="16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74948" y="1428244"/>
            <a:ext cx="1191892" cy="4003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급경사 접근법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67375" y="2185124"/>
            <a:ext cx="1191892" cy="4003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반응표면법</a:t>
            </a:r>
            <a:endParaRPr lang="ko-KR" altLang="en-US" sz="14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4366840" y="1394734"/>
            <a:ext cx="1219906" cy="2327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3" idx="3"/>
          </p:cNvCxnSpPr>
          <p:nvPr/>
        </p:nvCxnSpPr>
        <p:spPr>
          <a:xfrm>
            <a:off x="4366840" y="1628414"/>
            <a:ext cx="1219906" cy="24794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965903">
            <a:off x="4364282" y="1183215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반응지점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X</a:t>
            </a:r>
            <a:endParaRPr lang="ko-KR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 rot="687709">
            <a:off x="4373211" y="1764148"/>
            <a:ext cx="1130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반응지점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O</a:t>
            </a:r>
            <a:endParaRPr lang="ko-KR" altLang="en-US" sz="16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20883" y="1676184"/>
            <a:ext cx="1191892" cy="400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반응표면법</a:t>
            </a:r>
            <a:endParaRPr lang="ko-KR" altLang="en-US" sz="14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45832" y="1152322"/>
            <a:ext cx="1191892" cy="4003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요인배치법</a:t>
            </a:r>
            <a:r>
              <a:rPr lang="en-US" altLang="ko-KR" sz="1200" b="1" dirty="0" smtClean="0"/>
              <a:t>(+1</a:t>
            </a:r>
            <a:r>
              <a:rPr lang="ko-KR" altLang="en-US" sz="1200" b="1" dirty="0" smtClean="0"/>
              <a:t>수준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251520" y="796129"/>
            <a:ext cx="8640960" cy="20162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79414" y="796129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실험 단계</a:t>
            </a:r>
            <a:endParaRPr lang="ko-KR" altLang="en-US" sz="1600" b="1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19185"/>
              </p:ext>
            </p:extLst>
          </p:nvPr>
        </p:nvGraphicFramePr>
        <p:xfrm>
          <a:off x="539553" y="4437112"/>
          <a:ext cx="3155728" cy="11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32"/>
                <a:gridCol w="788932"/>
                <a:gridCol w="788932"/>
                <a:gridCol w="78893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낮음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높음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상판온도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85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압착력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</a:tr>
              <a:tr h="241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압착시간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63096"/>
              </p:ext>
            </p:extLst>
          </p:nvPr>
        </p:nvGraphicFramePr>
        <p:xfrm>
          <a:off x="3923929" y="4221090"/>
          <a:ext cx="4481085" cy="248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155"/>
                <a:gridCol w="640155"/>
                <a:gridCol w="640155"/>
                <a:gridCol w="640155"/>
                <a:gridCol w="640155"/>
                <a:gridCol w="640155"/>
                <a:gridCol w="640155"/>
              </a:tblGrid>
              <a:tr h="301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표준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실험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중심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블럭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상판온도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압착력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압착시간</a:t>
                      </a:r>
                      <a:endParaRPr lang="ko-KR" altLang="en-US" sz="9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  <a:tr h="175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251520" y="3290944"/>
            <a:ext cx="8640960" cy="345042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9414" y="3146048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 smtClean="0"/>
              <a:t> 단계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요인배치법</a:t>
            </a:r>
            <a:endParaRPr lang="ko-KR" altLang="en-US" sz="16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380312" y="1627474"/>
            <a:ext cx="1191892" cy="4003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재현성실험</a:t>
            </a:r>
            <a:endParaRPr lang="ko-KR" altLang="en-US" sz="14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366840" y="2027814"/>
            <a:ext cx="2941464" cy="35748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6830588" y="1887154"/>
            <a:ext cx="477717" cy="0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837724" y="1352492"/>
            <a:ext cx="470580" cy="399892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7505" y="1012942"/>
            <a:ext cx="8784976" cy="551240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9" y="0"/>
            <a:ext cx="82296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/>
              <a:t>실험계획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3738" y="868926"/>
            <a:ext cx="5336374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단계 급경사 접근법 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곡률의 증거가 없을 시 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738" y="1268762"/>
            <a:ext cx="86487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곡률의 증거가 없을 시 다음 실험의 중심점이 의미 있는 점이 되기 위해 실행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핵심인자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조정이 가장 어려운 인자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압착시간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코드화 된 단위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핵심인자를 한 단위 증가 시 두 요인의 수준 변화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algn="ctr"/>
            <a:r>
              <a:rPr lang="ko-KR" altLang="en-US" b="1" dirty="0" err="1" smtClean="0"/>
              <a:t>회귀식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ko-KR" b="1" dirty="0" smtClean="0"/>
              <a:t>잔여</a:t>
            </a:r>
            <a:r>
              <a:rPr lang="en-US" altLang="ko-KR" b="1" dirty="0"/>
              <a:t>OCA</a:t>
            </a:r>
            <a:r>
              <a:rPr lang="ko-KR" altLang="ko-KR" b="1" dirty="0"/>
              <a:t>량</a:t>
            </a:r>
            <a:r>
              <a:rPr lang="en-US" altLang="ko-KR" b="1" dirty="0"/>
              <a:t> = </a:t>
            </a:r>
            <a:r>
              <a:rPr lang="ko-KR" altLang="ko-KR" b="1" dirty="0"/>
              <a:t>상수</a:t>
            </a:r>
            <a:r>
              <a:rPr lang="en-US" altLang="ko-KR" b="1" dirty="0"/>
              <a:t> + A(</a:t>
            </a:r>
            <a:r>
              <a:rPr lang="ko-KR" altLang="ko-KR" b="1" dirty="0"/>
              <a:t>상판온도</a:t>
            </a:r>
            <a:r>
              <a:rPr lang="en-US" altLang="ko-KR" b="1" dirty="0"/>
              <a:t>) + B(</a:t>
            </a:r>
            <a:r>
              <a:rPr lang="ko-KR" altLang="ko-KR" b="1" dirty="0" err="1"/>
              <a:t>압착력</a:t>
            </a:r>
            <a:r>
              <a:rPr lang="en-US" altLang="ko-KR" b="1" dirty="0"/>
              <a:t>) + C(</a:t>
            </a:r>
            <a:r>
              <a:rPr lang="ko-KR" altLang="ko-KR" b="1" dirty="0"/>
              <a:t>압착시간</a:t>
            </a:r>
            <a:r>
              <a:rPr lang="en-US" altLang="ko-KR" b="1" dirty="0"/>
              <a:t>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99472"/>
              </p:ext>
            </p:extLst>
          </p:nvPr>
        </p:nvGraphicFramePr>
        <p:xfrm>
          <a:off x="1259632" y="2930753"/>
          <a:ext cx="6165090" cy="93610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082545"/>
                <a:gridCol w="3082545"/>
              </a:tblGrid>
              <a:tr h="23402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100" dirty="0">
                          <a:effectLst/>
                        </a:rPr>
                        <a:t>코드 상판온도 변화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A/C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100" dirty="0">
                          <a:effectLst/>
                        </a:rPr>
                        <a:t>실제 상판 온도 변수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A/C * 5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100" dirty="0">
                          <a:effectLst/>
                        </a:rPr>
                        <a:t>코드 </a:t>
                      </a:r>
                      <a:r>
                        <a:rPr lang="ko-KR" sz="1050" b="1" kern="100" dirty="0" err="1">
                          <a:effectLst/>
                        </a:rPr>
                        <a:t>압착력</a:t>
                      </a:r>
                      <a:r>
                        <a:rPr lang="ko-KR" sz="1050" b="1" kern="100" dirty="0">
                          <a:effectLst/>
                        </a:rPr>
                        <a:t> 변화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B/C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b="1" kern="100" dirty="0">
                          <a:effectLst/>
                        </a:rPr>
                        <a:t>실제 </a:t>
                      </a:r>
                      <a:r>
                        <a:rPr lang="ko-KR" sz="1050" b="1" kern="100" dirty="0" err="1">
                          <a:effectLst/>
                        </a:rPr>
                        <a:t>압착력</a:t>
                      </a:r>
                      <a:r>
                        <a:rPr lang="ko-KR" sz="1050" b="1" kern="100" dirty="0">
                          <a:effectLst/>
                        </a:rPr>
                        <a:t> 변수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B/C * 1</a:t>
                      </a:r>
                      <a:endParaRPr lang="ko-KR" sz="105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4710"/>
              </p:ext>
            </p:extLst>
          </p:nvPr>
        </p:nvGraphicFramePr>
        <p:xfrm>
          <a:off x="1331641" y="4077074"/>
          <a:ext cx="6120680" cy="9361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0170"/>
                <a:gridCol w="1530170"/>
                <a:gridCol w="1530170"/>
                <a:gridCol w="1530170"/>
              </a:tblGrid>
              <a:tr h="1872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상판온도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effectLst/>
                        </a:rPr>
                        <a:t>압착력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압착시간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effectLst/>
                        </a:rPr>
                        <a:t>잔여</a:t>
                      </a:r>
                      <a:r>
                        <a:rPr lang="en-US" sz="1000" b="1" kern="100" dirty="0">
                          <a:effectLst/>
                        </a:rPr>
                        <a:t> OCA</a:t>
                      </a:r>
                      <a:r>
                        <a:rPr lang="ko-KR" sz="1000" b="1" kern="100" dirty="0">
                          <a:effectLst/>
                        </a:rPr>
                        <a:t>량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80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5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5</a:t>
                      </a:r>
                      <a:endParaRPr lang="ko-KR" sz="1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 </a:t>
                      </a:r>
                      <a:endParaRPr lang="ko-KR" sz="1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80 + A/C * 5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5 + B/C * 1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7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80 + A/C * 5 *2</a:t>
                      </a:r>
                      <a:endParaRPr lang="ko-KR" sz="1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5 + B/C * 1*2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9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80 + A/C * 5 *3</a:t>
                      </a:r>
                      <a:endParaRPr lang="ko-KR" sz="1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5 + B/C * 1*3</a:t>
                      </a:r>
                      <a:endParaRPr lang="ko-KR" sz="10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effectLst/>
                        </a:rPr>
                        <a:t>11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300192" y="4221088"/>
            <a:ext cx="792088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696236" y="5103186"/>
            <a:ext cx="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593" y="558924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최소로 감소하다 증가하는 지점을 다음 실험의 중간 수준으로 두고 반응표면분석법 실시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5" y="1012942"/>
            <a:ext cx="8784976" cy="551240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9" y="0"/>
            <a:ext cx="82296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/>
              <a:t>실험계획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5843" y="906801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단계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반응표면법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52" y="1268762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중심합성법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곡률이 보이는 지점 주위에서 관찰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축점과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중심점을 추가  </a:t>
            </a:r>
            <a:endParaRPr lang="en-US" altLang="ko-KR" dirty="0" smtClean="0"/>
          </a:p>
          <a:p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67583"/>
              </p:ext>
            </p:extLst>
          </p:nvPr>
        </p:nvGraphicFramePr>
        <p:xfrm>
          <a:off x="5004049" y="1745813"/>
          <a:ext cx="2880320" cy="7010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48072"/>
                <a:gridCol w="792088"/>
                <a:gridCol w="648072"/>
                <a:gridCol w="792088"/>
              </a:tblGrid>
              <a:tr h="1752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요인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낮은 수준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중심점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높은 수준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상판온도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A-5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A+5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압착력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B+1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압착시간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C-2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C+2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1846"/>
              </p:ext>
            </p:extLst>
          </p:nvPr>
        </p:nvGraphicFramePr>
        <p:xfrm>
          <a:off x="5004049" y="2613301"/>
          <a:ext cx="3528392" cy="357530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0080"/>
                <a:gridCol w="576064"/>
                <a:gridCol w="720080"/>
                <a:gridCol w="792088"/>
                <a:gridCol w="720080"/>
              </a:tblGrid>
              <a:tr h="15913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CenterPt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Blocks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상판온도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압착력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압착시간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A-5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C-2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A+5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B-1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C+2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A-5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C+2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A+5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C-2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A-5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B+1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C-2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A+5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B+1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C+2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A-5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B+1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C+2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A+5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B+1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C+2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A*1.414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A*(-1.414)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4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B*1.414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B*(-1.414)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C*1.414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-1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C*(-1.414)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 smtClean="0">
                          <a:effectLst/>
                        </a:rPr>
                        <a:t>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4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0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7945" y="2352801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등고선도</a:t>
            </a:r>
            <a:endParaRPr lang="en-US" altLang="ko-KR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목표로 하는 영역에서의 요인들의 수준 탐색 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654227" y="2369925"/>
            <a:ext cx="190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최적반응도구</a:t>
            </a:r>
            <a:endParaRPr lang="en-US" altLang="ko-KR" b="1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목표값에</a:t>
            </a:r>
            <a:r>
              <a:rPr lang="ko-KR" altLang="en-US" dirty="0" smtClean="0"/>
              <a:t> 대한 요인들의 최적 수준 수치 값 도출 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0107" y="2195465"/>
            <a:ext cx="2187924" cy="201622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13223" y="2195465"/>
            <a:ext cx="2187924" cy="201622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 rot="16200000">
            <a:off x="2322994" y="3252765"/>
            <a:ext cx="425987" cy="2343834"/>
          </a:xfrm>
          <a:prstGeom prst="leftBracket">
            <a:avLst/>
          </a:prstGeom>
          <a:ln w="412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>
            <a:off x="2535987" y="4637676"/>
            <a:ext cx="0" cy="447508"/>
          </a:xfrm>
          <a:prstGeom prst="straightConnector1">
            <a:avLst/>
          </a:prstGeom>
          <a:ln w="412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4070" y="5085184"/>
            <a:ext cx="24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설비의 최적 수준 도출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540551" y="5480710"/>
            <a:ext cx="1" cy="447508"/>
          </a:xfrm>
          <a:prstGeom prst="straightConnector1">
            <a:avLst/>
          </a:prstGeom>
          <a:ln w="412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6626" y="6021288"/>
            <a:ext cx="24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재현성</a:t>
            </a:r>
            <a:r>
              <a:rPr lang="ko-KR" altLang="en-US" b="1" dirty="0" smtClean="0"/>
              <a:t> 실험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40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89" y="0"/>
            <a:ext cx="8229600" cy="65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/>
              <a:t>알고리즘 및 </a:t>
            </a:r>
            <a:r>
              <a:rPr lang="en-US" altLang="ko-KR" sz="3600" dirty="0" smtClean="0"/>
              <a:t>DB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690" y="1700810"/>
            <a:ext cx="82426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화상검사 시 검사데이터 서버 컴퓨터 폴더에 저장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sz="1600" dirty="0" smtClean="0"/>
              <a:t>화상검사 이미지 파일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잔여 </a:t>
            </a:r>
            <a:r>
              <a:rPr lang="en-US" altLang="ko-KR" sz="1600" dirty="0" smtClean="0"/>
              <a:t>OCA</a:t>
            </a:r>
            <a:r>
              <a:rPr lang="ko-KR" altLang="en-US" sz="1600" dirty="0" smtClean="0"/>
              <a:t>무게</a:t>
            </a:r>
            <a:r>
              <a:rPr lang="en-US" altLang="ko-KR" sz="1600" dirty="0" smtClean="0"/>
              <a:t>, OCA</a:t>
            </a:r>
            <a:r>
              <a:rPr lang="ko-KR" altLang="en-US" sz="1600" dirty="0" smtClean="0"/>
              <a:t>입자 크기 </a:t>
            </a:r>
            <a:r>
              <a:rPr lang="ko-KR" altLang="en-US" sz="1600" b="1" dirty="0" smtClean="0"/>
              <a:t>등</a:t>
            </a:r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폴더에 있는 파일 중 새로 생성된 파일 </a:t>
            </a:r>
            <a:r>
              <a:rPr lang="en-US" altLang="ko-KR" b="1" dirty="0" smtClean="0"/>
              <a:t>( DB</a:t>
            </a:r>
            <a:r>
              <a:rPr lang="ko-KR" altLang="en-US" b="1" dirty="0" smtClean="0"/>
              <a:t>에 저장되지 않은 파일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선택하여 알고리즘 실행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- </a:t>
            </a:r>
            <a:r>
              <a:rPr lang="ko-KR" altLang="en-US" sz="1600" dirty="0" smtClean="0"/>
              <a:t>검사 데이터에서 분석에 필요한 속성 추출 및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b="1" dirty="0"/>
          </a:p>
          <a:p>
            <a:pPr marL="342900" indent="-342900">
              <a:buAutoNum type="arabicPeriod" startAt="3"/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번 알고리즘을 일정시간 간격으로 자동 실행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- </a:t>
            </a:r>
            <a:r>
              <a:rPr lang="ko-KR" altLang="en-US" sz="1600" dirty="0" smtClean="0"/>
              <a:t>서버 컴퓨터가 작동하는 동안 일정기간 간격으로 알고리즘이 실행</a:t>
            </a:r>
            <a:endParaRPr lang="en-US" altLang="ko-KR" sz="1600" dirty="0" smtClean="0"/>
          </a:p>
          <a:p>
            <a:endParaRPr lang="en-US" altLang="ko-KR" sz="1600" b="1" dirty="0" smtClean="0"/>
          </a:p>
          <a:p>
            <a:endParaRPr lang="en-US" altLang="ko-KR" b="1" dirty="0"/>
          </a:p>
          <a:p>
            <a:pPr marL="342900" indent="-342900">
              <a:buAutoNum type="arabicPeriod" startAt="4"/>
            </a:pPr>
            <a:r>
              <a:rPr lang="ko-KR" altLang="en-US" b="1" dirty="0" smtClean="0"/>
              <a:t>데이터 관리를 위한 웹 기반 </a:t>
            </a:r>
            <a:r>
              <a:rPr lang="en-US" altLang="ko-KR" b="1" dirty="0" smtClean="0"/>
              <a:t>database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- </a:t>
            </a:r>
            <a:r>
              <a:rPr lang="en-US" altLang="ko-KR" sz="1600" dirty="0" err="1" smtClean="0"/>
              <a:t>Decap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Glass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data, </a:t>
            </a:r>
            <a:r>
              <a:rPr lang="ko-KR" altLang="en-US" sz="1600" dirty="0" smtClean="0"/>
              <a:t>공정 압착 설비 최적 조건에 대한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분석 결과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예측 시스템 실행 모듈 탑재</a:t>
            </a:r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7505" y="906802"/>
            <a:ext cx="8784976" cy="57763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5843" y="762785"/>
            <a:ext cx="2808312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자동화 시스</a:t>
            </a:r>
            <a:r>
              <a:rPr lang="ko-KR" altLang="en-US" sz="1600" b="1" dirty="0"/>
              <a:t>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Flow</a:t>
            </a:r>
            <a:endParaRPr lang="ko-KR" altLang="en-US" sz="16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57752"/>
            <a:ext cx="9144000" cy="0"/>
          </a:xfrm>
          <a:prstGeom prst="line">
            <a:avLst/>
          </a:prstGeom>
          <a:ln w="666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1728</Words>
  <Application>Microsoft Office PowerPoint</Application>
  <PresentationFormat>화면 슬라이드 쇼(4:3)</PresentationFormat>
  <Paragraphs>542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1_Office 테마</vt:lpstr>
      <vt:lpstr>TSP 재생공정 밀도 기반 잔여 OCA 제거율 예측 및 최적화 시스템 구축 </vt:lpstr>
      <vt:lpstr>PowerPoint 프레젠테이션</vt:lpstr>
      <vt:lpstr>지적사항</vt:lpstr>
      <vt:lpstr>프로젝트 요약</vt:lpstr>
      <vt:lpstr>프로젝트 요약</vt:lpstr>
      <vt:lpstr>실험계획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재생공정 밀도 기반 잔여 OCA 제거율 예측 및 최적화 시스템 구축</dc:title>
  <dc:creator>administer</dc:creator>
  <cp:lastModifiedBy>administer</cp:lastModifiedBy>
  <cp:revision>34</cp:revision>
  <dcterms:created xsi:type="dcterms:W3CDTF">2017-03-21T07:28:24Z</dcterms:created>
  <dcterms:modified xsi:type="dcterms:W3CDTF">2017-03-21T16:03:18Z</dcterms:modified>
</cp:coreProperties>
</file>