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69" r:id="rId4"/>
    <p:sldId id="268" r:id="rId5"/>
    <p:sldId id="271" r:id="rId6"/>
    <p:sldId id="273" r:id="rId7"/>
    <p:sldId id="274" r:id="rId8"/>
    <p:sldId id="275" r:id="rId9"/>
    <p:sldId id="276" r:id="rId10"/>
    <p:sldId id="277" r:id="rId11"/>
    <p:sldId id="278" r:id="rId12"/>
    <p:sldId id="272" r:id="rId13"/>
    <p:sldId id="279" r:id="rId14"/>
    <p:sldId id="280" r:id="rId15"/>
    <p:sldId id="281" r:id="rId16"/>
    <p:sldId id="282" r:id="rId17"/>
    <p:sldId id="283" r:id="rId18"/>
    <p:sldId id="284" r:id="rId19"/>
    <p:sldId id="270" r:id="rId20"/>
    <p:sldId id="265" r:id="rId21"/>
    <p:sldId id="26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398EC-84B2-4B2D-A478-EA2EA979EE47}" v="8" dt="2024-09-17T14:31:28.304"/>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218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980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56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57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317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623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102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2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06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87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304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58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 – G38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95529928"/>
              </p:ext>
            </p:extLst>
          </p:nvPr>
        </p:nvGraphicFramePr>
        <p:xfrm>
          <a:off x="553347" y="2499258"/>
          <a:ext cx="5418675" cy="2263392"/>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77232">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7232">
                <a:tc>
                  <a:txBody>
                    <a:bodyPr/>
                    <a:lstStyle/>
                    <a:p>
                      <a:pPr marL="0" marR="0" lvl="0" indent="0" algn="ctr" rtl="0">
                        <a:spcBef>
                          <a:spcPts val="0"/>
                        </a:spcBef>
                        <a:spcAft>
                          <a:spcPts val="0"/>
                        </a:spcAft>
                        <a:buFont typeface="+mj-l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7232">
                <a:tc>
                  <a:txBody>
                    <a:bodyPr/>
                    <a:lstStyle/>
                    <a:p>
                      <a:pPr marL="0" marR="0" lvl="0" indent="0" algn="ctr" rtl="0">
                        <a:spcBef>
                          <a:spcPts val="0"/>
                        </a:spcBef>
                        <a:spcAft>
                          <a:spcPts val="0"/>
                        </a:spcAft>
                        <a:buNone/>
                      </a:pPr>
                      <a:r>
                        <a:rPr lang="en-US" sz="1800" u="none" strike="noStrike" cap="none" dirty="0"/>
                        <a:t>20211CIT0135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Ananya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7232">
                <a:tc>
                  <a:txBody>
                    <a:bodyPr/>
                    <a:lstStyle/>
                    <a:p>
                      <a:pPr marL="0" marR="0" lvl="0" indent="0" algn="ctr" rtl="0">
                        <a:spcBef>
                          <a:spcPts val="0"/>
                        </a:spcBef>
                        <a:spcAft>
                          <a:spcPts val="0"/>
                        </a:spcAft>
                        <a:buNone/>
                      </a:pPr>
                      <a:r>
                        <a:rPr lang="en-US" sz="1800" u="none" strike="noStrike" cap="none" dirty="0"/>
                        <a:t>20211CIT0145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Sourabha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7232">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Madatala Teja Shree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7232">
                <a:tc>
                  <a:txBody>
                    <a:bodyPr/>
                    <a:lstStyle/>
                    <a:p>
                      <a:pPr marL="0" marR="0" lvl="0" indent="0" algn="ctr" rtl="0">
                        <a:spcBef>
                          <a:spcPts val="0"/>
                        </a:spcBef>
                        <a:spcAft>
                          <a:spcPts val="0"/>
                        </a:spcAft>
                        <a:buNone/>
                      </a:pPr>
                      <a:r>
                        <a:rPr lang="en-US" sz="1800" u="none" strike="noStrike" cap="none" dirty="0"/>
                        <a:t>20221LIN0001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Vaishini Sheryil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Sharmasth Vali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6265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Capstone Project</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762137"/>
            <a:ext cx="10668000" cy="5540340"/>
          </a:xfrm>
          <a:prstGeom prst="rect">
            <a:avLst/>
          </a:prstGeom>
          <a:noFill/>
          <a:ln>
            <a:noFill/>
          </a:ln>
        </p:spPr>
        <p:txBody>
          <a:bodyPr spcFirstLastPara="1" wrap="square" lIns="91425" tIns="45700" rIns="91425" bIns="45700" anchor="t" anchorCtr="0">
            <a:normAutofit fontScale="92500" lnSpcReduction="20000"/>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9. Authentication &amp; User Management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Firebase Authentication (for easy email, social media login integration)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Auth0 (another solution for user authentication)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JWT (JSON Web Tokens) (for securing API requests)</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u="sng" dirty="0">
                <a:latin typeface="Cambria" panose="02040503050406030204" pitchFamily="18" charset="0"/>
                <a:ea typeface="Cambria" panose="02040503050406030204" pitchFamily="18" charset="0"/>
              </a:rPr>
              <a:t>10. Testing and CI/CD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Jest (for JavaScript/React Native unit testing)   </a:t>
            </a:r>
          </a:p>
          <a:p>
            <a:pPr marL="495300" indent="-342900" algn="just">
              <a:spcBef>
                <a:spcPts val="0"/>
              </a:spcBef>
              <a:buSzPct val="100000"/>
              <a:buFontTx/>
              <a:buChar char="-"/>
            </a:pPr>
            <a:r>
              <a:rPr lang="en-US" dirty="0" err="1">
                <a:latin typeface="Cambria" panose="02040503050406030204" pitchFamily="18" charset="0"/>
                <a:ea typeface="Cambria" panose="02040503050406030204" pitchFamily="18" charset="0"/>
              </a:rPr>
              <a:t>PyTest</a:t>
            </a:r>
            <a:r>
              <a:rPr lang="en-US" dirty="0">
                <a:latin typeface="Cambria" panose="02040503050406030204" pitchFamily="18" charset="0"/>
                <a:ea typeface="Cambria" panose="02040503050406030204" pitchFamily="18" charset="0"/>
              </a:rPr>
              <a:t> (for Python unit testing)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CI/CD: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GitHub Actions (automate testing, deployment pipelines)     </a:t>
            </a:r>
          </a:p>
          <a:p>
            <a:pPr marL="495300" indent="-342900" algn="just">
              <a:spcBef>
                <a:spcPts val="0"/>
              </a:spcBef>
              <a:buSzPct val="100000"/>
              <a:buFontTx/>
              <a:buChar char="-"/>
            </a:pPr>
            <a:r>
              <a:rPr lang="en-US" dirty="0" err="1">
                <a:latin typeface="Cambria" panose="02040503050406030204" pitchFamily="18" charset="0"/>
                <a:ea typeface="Cambria" panose="02040503050406030204" pitchFamily="18" charset="0"/>
              </a:rPr>
              <a:t>CircleCI</a:t>
            </a:r>
            <a:r>
              <a:rPr lang="en-US" dirty="0">
                <a:latin typeface="Cambria" panose="02040503050406030204" pitchFamily="18" charset="0"/>
                <a:ea typeface="Cambria" panose="02040503050406030204" pitchFamily="18" charset="0"/>
              </a:rPr>
              <a:t> or Travis CI (for continuous integration and delivery)</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u="sng" dirty="0">
                <a:latin typeface="Cambria" panose="02040503050406030204" pitchFamily="18" charset="0"/>
                <a:ea typeface="Cambria" panose="02040503050406030204" pitchFamily="18" charset="0"/>
              </a:rPr>
              <a:t>11. Security and Data Privacy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SSL (secure data transfer)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OAuth2 (for secure user authentication)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GDPR Compliance (for handling user data in the app)</a:t>
            </a:r>
          </a:p>
        </p:txBody>
      </p:sp>
    </p:spTree>
    <p:extLst>
      <p:ext uri="{BB962C8B-B14F-4D97-AF65-F5344CB8AC3E}">
        <p14:creationId xmlns:p14="http://schemas.microsoft.com/office/powerpoint/2010/main" val="323510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Overall Architecture:- </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Client-Server Architecture</a:t>
            </a:r>
            <a:r>
              <a:rPr lang="en-US" dirty="0">
                <a:latin typeface="Cambria" panose="02040503050406030204" pitchFamily="18" charset="0"/>
                <a:ea typeface="Cambria" panose="02040503050406030204" pitchFamily="18" charset="0"/>
              </a:rPr>
              <a:t>: Frontend mobile apps communicate with backend servers via RESTful or </a:t>
            </a:r>
            <a:r>
              <a:rPr lang="en-US" dirty="0" err="1">
                <a:latin typeface="Cambria" panose="02040503050406030204" pitchFamily="18" charset="0"/>
                <a:ea typeface="Cambria" panose="02040503050406030204" pitchFamily="18" charset="0"/>
              </a:rPr>
              <a:t>GraphQL</a:t>
            </a:r>
            <a:r>
              <a:rPr lang="en-US" dirty="0">
                <a:latin typeface="Cambria" panose="02040503050406030204" pitchFamily="18" charset="0"/>
                <a:ea typeface="Cambria" panose="02040503050406030204" pitchFamily="18" charset="0"/>
              </a:rPr>
              <a:t> APIs. Backend handles all the data processing, model predictions, and user insights. </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Microservices (Optional): </a:t>
            </a:r>
            <a:r>
              <a:rPr lang="en-US" dirty="0">
                <a:latin typeface="Cambria" panose="02040503050406030204" pitchFamily="18" charset="0"/>
                <a:ea typeface="Cambria" panose="02040503050406030204" pitchFamily="18" charset="0"/>
              </a:rPr>
              <a:t>If the app scales, consider breaking the backend into smaller, independent services (e.g., separate services for nutrition analysis, activity tracking, etc.).</a:t>
            </a:r>
          </a:p>
        </p:txBody>
      </p:sp>
    </p:spTree>
    <p:extLst>
      <p:ext uri="{BB962C8B-B14F-4D97-AF65-F5344CB8AC3E}">
        <p14:creationId xmlns:p14="http://schemas.microsoft.com/office/powerpoint/2010/main" val="63312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34064"/>
            <a:ext cx="10668000" cy="5161935"/>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609600" lvl="0" indent="-457200" algn="just" rtl="0">
              <a:spcBef>
                <a:spcPts val="0"/>
              </a:spcBef>
              <a:spcAft>
                <a:spcPts val="0"/>
              </a:spcAft>
              <a:buClr>
                <a:schemeClr val="dk1"/>
              </a:buClr>
              <a:buSzPct val="100000"/>
              <a:buAutoNum type="arabicPeriod"/>
            </a:pPr>
            <a:r>
              <a:rPr lang="en-US" u="sng" dirty="0">
                <a:latin typeface="Cambria" panose="02040503050406030204" pitchFamily="18" charset="0"/>
                <a:ea typeface="Cambria" panose="02040503050406030204" pitchFamily="18" charset="0"/>
              </a:rPr>
              <a:t>Frontend Requirements (Mobile App Development)</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Platform: Android (Kotlin or Java)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The app will be built for Android, supporting versions from API level 21 (Lollipop) onwards for wider compatibility.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UI/UX Design: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Intuitive, user-friendly interface to allow easy input of meals, physical activities, and water consumption.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Dashboards to display daily, weekly, and monthly statistics on calorie intake, vitamin/protein consumption, hydration, and activity levels.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Notifications/reminders to hydrate, log food intake, or enter physical activities.</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Input Forms: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Meal logging interface to enter food items consumed with options for portion size, food type, and meal time.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Water intake tracking with a simple tap-to-add feature.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Physical activity logging through manual input or integration with Google Fit API for automated data collection.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Visualization: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Charts and graphs to show trends in calories, vitamin/protein intake, and activity levels.</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Deficiency warnings for specific nutrients based on analysis over time.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499"/>
            <a:ext cx="10668000" cy="5905501"/>
          </a:xfrm>
          <a:prstGeom prst="rect">
            <a:avLst/>
          </a:prstGeom>
          <a:noFill/>
          <a:ln>
            <a:noFill/>
          </a:ln>
        </p:spPr>
        <p:txBody>
          <a:bodyPr spcFirstLastPara="1" wrap="square" lIns="91425" tIns="45700" rIns="91425" bIns="45700" anchor="t" anchorCtr="0">
            <a:normAutofit fontScale="77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2. Backend Requirements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Machine Learning (ML) Model: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Framework: Python (TensorFlow, </a:t>
            </a:r>
            <a:r>
              <a:rPr lang="en-US" dirty="0" err="1">
                <a:latin typeface="Cambria" panose="02040503050406030204" pitchFamily="18" charset="0"/>
                <a:ea typeface="Cambria" panose="02040503050406030204" pitchFamily="18" charset="0"/>
              </a:rPr>
              <a:t>PyTorch</a:t>
            </a:r>
            <a:r>
              <a:rPr lang="en-US" dirty="0">
                <a:latin typeface="Cambria" panose="02040503050406030204" pitchFamily="18" charset="0"/>
                <a:ea typeface="Cambria" panose="02040503050406030204" pitchFamily="18" charset="0"/>
              </a:rPr>
              <a:t>, or scikit-learn).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ML model for predicting vitamin and protein content based on the food entered.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The model should be pre-trained with nutritional datasets (e.g., USDA, </a:t>
            </a:r>
            <a:r>
              <a:rPr lang="en-US" dirty="0" err="1">
                <a:latin typeface="Cambria" panose="02040503050406030204" pitchFamily="18" charset="0"/>
                <a:ea typeface="Cambria" panose="02040503050406030204" pitchFamily="18" charset="0"/>
              </a:rPr>
              <a:t>FoodData</a:t>
            </a:r>
            <a:r>
              <a:rPr lang="en-US" dirty="0">
                <a:latin typeface="Cambria" panose="02040503050406030204" pitchFamily="18" charset="0"/>
                <a:ea typeface="Cambria" panose="02040503050406030204" pitchFamily="18" charset="0"/>
              </a:rPr>
              <a:t> Central) and should be fine-tuned for accuracy.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Prediction: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Calories and nutrient predictions based on the type of food and portion size entered by the user.</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Deficiency tracking, highlighting potential nutrient deficiencies based on user data over time.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Integration with Google Fit API: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Retrieve physical activity data (steps, exercises, calories burned, etc.) using the Google Fit SDK.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Sync the app with Google Fit for automatic logging of physical activity.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Firebase (Backend as a Service):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Firebase Authentication: To manage user authentication (sign up, login).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Firebase Firestore: To store user data such as food intake, water intake, activity history, and app preferences.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Firebase Cloud Messaging: For sending reminders/notifications to users (e.g., drink water, log meals, etc.).</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Firebase Storage: For storing any media (e.g., images of food, if necessary).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Real-Time Database/Firestore: To maintain real-time updates for user statistics and reports.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6879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44678"/>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3. Data Sources &amp; API Integration</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Food Database Integration: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Pre-built API such as </a:t>
            </a:r>
            <a:r>
              <a:rPr lang="en-US" dirty="0" err="1">
                <a:latin typeface="Cambria" panose="02040503050406030204" pitchFamily="18" charset="0"/>
                <a:ea typeface="Cambria" panose="02040503050406030204" pitchFamily="18" charset="0"/>
              </a:rPr>
              <a:t>Nutritionix</a:t>
            </a:r>
            <a:r>
              <a:rPr lang="en-US" dirty="0">
                <a:latin typeface="Cambria" panose="02040503050406030204" pitchFamily="18" charset="0"/>
                <a:ea typeface="Cambria" panose="02040503050406030204" pitchFamily="18" charset="0"/>
              </a:rPr>
              <a:t> API or </a:t>
            </a:r>
            <a:r>
              <a:rPr lang="en-US" dirty="0" err="1">
                <a:latin typeface="Cambria" panose="02040503050406030204" pitchFamily="18" charset="0"/>
                <a:ea typeface="Cambria" panose="02040503050406030204" pitchFamily="18" charset="0"/>
              </a:rPr>
              <a:t>Edamam</a:t>
            </a:r>
            <a:r>
              <a:rPr lang="en-US" dirty="0">
                <a:latin typeface="Cambria" panose="02040503050406030204" pitchFamily="18" charset="0"/>
                <a:ea typeface="Cambria" panose="02040503050406030204" pitchFamily="18" charset="0"/>
              </a:rPr>
              <a:t> Food Database API to fetch detailed nutritional information for food items.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Data points like calories, proteins, vitamins, and minerals to be pulled from the A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Google Fit API: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Access Google Fit’s activity, step count, and health data (e.g., calories burned, distance covered) for physical activity tracking.</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4. Notification and Reminder System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Hydration Reminders: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Set recurring notifications to remind users to drink water throughout the day based on user input.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Meal and Activity Logging Reminders: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Notify users if they haven’t logged meals or physical activities for the day.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483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499"/>
            <a:ext cx="10668000" cy="5743269"/>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Software and Hardware Requirements:</a:t>
            </a:r>
          </a:p>
          <a:p>
            <a:pPr marL="342900" lvl="0" indent="-190500" algn="just" rtl="0">
              <a:lnSpc>
                <a:spcPct val="120000"/>
              </a:lnSpc>
              <a:spcBef>
                <a:spcPts val="0"/>
              </a:spcBef>
              <a:spcAft>
                <a:spcPts val="0"/>
              </a:spcAft>
              <a:buClr>
                <a:schemeClr val="dk1"/>
              </a:buClr>
              <a:buSzPct val="100000"/>
              <a:buNone/>
            </a:pPr>
            <a:r>
              <a:rPr lang="en-US" sz="2600" u="sng" dirty="0">
                <a:latin typeface="Cambria" panose="02040503050406030204" pitchFamily="18" charset="0"/>
                <a:ea typeface="Cambria" panose="02040503050406030204" pitchFamily="18" charset="0"/>
              </a:rPr>
              <a:t>5. Core Functionalities</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Food Logging: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Allow users to manually enter or search for food items and portion sizes.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Provide breakdowns of calories, macronutrients (proteins, fats, carbs), and micronutrients (vitamins, minerals).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Activity Tracking: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Automatically fetch activity data via Google Fit or allow manual logging of physical activities like walking, running, or exercises.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Display calories burned based on activity.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Hydration Tracking: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Track the number of glasses of water consumed daily with simple input mechanisms.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Provide hydration goals based on weight, activity levels, and environment (customizable).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Nutrient Deficiency Analysis: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After consistent logging for a certain period (e.g., one week), the app will analyze the user’s diet and detect potential deficiencies in vitamins or minerals.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Suggest foods to include in their diet to address these deficiencies.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Warn users of possible diseases that could occur from long-term nutrient deficiencies.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Progress Reports:	</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Generate daily, weekly, and monthly reports on calories consumed/burned, hydration, and nutrient intake.</a:t>
            </a:r>
          </a:p>
          <a:p>
            <a:pPr marL="342900" lvl="0" indent="-190500" algn="just" rtl="0">
              <a:lnSpc>
                <a:spcPct val="120000"/>
              </a:lnSpc>
              <a:spcBef>
                <a:spcPts val="0"/>
              </a:spcBef>
              <a:spcAft>
                <a:spcPts val="0"/>
              </a:spcAft>
              <a:buClr>
                <a:schemeClr val="dk1"/>
              </a:buClr>
              <a:buSzPct val="100000"/>
              <a:buNone/>
            </a:pPr>
            <a:r>
              <a:rPr lang="en-US" sz="2600" dirty="0">
                <a:latin typeface="Cambria" panose="02040503050406030204" pitchFamily="18" charset="0"/>
                <a:ea typeface="Cambria" panose="02040503050406030204" pitchFamily="18" charset="0"/>
              </a:rPr>
              <a:t>•	Show long-term trends for users to see their improvement or areas where they need to focus. </a:t>
            </a:r>
          </a:p>
          <a:p>
            <a:pPr marL="342900" lvl="0" indent="-190500" algn="just" rtl="0">
              <a:lnSpc>
                <a:spcPct val="12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12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655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44676"/>
            <a:ext cx="10668000" cy="5287297"/>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6. Database and Cloud Requirements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Firebase Firestore or Realtime Database: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Store all user data securely, including meals, physical activities, and hydration logs.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Ensure synchronization across devices for users with multiple Android devices.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Cloud Functions: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Execute server-side tasks, such as analyzing nutrient deficiencies or sending reminders based on the user’s activity log.</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7. Security Requirements: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User Authentication: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Secure sign-in using Firebase Authentication (support for Google, email/password, and other OAuth providers).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Data Privacy: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Ensure all user data is stored securely in compliance with GDPR and HIPAA standards (if applicable).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Provide users with the option to delete their data at any time.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Encryption: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Ensure all user data is encrypted both in transit (SSL/TLS) and at rest in Firebase Firestore.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153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5630862"/>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8. Performance Requirements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Speed: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Fast response times for food data queries and nutrient calculations.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Efficient use of device resources to prevent slowdowns.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Offline Mode: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Allow users to log meals, water intake, and activities while offline, syncing the data when back online.</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9. Testing and Quality Assurance</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Unit Testing: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Write unit tests for the ML model, especially for nutrient and calorie prediction accuracy.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Integration Testing: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Test integration with Google Fit API to ensure activity tracking works seamlessly.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Usability Testing: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Ensure the app provides a smooth experience, with easy navigation and minimal effort required for daily logging.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Performance Testing: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Load testing on Firebase backend to ensure scalability.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06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u="sng" dirty="0">
                <a:latin typeface="Cambria" panose="02040503050406030204" pitchFamily="18" charset="0"/>
                <a:ea typeface="Cambria" panose="02040503050406030204" pitchFamily="18" charset="0"/>
              </a:rPr>
              <a:t>10. Deployment</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Play Store Deployment: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Prepare the app for release on Google Play, following best practices for security, data handling, and user privacy.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Version Control: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Use Git for version control and collaborative development.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144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910A95D-4C03-ABBF-4DF1-BCE1678C7094}"/>
              </a:ext>
            </a:extLst>
          </p:cNvPr>
          <p:cNvPicPr>
            <a:picLocks noChangeAspect="1"/>
          </p:cNvPicPr>
          <p:nvPr/>
        </p:nvPicPr>
        <p:blipFill>
          <a:blip r:embed="rId3"/>
          <a:stretch>
            <a:fillRect/>
          </a:stretch>
        </p:blipFill>
        <p:spPr>
          <a:xfrm>
            <a:off x="711200" y="1056046"/>
            <a:ext cx="10920361" cy="527685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cronometer.com</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absopure.com</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wellnessverge.com</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bing.com</a:t>
            </a: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Cognizant</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Basically, our app allows you to enter the food you ate and with the help of a trained model it'll be able to predict the different types of vitamins and proteins and also calculate the calories consumed. After analyzing the data entered by the user for a couple of days, the app will tell you what vitamin you might be deficient of and the possible diseases you might get if you don't include that in your diet. It also keeps a track of the number of glasses of water you've had while also reminding you to hydrate yourself regularly. It also keeps a track of your physical activities and calories burned.</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Medium</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609600" lvl="0" indent="-457200" algn="just" rtl="0">
              <a:spcBef>
                <a:spcPts val="0"/>
              </a:spcBef>
              <a:spcAft>
                <a:spcPts val="0"/>
              </a:spcAft>
              <a:buClr>
                <a:schemeClr val="dk1"/>
              </a:buClr>
              <a:buSzPct val="100000"/>
              <a:buAutoNum type="arabicPeriod"/>
            </a:pPr>
            <a:r>
              <a:rPr lang="en-US" u="sng" dirty="0">
                <a:latin typeface="Cambria" panose="02040503050406030204" pitchFamily="18" charset="0"/>
                <a:ea typeface="Cambria" panose="02040503050406030204" pitchFamily="18" charset="0"/>
              </a:rPr>
              <a:t>Frontend (User Interface)</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a:t>
            </a:r>
            <a:r>
              <a:rPr lang="en-US" u="sng" dirty="0">
                <a:latin typeface="Cambria" panose="02040503050406030204" pitchFamily="18" charset="0"/>
                <a:ea typeface="Cambria" panose="02040503050406030204" pitchFamily="18" charset="0"/>
              </a:rPr>
              <a:t>Frameworks:</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React Native (for cross-platform mobile app development)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Flutter(another cross-platform option with a rich UI experience)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a:t>
            </a:r>
            <a:r>
              <a:rPr lang="en-US" u="sng" dirty="0">
                <a:latin typeface="Cambria" panose="02040503050406030204" pitchFamily="18" charset="0"/>
                <a:ea typeface="Cambria" panose="02040503050406030204" pitchFamily="18" charset="0"/>
              </a:rPr>
              <a:t>Languages: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JavaScript (React Native)</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Dart (Flutter)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a:t>
            </a:r>
            <a:r>
              <a:rPr lang="en-US" u="sng" dirty="0">
                <a:latin typeface="Cambria" panose="02040503050406030204" pitchFamily="18" charset="0"/>
                <a:ea typeface="Cambria" panose="02040503050406030204" pitchFamily="18" charset="0"/>
              </a:rPr>
              <a:t>UI Libraries:</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Material UI (React Native)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Ant Design (React Native)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 Custom Widgets (Flutter)</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fontScale="92500"/>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2. Backend (Server Logic and API)</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Frameworks</a:t>
            </a:r>
            <a:r>
              <a:rPr lang="en-US" dirty="0">
                <a:latin typeface="Cambria" panose="02040503050406030204" pitchFamily="18" charset="0"/>
                <a:ea typeface="Cambria" panose="02040503050406030204" pitchFamily="18" charset="0"/>
              </a:rPr>
              <a:t>:</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Django (Python framework that supports rapid development, includes REST APIs)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Flask (lightweight Python web framework, good for APIs)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Node.js (for real-time notifications and handling multiple concurrent requests)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Languages</a:t>
            </a:r>
            <a:r>
              <a:rPr lang="en-US" dirty="0">
                <a:latin typeface="Cambria" panose="02040503050406030204" pitchFamily="18" charset="0"/>
                <a:ea typeface="Cambria" panose="02040503050406030204" pitchFamily="18" charset="0"/>
              </a:rPr>
              <a:t>: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Python (for data analysis, machine learning models, and business logic)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JavaScript/TypeScript (Node.js for backend API)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APIs</a:t>
            </a:r>
            <a:r>
              <a:rPr lang="en-US" dirty="0">
                <a:latin typeface="Cambria" panose="02040503050406030204" pitchFamily="18" charset="0"/>
                <a:ea typeface="Cambria" panose="02040503050406030204" pitchFamily="18" charset="0"/>
              </a:rPr>
              <a:t>: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RESTful API (Django/Flask/Node.js for client-server communication)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GraphQL</a:t>
            </a:r>
            <a:r>
              <a:rPr lang="en-US" dirty="0">
                <a:latin typeface="Cambria" panose="02040503050406030204" pitchFamily="18" charset="0"/>
                <a:ea typeface="Cambria" panose="02040503050406030204" pitchFamily="18" charset="0"/>
              </a:rPr>
              <a:t> (if you need more flexibility in querying data)</a:t>
            </a:r>
          </a:p>
        </p:txBody>
      </p:sp>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3. </a:t>
            </a:r>
            <a:r>
              <a:rPr lang="en-US" u="sng" dirty="0">
                <a:latin typeface="Cambria" panose="02040503050406030204" pitchFamily="18" charset="0"/>
                <a:ea typeface="Cambria" panose="02040503050406030204" pitchFamily="18" charset="0"/>
              </a:rPr>
              <a:t>Database (Data Storage)</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 SQL Databases: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PostgreSQL (structured, relational data storage, supports complex queries for user data and food records)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MySQL (another robust relational database)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NoSQL Databases (for storing flexible data like logs and user activities):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MongoDB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Cloud Database Options: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Firebase Firestore (real-time database for mobile apps)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AWS DynamoDB (scalable NoSQL database)</a:t>
            </a:r>
          </a:p>
        </p:txBody>
      </p:sp>
    </p:spTree>
    <p:extLst>
      <p:ext uri="{BB962C8B-B14F-4D97-AF65-F5344CB8AC3E}">
        <p14:creationId xmlns:p14="http://schemas.microsoft.com/office/powerpoint/2010/main" val="2212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fontScale="92500"/>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4. Machine Learning (Prediction Model)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ML Libraries: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TensorFlow/</a:t>
            </a:r>
            <a:r>
              <a:rPr lang="en-US" dirty="0" err="1">
                <a:latin typeface="Cambria" panose="02040503050406030204" pitchFamily="18" charset="0"/>
                <a:ea typeface="Cambria" panose="02040503050406030204" pitchFamily="18" charset="0"/>
              </a:rPr>
              <a:t>Keras</a:t>
            </a:r>
            <a:r>
              <a:rPr lang="en-US" dirty="0">
                <a:latin typeface="Cambria" panose="02040503050406030204" pitchFamily="18" charset="0"/>
                <a:ea typeface="Cambria" panose="02040503050406030204" pitchFamily="18" charset="0"/>
              </a:rPr>
              <a:t> (for training the model that predicts vitamin deficiencies and calorie estimations)     </a:t>
            </a:r>
          </a:p>
          <a:p>
            <a:pPr marL="495300" indent="-342900" algn="just">
              <a:spcBef>
                <a:spcPts val="0"/>
              </a:spcBef>
              <a:buSzPct val="100000"/>
              <a:buFontTx/>
              <a:buChar char="-"/>
            </a:pPr>
            <a:r>
              <a:rPr lang="en-US" dirty="0" err="1">
                <a:latin typeface="Cambria" panose="02040503050406030204" pitchFamily="18" charset="0"/>
                <a:ea typeface="Cambria" panose="02040503050406030204" pitchFamily="18" charset="0"/>
              </a:rPr>
              <a:t>PyTorch</a:t>
            </a:r>
            <a:r>
              <a:rPr lang="en-US" dirty="0">
                <a:latin typeface="Cambria" panose="02040503050406030204" pitchFamily="18" charset="0"/>
                <a:ea typeface="Cambria" panose="02040503050406030204" pitchFamily="18" charset="0"/>
              </a:rPr>
              <a:t> (alternative deep learning library, flexible for research and prototyping)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Pretrained Models (for food classification, nutrition estimation, etc.):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Nutritional Labeling APIs (like </a:t>
            </a:r>
            <a:r>
              <a:rPr lang="en-US" dirty="0" err="1">
                <a:latin typeface="Cambria" panose="02040503050406030204" pitchFamily="18" charset="0"/>
                <a:ea typeface="Cambria" panose="02040503050406030204" pitchFamily="18" charset="0"/>
              </a:rPr>
              <a:t>Spoonacular</a:t>
            </a:r>
            <a:r>
              <a:rPr lang="en-US" dirty="0">
                <a:latin typeface="Cambria" panose="02040503050406030204" pitchFamily="18" charset="0"/>
                <a:ea typeface="Cambria" panose="02040503050406030204" pitchFamily="18" charset="0"/>
              </a:rPr>
              <a:t> API or </a:t>
            </a:r>
            <a:r>
              <a:rPr lang="en-US" dirty="0" err="1">
                <a:latin typeface="Cambria" panose="02040503050406030204" pitchFamily="18" charset="0"/>
                <a:ea typeface="Cambria" panose="02040503050406030204" pitchFamily="18" charset="0"/>
              </a:rPr>
              <a:t>FoodData</a:t>
            </a:r>
            <a:r>
              <a:rPr lang="en-US" dirty="0">
                <a:latin typeface="Cambria" panose="02040503050406030204" pitchFamily="18" charset="0"/>
                <a:ea typeface="Cambria" panose="02040503050406030204" pitchFamily="18" charset="0"/>
              </a:rPr>
              <a:t> Central)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Custom-trained model (train using datasets from nutrition databases or personal data collection)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Deployment: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TensorFlow Serving (to serve the trained model for real-time predictions)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AWS </a:t>
            </a:r>
            <a:r>
              <a:rPr lang="en-US" dirty="0" err="1">
                <a:latin typeface="Cambria" panose="02040503050406030204" pitchFamily="18" charset="0"/>
                <a:ea typeface="Cambria" panose="02040503050406030204" pitchFamily="18" charset="0"/>
              </a:rPr>
              <a:t>SageMaker</a:t>
            </a:r>
            <a:r>
              <a:rPr lang="en-US" dirty="0">
                <a:latin typeface="Cambria" panose="02040503050406030204" pitchFamily="18" charset="0"/>
                <a:ea typeface="Cambria" panose="02040503050406030204" pitchFamily="18" charset="0"/>
              </a:rPr>
              <a:t> (for cloud-based ML model deployment)</a:t>
            </a:r>
          </a:p>
        </p:txBody>
      </p:sp>
    </p:spTree>
    <p:extLst>
      <p:ext uri="{BB962C8B-B14F-4D97-AF65-F5344CB8AC3E}">
        <p14:creationId xmlns:p14="http://schemas.microsoft.com/office/powerpoint/2010/main" val="316427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fontScale="92500"/>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5. Water and Physical Activity Tracking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Sensors: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HealthKit (for iOS integration to track hydration and activity)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Google Fit (for Android integration)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Custom API: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Create APIs to track user-reported water intake and link it with reminder systems.</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a:t>
            </a:r>
          </a:p>
          <a:p>
            <a:pPr marL="152400" indent="0" algn="just">
              <a:spcBef>
                <a:spcPts val="0"/>
              </a:spcBef>
              <a:buSzPct val="100000"/>
              <a:buNone/>
            </a:pPr>
            <a:r>
              <a:rPr lang="en-US" u="sng" dirty="0">
                <a:latin typeface="Cambria" panose="02040503050406030204" pitchFamily="18" charset="0"/>
                <a:ea typeface="Cambria" panose="02040503050406030204" pitchFamily="18" charset="0"/>
              </a:rPr>
              <a:t>6. Push Notifications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Firebase Cloud Messaging (FCM): For sending hydration reminders, activity updates, etc.   </a:t>
            </a:r>
          </a:p>
          <a:p>
            <a:pPr marL="495300" indent="-342900" algn="just">
              <a:spcBef>
                <a:spcPts val="0"/>
              </a:spcBef>
              <a:buSzPct val="100000"/>
              <a:buFontTx/>
              <a:buChar char="-"/>
            </a:pPr>
            <a:r>
              <a:rPr lang="en-US" dirty="0" err="1">
                <a:latin typeface="Cambria" panose="02040503050406030204" pitchFamily="18" charset="0"/>
                <a:ea typeface="Cambria" panose="02040503050406030204" pitchFamily="18" charset="0"/>
              </a:rPr>
              <a:t>OneSignal</a:t>
            </a:r>
            <a:r>
              <a:rPr lang="en-US" dirty="0">
                <a:latin typeface="Cambria" panose="02040503050406030204" pitchFamily="18" charset="0"/>
                <a:ea typeface="Cambria" panose="02040503050406030204" pitchFamily="18" charset="0"/>
              </a:rPr>
              <a:t>: A popular service for push notifications.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Expo Notifications: If using React Native and need simple notification handling.</a:t>
            </a:r>
          </a:p>
        </p:txBody>
      </p:sp>
    </p:spTree>
    <p:extLst>
      <p:ext uri="{BB962C8B-B14F-4D97-AF65-F5344CB8AC3E}">
        <p14:creationId xmlns:p14="http://schemas.microsoft.com/office/powerpoint/2010/main" val="179387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62000" y="762138"/>
            <a:ext cx="10668000" cy="5458132"/>
          </a:xfrm>
          <a:prstGeom prst="rect">
            <a:avLst/>
          </a:prstGeom>
          <a:noFill/>
          <a:ln>
            <a:noFill/>
          </a:ln>
        </p:spPr>
        <p:txBody>
          <a:bodyPr spcFirstLastPara="1" wrap="square" lIns="91425" tIns="45700" rIns="91425" bIns="45700" anchor="t" anchorCtr="0">
            <a:normAutofit fontScale="92500" lnSpcReduction="10000"/>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u="sng" dirty="0">
                <a:latin typeface="Cambria" panose="02040503050406030204" pitchFamily="18" charset="0"/>
                <a:ea typeface="Cambria" panose="02040503050406030204" pitchFamily="18" charset="0"/>
              </a:rPr>
              <a:t>7. Data Analytics and Insights   </a:t>
            </a: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    Pandas/</a:t>
            </a:r>
            <a:r>
              <a:rPr lang="en-US" dirty="0" err="1">
                <a:latin typeface="Cambria" panose="02040503050406030204" pitchFamily="18" charset="0"/>
                <a:ea typeface="Cambria" panose="02040503050406030204" pitchFamily="18" charset="0"/>
              </a:rPr>
              <a:t>Numpy</a:t>
            </a:r>
            <a:r>
              <a:rPr lang="en-US" dirty="0">
                <a:latin typeface="Cambria" panose="02040503050406030204" pitchFamily="18" charset="0"/>
                <a:ea typeface="Cambria" panose="02040503050406030204" pitchFamily="18" charset="0"/>
              </a:rPr>
              <a:t> (for analyzing user data to identify deficiencies and trends) </a:t>
            </a: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    Matplotlib/</a:t>
            </a:r>
            <a:r>
              <a:rPr lang="en-US" dirty="0" err="1">
                <a:latin typeface="Cambria" panose="02040503050406030204" pitchFamily="18" charset="0"/>
                <a:ea typeface="Cambria" panose="02040503050406030204" pitchFamily="18" charset="0"/>
              </a:rPr>
              <a:t>Plotly</a:t>
            </a:r>
            <a:r>
              <a:rPr lang="en-US" dirty="0">
                <a:latin typeface="Cambria" panose="02040503050406030204" pitchFamily="18" charset="0"/>
                <a:ea typeface="Cambria" panose="02040503050406030204" pitchFamily="18" charset="0"/>
              </a:rPr>
              <a:t> (for visualizing data trends in the app)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Elasticsearch (for full-text search and analysis of food logs, useful for predictive suggestions)</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u="sng" dirty="0">
                <a:latin typeface="Cambria" panose="02040503050406030204" pitchFamily="18" charset="0"/>
                <a:ea typeface="Cambria" panose="02040503050406030204" pitchFamily="18" charset="0"/>
              </a:rPr>
              <a:t>8. Cloud Hosting and Infrastructure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AWS: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EC2 (for hosting backend)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S3 (for storing large data such as images or logs)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Lambda (for serverless computing, to run specific tasks like activity tracking)   </a:t>
            </a:r>
          </a:p>
          <a:p>
            <a:pPr marL="495300" indent="-342900" algn="just">
              <a:spcBef>
                <a:spcPts val="0"/>
              </a:spcBef>
              <a:buSzPct val="100000"/>
              <a:buFontTx/>
              <a:buChar char="-"/>
            </a:pPr>
            <a:r>
              <a:rPr lang="en-US" u="sng" dirty="0">
                <a:latin typeface="Cambria" panose="02040503050406030204" pitchFamily="18" charset="0"/>
                <a:ea typeface="Cambria" panose="02040503050406030204" pitchFamily="18" charset="0"/>
              </a:rPr>
              <a:t>Google Cloud: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Google App Engine (auto-scaling for web and mobile app backends)     </a:t>
            </a:r>
          </a:p>
          <a:p>
            <a:pPr marL="495300" indent="-342900" algn="just">
              <a:spcBef>
                <a:spcPts val="0"/>
              </a:spcBef>
              <a:buSzPct val="100000"/>
              <a:buFontTx/>
              <a:buChar char="-"/>
            </a:pPr>
            <a:r>
              <a:rPr lang="en-US" dirty="0">
                <a:latin typeface="Cambria" panose="02040503050406030204" pitchFamily="18" charset="0"/>
                <a:ea typeface="Cambria" panose="02040503050406030204" pitchFamily="18" charset="0"/>
              </a:rPr>
              <a:t>Google Cloud Storage (for storing images, data logs)   </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Heroku (easy-to-use cloud platform for quick deployment)</a:t>
            </a:r>
          </a:p>
        </p:txBody>
      </p:sp>
    </p:spTree>
    <p:extLst>
      <p:ext uri="{BB962C8B-B14F-4D97-AF65-F5344CB8AC3E}">
        <p14:creationId xmlns:p14="http://schemas.microsoft.com/office/powerpoint/2010/main" val="253048933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2530</Words>
  <Application>Microsoft Office PowerPoint</Application>
  <PresentationFormat>Widescreen</PresentationFormat>
  <Paragraphs>256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vt:lpstr>
      <vt:lpstr>Verdana</vt:lpstr>
      <vt:lpstr>Wingdings</vt:lpstr>
      <vt:lpstr>Bioinformatics</vt:lpstr>
      <vt:lpstr>Health Buddy</vt:lpstr>
      <vt:lpstr>Content</vt:lpstr>
      <vt:lpstr>Problem Statement Number: </vt:lpstr>
      <vt:lpstr>Analysis of Problem Statement</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Manasa J</cp:lastModifiedBy>
  <cp:revision>39</cp:revision>
  <dcterms:modified xsi:type="dcterms:W3CDTF">2025-01-13T08:33:20Z</dcterms:modified>
</cp:coreProperties>
</file>