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256" r:id="rId2"/>
    <p:sldId id="257" r:id="rId3"/>
    <p:sldId id="258" r:id="rId4"/>
    <p:sldId id="278" r:id="rId5"/>
    <p:sldId id="276" r:id="rId6"/>
    <p:sldId id="259" r:id="rId7"/>
    <p:sldId id="260" r:id="rId8"/>
    <p:sldId id="261" r:id="rId9"/>
    <p:sldId id="275" r:id="rId10"/>
    <p:sldId id="277" r:id="rId11"/>
    <p:sldId id="280" r:id="rId12"/>
    <p:sldId id="287" r:id="rId13"/>
    <p:sldId id="281" r:id="rId14"/>
    <p:sldId id="288" r:id="rId15"/>
    <p:sldId id="282" r:id="rId16"/>
    <p:sldId id="283" r:id="rId17"/>
    <p:sldId id="284" r:id="rId18"/>
    <p:sldId id="285" r:id="rId19"/>
    <p:sldId id="286" r:id="rId20"/>
    <p:sldId id="262" r:id="rId21"/>
    <p:sldId id="263" r:id="rId22"/>
    <p:sldId id="264" r:id="rId23"/>
    <p:sldId id="265" r:id="rId24"/>
    <p:sldId id="274" r:id="rId25"/>
    <p:sldId id="266"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82" d="100"/>
          <a:sy n="82" d="100"/>
        </p:scale>
        <p:origin x="691"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asa J" userId="c7c3abef08583f36" providerId="LiveId" clId="{DEDA3158-9C9E-45ED-A15E-0A19F0F85773}"/>
    <pc:docChg chg="addSld modSld">
      <pc:chgData name="Manasa J" userId="c7c3abef08583f36" providerId="LiveId" clId="{DEDA3158-9C9E-45ED-A15E-0A19F0F85773}" dt="2025-01-13T09:18:39.796" v="2"/>
      <pc:docMkLst>
        <pc:docMk/>
      </pc:docMkLst>
      <pc:sldChg chg="modSp new mod">
        <pc:chgData name="Manasa J" userId="c7c3abef08583f36" providerId="LiveId" clId="{DEDA3158-9C9E-45ED-A15E-0A19F0F85773}" dt="2025-01-13T09:18:39.796" v="2"/>
        <pc:sldMkLst>
          <pc:docMk/>
          <pc:sldMk cId="1298751827" sldId="288"/>
        </pc:sldMkLst>
        <pc:spChg chg="mod">
          <ac:chgData name="Manasa J" userId="c7c3abef08583f36" providerId="LiveId" clId="{DEDA3158-9C9E-45ED-A15E-0A19F0F85773}" dt="2025-01-13T09:18:28.608" v="1"/>
          <ac:spMkLst>
            <pc:docMk/>
            <pc:sldMk cId="1298751827" sldId="288"/>
            <ac:spMk id="2" creationId="{FE5E20A5-CADD-631B-060F-87E0C2801F72}"/>
          </ac:spMkLst>
        </pc:spChg>
        <pc:spChg chg="mod">
          <ac:chgData name="Manasa J" userId="c7c3abef08583f36" providerId="LiveId" clId="{DEDA3158-9C9E-45ED-A15E-0A19F0F85773}" dt="2025-01-13T09:18:39.796" v="2"/>
          <ac:spMkLst>
            <pc:docMk/>
            <pc:sldMk cId="1298751827" sldId="288"/>
            <ac:spMk id="3" creationId="{D0256BA0-8F03-D684-3E9B-33E2E8543F5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8AD288-E15B-4271-B55D-DDB1B43DC8BE}" type="datetimeFigureOut">
              <a:rPr lang="en-IN" smtClean="0"/>
              <a:t>13-01-2025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6EC8B7-7AE0-485D-8CE3-A3E29B97A364}" type="slidenum">
              <a:rPr lang="en-IN" smtClean="0"/>
              <a:t>‹#›</a:t>
            </a:fld>
            <a:endParaRPr lang="en-IN"/>
          </a:p>
        </p:txBody>
      </p:sp>
    </p:spTree>
    <p:extLst>
      <p:ext uri="{BB962C8B-B14F-4D97-AF65-F5344CB8AC3E}">
        <p14:creationId xmlns:p14="http://schemas.microsoft.com/office/powerpoint/2010/main" val="11463670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13/01/2025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13/01/2025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13/01/2025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13/01/2025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13/01/2025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13/01/2025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13/01/2025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13/01/2025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13/01/2025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13/01/2025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13/01/2025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13/01/2025</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GB" dirty="0">
                <a:solidFill>
                  <a:schemeClr val="tx1"/>
                </a:solidFill>
                <a:latin typeface="Cambria" panose="02040503050406030204" pitchFamily="18" charset="0"/>
                <a:ea typeface="Cambria" panose="02040503050406030204" pitchFamily="18" charset="0"/>
              </a:rPr>
              <a:t>HEALTH BUDDY</a:t>
            </a:r>
            <a:endParaRPr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 G38</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extLst>
              <p:ext uri="{D42A27DB-BD31-4B8C-83A1-F6EECF244321}">
                <p14:modId xmlns:p14="http://schemas.microsoft.com/office/powerpoint/2010/main" val="410329735"/>
              </p:ext>
            </p:extLst>
          </p:nvPr>
        </p:nvGraphicFramePr>
        <p:xfrm>
          <a:off x="530760" y="2426310"/>
          <a:ext cx="5418675" cy="2194620"/>
        </p:xfrm>
        <a:graphic>
          <a:graphicData uri="http://schemas.openxmlformats.org/drawingml/2006/table">
            <a:tbl>
              <a:tblPr firstRow="1" bandRow="1">
                <a:noFill/>
              </a:tblPr>
              <a:tblGrid>
                <a:gridCol w="2085000">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306243">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06243">
                <a:tc>
                  <a:txBody>
                    <a:bodyPr/>
                    <a:lstStyle/>
                    <a:p>
                      <a:pPr marL="0" marR="0" lvl="0" indent="0" algn="ctr" rtl="0">
                        <a:spcBef>
                          <a:spcPts val="0"/>
                        </a:spcBef>
                        <a:spcAft>
                          <a:spcPts val="0"/>
                        </a:spcAft>
                        <a:buFont typeface="+mj-lt"/>
                        <a:buNone/>
                      </a:pPr>
                      <a:r>
                        <a:rPr lang="en-US" sz="1800" u="none" strike="noStrike" cap="none" dirty="0"/>
                        <a:t>20211CIT0068</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dirty="0"/>
                        <a:t>Manasa J</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06243">
                <a:tc>
                  <a:txBody>
                    <a:bodyPr/>
                    <a:lstStyle/>
                    <a:p>
                      <a:pPr marL="0" marR="0" lvl="0" indent="0" algn="ctr" rtl="0">
                        <a:spcBef>
                          <a:spcPts val="0"/>
                        </a:spcBef>
                        <a:spcAft>
                          <a:spcPts val="0"/>
                        </a:spcAft>
                        <a:buNone/>
                      </a:pPr>
                      <a:r>
                        <a:rPr lang="en-US" sz="1800" u="none" strike="noStrike" cap="none" dirty="0"/>
                        <a:t>20211CIT0135</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dirty="0"/>
                        <a:t>Ananya K</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06243">
                <a:tc>
                  <a:txBody>
                    <a:bodyPr/>
                    <a:lstStyle/>
                    <a:p>
                      <a:pPr marL="0" marR="0" lvl="0" indent="0" algn="ctr" rtl="0">
                        <a:spcBef>
                          <a:spcPts val="0"/>
                        </a:spcBef>
                        <a:spcAft>
                          <a:spcPts val="0"/>
                        </a:spcAft>
                        <a:buNone/>
                      </a:pPr>
                      <a:r>
                        <a:rPr lang="en-US" sz="1800" u="none" strike="noStrike" cap="none" dirty="0"/>
                        <a:t>20211CIT0145</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dirty="0"/>
                        <a:t>S </a:t>
                      </a:r>
                      <a:r>
                        <a:rPr lang="en-US" sz="1800" u="none" strike="noStrike" cap="none" dirty="0" err="1"/>
                        <a:t>Sourabha</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06243">
                <a:tc>
                  <a:txBody>
                    <a:bodyPr/>
                    <a:lstStyle/>
                    <a:p>
                      <a:pPr marL="0" marR="0" lvl="0" indent="0" algn="ctr" rtl="0">
                        <a:spcBef>
                          <a:spcPts val="0"/>
                        </a:spcBef>
                        <a:spcAft>
                          <a:spcPts val="0"/>
                        </a:spcAft>
                        <a:buNone/>
                      </a:pPr>
                      <a:r>
                        <a:rPr lang="en-US" sz="1800" u="none" strike="noStrike" cap="none" dirty="0"/>
                        <a:t>20211CIT0151</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dirty="0"/>
                        <a:t>Tejashree</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06243">
                <a:tc>
                  <a:txBody>
                    <a:bodyPr/>
                    <a:lstStyle/>
                    <a:p>
                      <a:pPr marL="0" marR="0" lvl="0" indent="0" algn="ctr" rtl="0">
                        <a:spcBef>
                          <a:spcPts val="0"/>
                        </a:spcBef>
                        <a:spcAft>
                          <a:spcPts val="0"/>
                        </a:spcAft>
                        <a:buNone/>
                      </a:pPr>
                      <a:r>
                        <a:rPr lang="en-US" sz="1800" u="none" strike="noStrike" cap="none" dirty="0"/>
                        <a:t>20221LIN0001</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dirty="0" err="1"/>
                        <a:t>Vaishini</a:t>
                      </a:r>
                      <a:r>
                        <a:rPr lang="en-US" sz="1800" u="none" strike="noStrike" cap="none" dirty="0"/>
                        <a:t> V</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Dr. </a:t>
            </a:r>
            <a:r>
              <a:rPr lang="en-GB" sz="1700" b="1" dirty="0">
                <a:solidFill>
                  <a:srgbClr val="17365D"/>
                </a:solidFill>
                <a:latin typeface="Cambria" panose="02040503050406030204" pitchFamily="18" charset="0"/>
                <a:ea typeface="Cambria" panose="02040503050406030204" pitchFamily="18" charset="0"/>
                <a:cs typeface="Verdana"/>
                <a:sym typeface="Verdana"/>
              </a:rPr>
              <a:t>Sharmasth Vali Y</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PIP2001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Review-4</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2000" b="1" i="0" u="none" strike="noStrike" cap="none" dirty="0">
                <a:latin typeface="Cambria" panose="02040503050406030204" pitchFamily="18" charset="0"/>
                <a:ea typeface="Cambria" panose="02040503050406030204" pitchFamily="18" charset="0"/>
                <a:cs typeface="Verdana"/>
                <a:sym typeface="Verdana"/>
              </a:rPr>
              <a:t>Capstone Project</a:t>
            </a: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en-US" sz="2000" b="1" dirty="0">
                <a:latin typeface="Cambria" panose="02040503050406030204" pitchFamily="18" charset="0"/>
                <a:ea typeface="Cambria" panose="02040503050406030204" pitchFamily="18" charset="0"/>
                <a:cs typeface="Verdana"/>
                <a:sym typeface="Verdana"/>
              </a:rPr>
              <a:t>Dr. </a:t>
            </a:r>
            <a:r>
              <a:rPr lang="en-US" sz="2000" b="1" dirty="0" err="1">
                <a:latin typeface="Cambria" panose="02040503050406030204" pitchFamily="18" charset="0"/>
                <a:ea typeface="Cambria" panose="02040503050406030204" pitchFamily="18" charset="0"/>
                <a:cs typeface="Verdana"/>
                <a:sym typeface="Verdana"/>
              </a:rPr>
              <a:t>Anandaraj</a:t>
            </a:r>
            <a:r>
              <a:rPr lang="en-US" sz="2000" b="1" dirty="0">
                <a:latin typeface="Cambria" panose="02040503050406030204" pitchFamily="18" charset="0"/>
                <a:ea typeface="Cambria" panose="02040503050406030204" pitchFamily="18" charset="0"/>
                <a:cs typeface="Verdana"/>
                <a:sym typeface="Verdana"/>
              </a:rPr>
              <a:t> S P</a:t>
            </a:r>
          </a:p>
          <a:p>
            <a:pPr>
              <a:buClr>
                <a:srgbClr val="17365D"/>
              </a:buClr>
              <a:buSzPct val="100000"/>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sz="2000" b="1" i="0" u="none" strike="noStrike" cap="none" dirty="0">
                <a:latin typeface="Cambria" panose="02040503050406030204" pitchFamily="18" charset="0"/>
                <a:ea typeface="Cambria" panose="02040503050406030204" pitchFamily="18" charset="0"/>
                <a:cs typeface="Verdana"/>
                <a:sym typeface="Verdana"/>
              </a:rPr>
              <a:t>Dr.</a:t>
            </a:r>
            <a:r>
              <a:rPr lang="en-GB" sz="2000" b="1" dirty="0" err="1">
                <a:latin typeface="Cambria" panose="02040503050406030204" pitchFamily="18" charset="0"/>
                <a:ea typeface="Cambria" panose="02040503050406030204" pitchFamily="18" charset="0"/>
                <a:cs typeface="Verdana"/>
                <a:sym typeface="Verdana"/>
              </a:rPr>
              <a:t>Sharmasth</a:t>
            </a:r>
            <a:r>
              <a:rPr lang="en-GB" sz="2000" b="1" dirty="0">
                <a:latin typeface="Cambria" panose="02040503050406030204" pitchFamily="18" charset="0"/>
                <a:ea typeface="Cambria" panose="02040503050406030204" pitchFamily="18" charset="0"/>
                <a:cs typeface="Verdana"/>
                <a:sym typeface="Verdana"/>
              </a:rPr>
              <a:t> Vali Y</a:t>
            </a:r>
            <a:endParaRPr lang="en-US" sz="2000" b="1" i="0" u="none" strike="noStrike" cap="none" dirty="0">
              <a:latin typeface="Cambria" panose="02040503050406030204" pitchFamily="18" charset="0"/>
              <a:ea typeface="Cambria" panose="02040503050406030204" pitchFamily="18" charset="0"/>
              <a:cs typeface="Verdana"/>
              <a:sym typeface="Verdana"/>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Sampath A K / Dr. Abdul Khadar A / Mr.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B97FD-7A7C-F5A7-82F8-E665F49E37A5}"/>
              </a:ext>
            </a:extLst>
          </p:cNvPr>
          <p:cNvSpPr>
            <a:spLocks noGrp="1"/>
          </p:cNvSpPr>
          <p:nvPr>
            <p:ph type="title"/>
          </p:nvPr>
        </p:nvSpPr>
        <p:spPr/>
        <p:txBody>
          <a:bodyPr/>
          <a:lstStyle/>
          <a:p>
            <a:r>
              <a:rPr lang="en-US" dirty="0"/>
              <a:t>Software Components</a:t>
            </a:r>
            <a:endParaRPr lang="en-IN" dirty="0"/>
          </a:p>
        </p:txBody>
      </p:sp>
      <p:sp>
        <p:nvSpPr>
          <p:cNvPr id="3" name="Content Placeholder 2">
            <a:extLst>
              <a:ext uri="{FF2B5EF4-FFF2-40B4-BE49-F238E27FC236}">
                <a16:creationId xmlns:a16="http://schemas.microsoft.com/office/drawing/2014/main" id="{15C84BCC-0DB1-FDE0-3402-D7F5BF535CDB}"/>
              </a:ext>
            </a:extLst>
          </p:cNvPr>
          <p:cNvSpPr>
            <a:spLocks noGrp="1"/>
          </p:cNvSpPr>
          <p:nvPr>
            <p:ph idx="1"/>
          </p:nvPr>
        </p:nvSpPr>
        <p:spPr/>
        <p:txBody>
          <a:bodyPr>
            <a:normAutofit/>
          </a:bodyPr>
          <a:lstStyle/>
          <a:p>
            <a:pPr marL="0" indent="0">
              <a:buNone/>
            </a:pPr>
            <a:r>
              <a:rPr lang="en-IN" b="1" dirty="0">
                <a:latin typeface="Times New Roman" panose="02020603050405020304" pitchFamily="18" charset="0"/>
                <a:cs typeface="Times New Roman" panose="02020603050405020304" pitchFamily="18" charset="0"/>
              </a:rPr>
              <a:t>Frontend Components</a:t>
            </a:r>
            <a:endParaRPr lang="en-IN" sz="18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HTML/CSS: Structure and style the user interface.</a:t>
            </a:r>
          </a:p>
          <a:p>
            <a:r>
              <a:rPr lang="en-IN" sz="1800" dirty="0">
                <a:latin typeface="Times New Roman" panose="02020603050405020304" pitchFamily="18" charset="0"/>
                <a:cs typeface="Times New Roman" panose="02020603050405020304" pitchFamily="18" charset="0"/>
              </a:rPr>
              <a:t>JavaScript: Handle dynamic content and user interactions.</a:t>
            </a:r>
          </a:p>
          <a:p>
            <a:r>
              <a:rPr lang="en-IN" sz="1800" dirty="0">
                <a:latin typeface="Times New Roman" panose="02020603050405020304" pitchFamily="18" charset="0"/>
                <a:cs typeface="Times New Roman" panose="02020603050405020304" pitchFamily="18" charset="0"/>
              </a:rPr>
              <a:t>Bootstrap: Responsive design framework for a modern look.</a:t>
            </a:r>
          </a:p>
          <a:p>
            <a:pPr marL="0" indent="0">
              <a:buNone/>
            </a:pPr>
            <a:endParaRPr lang="en-IN" sz="1800" dirty="0">
              <a:latin typeface="Times New Roman" panose="02020603050405020304" pitchFamily="18" charset="0"/>
              <a:cs typeface="Times New Roman" panose="02020603050405020304" pitchFamily="18" charset="0"/>
            </a:endParaRPr>
          </a:p>
          <a:p>
            <a:pPr marL="0" indent="0">
              <a:buNone/>
            </a:pPr>
            <a:r>
              <a:rPr lang="en-IN" b="1" dirty="0">
                <a:latin typeface="Times New Roman" panose="02020603050405020304" pitchFamily="18" charset="0"/>
                <a:cs typeface="Times New Roman" panose="02020603050405020304" pitchFamily="18" charset="0"/>
              </a:rPr>
              <a:t>Backend Components</a:t>
            </a:r>
            <a:endParaRPr lang="en-IN" sz="18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Flask: Web framework for building the RESTful API.</a:t>
            </a:r>
          </a:p>
          <a:p>
            <a:r>
              <a:rPr lang="en-IN" sz="1800" dirty="0" err="1">
                <a:latin typeface="Times New Roman" panose="02020603050405020304" pitchFamily="18" charset="0"/>
                <a:cs typeface="Times New Roman" panose="02020603050405020304" pitchFamily="18" charset="0"/>
              </a:rPr>
              <a:t>SQLAlchemy</a:t>
            </a:r>
            <a:r>
              <a:rPr lang="en-IN" sz="1800" dirty="0">
                <a:latin typeface="Times New Roman" panose="02020603050405020304" pitchFamily="18" charset="0"/>
                <a:cs typeface="Times New Roman" panose="02020603050405020304" pitchFamily="18" charset="0"/>
              </a:rPr>
              <a:t>: ORM for database interactions with MySQL.</a:t>
            </a:r>
          </a:p>
          <a:p>
            <a:r>
              <a:rPr lang="en-IN" sz="1800" dirty="0">
                <a:latin typeface="Times New Roman" panose="02020603050405020304" pitchFamily="18" charset="0"/>
                <a:cs typeface="Times New Roman" panose="02020603050405020304" pitchFamily="18" charset="0"/>
              </a:rPr>
              <a:t>Flask-CORS: Enable Cross-Origin Resource Sharing for API calls.</a:t>
            </a:r>
          </a:p>
          <a:p>
            <a:pPr marL="0" indent="0">
              <a:buNone/>
            </a:pPr>
            <a:endParaRPr lang="en-IN" sz="1800" dirty="0">
              <a:latin typeface="Times New Roman" panose="02020603050405020304" pitchFamily="18" charset="0"/>
              <a:cs typeface="Times New Roman" panose="02020603050405020304" pitchFamily="18" charset="0"/>
            </a:endParaRPr>
          </a:p>
          <a:p>
            <a:pPr marL="0" indent="0">
              <a:buNone/>
            </a:pPr>
            <a:r>
              <a:rPr lang="en-IN" b="1" dirty="0">
                <a:latin typeface="Times New Roman" panose="02020603050405020304" pitchFamily="18" charset="0"/>
                <a:cs typeface="Times New Roman" panose="02020603050405020304" pitchFamily="18" charset="0"/>
              </a:rPr>
              <a:t>Database Management</a:t>
            </a:r>
            <a:endParaRPr lang="en-IN" sz="18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MySQL: Relational database for storing user data, food logs, and activities.</a:t>
            </a:r>
          </a:p>
          <a:p>
            <a:r>
              <a:rPr lang="en-IN" sz="1800" dirty="0">
                <a:latin typeface="Times New Roman" panose="02020603050405020304" pitchFamily="18" charset="0"/>
                <a:cs typeface="Times New Roman" panose="02020603050405020304" pitchFamily="18" charset="0"/>
              </a:rPr>
              <a:t>MySQL Workbench: Tool for managing and visualizing the database.</a:t>
            </a:r>
          </a:p>
        </p:txBody>
      </p:sp>
    </p:spTree>
    <p:extLst>
      <p:ext uri="{BB962C8B-B14F-4D97-AF65-F5344CB8AC3E}">
        <p14:creationId xmlns:p14="http://schemas.microsoft.com/office/powerpoint/2010/main" val="8255523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B97FD-7A7C-F5A7-82F8-E665F49E37A5}"/>
              </a:ext>
            </a:extLst>
          </p:cNvPr>
          <p:cNvSpPr>
            <a:spLocks noGrp="1"/>
          </p:cNvSpPr>
          <p:nvPr>
            <p:ph type="title"/>
          </p:nvPr>
        </p:nvSpPr>
        <p:spPr/>
        <p:txBody>
          <a:bodyPr/>
          <a:lstStyle/>
          <a:p>
            <a:r>
              <a:rPr lang="en-US" dirty="0"/>
              <a:t>Software Components</a:t>
            </a:r>
            <a:endParaRPr lang="en-IN" dirty="0"/>
          </a:p>
        </p:txBody>
      </p:sp>
      <p:sp>
        <p:nvSpPr>
          <p:cNvPr id="3" name="Content Placeholder 2">
            <a:extLst>
              <a:ext uri="{FF2B5EF4-FFF2-40B4-BE49-F238E27FC236}">
                <a16:creationId xmlns:a16="http://schemas.microsoft.com/office/drawing/2014/main" id="{15C84BCC-0DB1-FDE0-3402-D7F5BF535CDB}"/>
              </a:ext>
            </a:extLst>
          </p:cNvPr>
          <p:cNvSpPr>
            <a:spLocks noGrp="1"/>
          </p:cNvSpPr>
          <p:nvPr>
            <p:ph idx="1"/>
          </p:nvPr>
        </p:nvSpPr>
        <p:spPr/>
        <p:txBody>
          <a:bodyPr>
            <a:normAutofit fontScale="70000" lnSpcReduction="20000"/>
          </a:bodyPr>
          <a:lstStyle/>
          <a:p>
            <a:pPr marL="0" indent="0">
              <a:lnSpc>
                <a:spcPct val="120000"/>
              </a:lnSpc>
              <a:buNone/>
            </a:pPr>
            <a:r>
              <a:rPr lang="en-IN" sz="2900" b="1" dirty="0">
                <a:latin typeface="Times New Roman" panose="02020603050405020304" pitchFamily="18" charset="0"/>
                <a:cs typeface="Times New Roman" panose="02020603050405020304" pitchFamily="18" charset="0"/>
              </a:rPr>
              <a:t>Authentication</a:t>
            </a:r>
          </a:p>
          <a:p>
            <a:pPr>
              <a:lnSpc>
                <a:spcPct val="120000"/>
              </a:lnSpc>
            </a:pPr>
            <a:r>
              <a:rPr lang="en-IN" dirty="0">
                <a:latin typeface="Times New Roman" panose="02020603050405020304" pitchFamily="18" charset="0"/>
                <a:cs typeface="Times New Roman" panose="02020603050405020304" pitchFamily="18" charset="0"/>
              </a:rPr>
              <a:t>JWT (JSON Web Tokens): For secure user authentication and session management.</a:t>
            </a:r>
          </a:p>
          <a:p>
            <a:pPr marL="0" indent="0">
              <a:lnSpc>
                <a:spcPct val="120000"/>
              </a:lnSpc>
              <a:buNone/>
            </a:pPr>
            <a:endParaRPr lang="en-IN" dirty="0">
              <a:latin typeface="Times New Roman" panose="02020603050405020304" pitchFamily="18" charset="0"/>
              <a:cs typeface="Times New Roman" panose="02020603050405020304" pitchFamily="18" charset="0"/>
            </a:endParaRPr>
          </a:p>
          <a:p>
            <a:pPr marL="0" indent="0">
              <a:lnSpc>
                <a:spcPct val="120000"/>
              </a:lnSpc>
              <a:buNone/>
            </a:pPr>
            <a:r>
              <a:rPr lang="en-IN" sz="2900" b="1" dirty="0">
                <a:latin typeface="Times New Roman" panose="02020603050405020304" pitchFamily="18" charset="0"/>
                <a:cs typeface="Times New Roman" panose="02020603050405020304" pitchFamily="18" charset="0"/>
              </a:rPr>
              <a:t>Data Processing</a:t>
            </a:r>
          </a:p>
          <a:p>
            <a:pPr>
              <a:lnSpc>
                <a:spcPct val="120000"/>
              </a:lnSpc>
            </a:pPr>
            <a:r>
              <a:rPr lang="en-IN" dirty="0">
                <a:latin typeface="Times New Roman" panose="02020603050405020304" pitchFamily="18" charset="0"/>
                <a:cs typeface="Times New Roman" panose="02020603050405020304" pitchFamily="18" charset="0"/>
              </a:rPr>
              <a:t>Python Libraries: Use libraries such as Pandas for data analysis and NumPy for numerical operations.</a:t>
            </a:r>
          </a:p>
          <a:p>
            <a:pPr marL="0" indent="0">
              <a:lnSpc>
                <a:spcPct val="120000"/>
              </a:lnSpc>
              <a:buNone/>
            </a:pPr>
            <a:endParaRPr lang="en-IN" dirty="0">
              <a:latin typeface="Times New Roman" panose="02020603050405020304" pitchFamily="18" charset="0"/>
              <a:cs typeface="Times New Roman" panose="02020603050405020304" pitchFamily="18" charset="0"/>
            </a:endParaRPr>
          </a:p>
          <a:p>
            <a:pPr marL="0" indent="0">
              <a:lnSpc>
                <a:spcPct val="120000"/>
              </a:lnSpc>
              <a:buNone/>
            </a:pPr>
            <a:r>
              <a:rPr lang="en-IN" sz="2900" b="1" dirty="0">
                <a:latin typeface="Times New Roman" panose="02020603050405020304" pitchFamily="18" charset="0"/>
                <a:cs typeface="Times New Roman" panose="02020603050405020304" pitchFamily="18" charset="0"/>
              </a:rPr>
              <a:t>Deployment Tools</a:t>
            </a:r>
          </a:p>
          <a:p>
            <a:pPr>
              <a:lnSpc>
                <a:spcPct val="120000"/>
              </a:lnSpc>
            </a:pPr>
            <a:r>
              <a:rPr lang="en-IN" dirty="0">
                <a:latin typeface="Times New Roman" panose="02020603050405020304" pitchFamily="18" charset="0"/>
                <a:cs typeface="Times New Roman" panose="02020603050405020304" pitchFamily="18" charset="0"/>
              </a:rPr>
              <a:t>Heroku: Platform for deploying the application and managing the environment.</a:t>
            </a:r>
          </a:p>
          <a:p>
            <a:pPr>
              <a:lnSpc>
                <a:spcPct val="120000"/>
              </a:lnSpc>
            </a:pPr>
            <a:r>
              <a:rPr lang="en-IN" dirty="0">
                <a:latin typeface="Times New Roman" panose="02020603050405020304" pitchFamily="18" charset="0"/>
                <a:cs typeface="Times New Roman" panose="02020603050405020304" pitchFamily="18" charset="0"/>
              </a:rPr>
              <a:t>Git: Version control for source code management.</a:t>
            </a:r>
          </a:p>
          <a:p>
            <a:pPr marL="0" indent="0">
              <a:lnSpc>
                <a:spcPct val="120000"/>
              </a:lnSpc>
              <a:buNone/>
            </a:pPr>
            <a:endParaRPr lang="en-IN" dirty="0">
              <a:latin typeface="Times New Roman" panose="02020603050405020304" pitchFamily="18" charset="0"/>
              <a:cs typeface="Times New Roman" panose="02020603050405020304" pitchFamily="18" charset="0"/>
            </a:endParaRPr>
          </a:p>
          <a:p>
            <a:pPr marL="0" indent="0">
              <a:lnSpc>
                <a:spcPct val="120000"/>
              </a:lnSpc>
              <a:buNone/>
            </a:pPr>
            <a:r>
              <a:rPr lang="en-IN" sz="2900" b="1" dirty="0">
                <a:latin typeface="Times New Roman" panose="02020603050405020304" pitchFamily="18" charset="0"/>
                <a:cs typeface="Times New Roman" panose="02020603050405020304" pitchFamily="18" charset="0"/>
              </a:rPr>
              <a:t>Monitoring and Analytics</a:t>
            </a:r>
          </a:p>
          <a:p>
            <a:pPr>
              <a:lnSpc>
                <a:spcPct val="120000"/>
              </a:lnSpc>
            </a:pPr>
            <a:r>
              <a:rPr lang="en-IN" dirty="0">
                <a:latin typeface="Times New Roman" panose="02020603050405020304" pitchFamily="18" charset="0"/>
                <a:cs typeface="Times New Roman" panose="02020603050405020304" pitchFamily="18" charset="0"/>
              </a:rPr>
              <a:t>Google Analytics: Track user engagement and application performance.</a:t>
            </a:r>
          </a:p>
          <a:p>
            <a:pPr>
              <a:lnSpc>
                <a:spcPct val="120000"/>
              </a:lnSpc>
            </a:pPr>
            <a:r>
              <a:rPr lang="en-IN" dirty="0">
                <a:latin typeface="Times New Roman" panose="02020603050405020304" pitchFamily="18" charset="0"/>
                <a:cs typeface="Times New Roman" panose="02020603050405020304" pitchFamily="18" charset="0"/>
              </a:rPr>
              <a:t>Logging Tools: Implement logging for debugging and monitoring application health.</a:t>
            </a:r>
          </a:p>
          <a:p>
            <a:pPr marL="0" indent="0">
              <a:lnSpc>
                <a:spcPct val="120000"/>
              </a:lnSpc>
              <a:buNone/>
            </a:pPr>
            <a:endParaRPr lang="en-IN" dirty="0">
              <a:latin typeface="Times New Roman" panose="02020603050405020304" pitchFamily="18" charset="0"/>
              <a:cs typeface="Times New Roman" panose="02020603050405020304" pitchFamily="18" charset="0"/>
            </a:endParaRPr>
          </a:p>
          <a:p>
            <a:pPr marL="0" indent="0" algn="ctr">
              <a:lnSpc>
                <a:spcPct val="120000"/>
              </a:lnSpc>
              <a:buNone/>
            </a:pPr>
            <a:r>
              <a:rPr lang="en-IN" dirty="0">
                <a:highlight>
                  <a:srgbClr val="FFFF00"/>
                </a:highlight>
                <a:latin typeface="Times New Roman" panose="02020603050405020304" pitchFamily="18" charset="0"/>
                <a:cs typeface="Times New Roman" panose="02020603050405020304" pitchFamily="18" charset="0"/>
              </a:rPr>
              <a:t>Objective: To leverage these software components to build a robust, efficient, and scalable nutrition tracking application.</a:t>
            </a:r>
          </a:p>
        </p:txBody>
      </p:sp>
    </p:spTree>
    <p:extLst>
      <p:ext uri="{BB962C8B-B14F-4D97-AF65-F5344CB8AC3E}">
        <p14:creationId xmlns:p14="http://schemas.microsoft.com/office/powerpoint/2010/main" val="37745566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Multimodal RAG using LlamaIndex, Gemini and Qdrant | by Tarun Jain | AI  Planet">
            <a:extLst>
              <a:ext uri="{FF2B5EF4-FFF2-40B4-BE49-F238E27FC236}">
                <a16:creationId xmlns:a16="http://schemas.microsoft.com/office/drawing/2014/main" id="{D7423016-9A86-3032-C17B-0BD35D9F5CE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06286" y="979527"/>
            <a:ext cx="8957387" cy="5256138"/>
          </a:xfrm>
          <a:prstGeom prst="rect">
            <a:avLst/>
          </a:prstGeom>
          <a:noFill/>
          <a:ln>
            <a:noFill/>
          </a:ln>
        </p:spPr>
      </p:pic>
      <p:sp>
        <p:nvSpPr>
          <p:cNvPr id="5" name="TextBox 4">
            <a:extLst>
              <a:ext uri="{FF2B5EF4-FFF2-40B4-BE49-F238E27FC236}">
                <a16:creationId xmlns:a16="http://schemas.microsoft.com/office/drawing/2014/main" id="{175C031E-4968-2454-B3CF-6D7A167F6319}"/>
              </a:ext>
            </a:extLst>
          </p:cNvPr>
          <p:cNvSpPr txBox="1"/>
          <p:nvPr/>
        </p:nvSpPr>
        <p:spPr>
          <a:xfrm>
            <a:off x="727788" y="354563"/>
            <a:ext cx="8462865" cy="523220"/>
          </a:xfrm>
          <a:prstGeom prst="rect">
            <a:avLst/>
          </a:prstGeom>
          <a:noFill/>
        </p:spPr>
        <p:txBody>
          <a:bodyPr wrap="square" rtlCol="0">
            <a:spAutoFit/>
          </a:bodyPr>
          <a:lstStyle/>
          <a:p>
            <a:r>
              <a:rPr lang="en-US" sz="2800" b="1" dirty="0">
                <a:solidFill>
                  <a:schemeClr val="tx2"/>
                </a:solidFill>
                <a:latin typeface="Verdana" panose="020B0604030504040204" pitchFamily="34" charset="0"/>
                <a:ea typeface="Verdana" panose="020B0604030504040204" pitchFamily="34" charset="0"/>
              </a:rPr>
              <a:t>Flow Chart</a:t>
            </a:r>
            <a:endParaRPr lang="en-IN" sz="2800" b="1" dirty="0">
              <a:solidFill>
                <a:schemeClr val="tx2"/>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0952406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D1424BB-967B-173D-5FB8-1D61372630D0}"/>
              </a:ext>
            </a:extLst>
          </p:cNvPr>
          <p:cNvSpPr txBox="1"/>
          <p:nvPr/>
        </p:nvSpPr>
        <p:spPr>
          <a:xfrm>
            <a:off x="790771" y="295860"/>
            <a:ext cx="6097554" cy="523220"/>
          </a:xfrm>
          <a:prstGeom prst="rect">
            <a:avLst/>
          </a:prstGeom>
          <a:noFill/>
        </p:spPr>
        <p:txBody>
          <a:bodyPr wrap="square">
            <a:spAutoFit/>
          </a:bodyPr>
          <a:lstStyle/>
          <a:p>
            <a:r>
              <a:rPr lang="en-IN" sz="2800" b="1" dirty="0">
                <a:solidFill>
                  <a:schemeClr val="tx2"/>
                </a:solidFill>
                <a:effectLst/>
                <a:latin typeface="Times New Roman" panose="02020603050405020304" pitchFamily="18" charset="0"/>
                <a:ea typeface="Times New Roman" panose="02020603050405020304" pitchFamily="18" charset="0"/>
              </a:rPr>
              <a:t>Future Scope and Potential</a:t>
            </a:r>
            <a:endParaRPr lang="en-IN" sz="2800" dirty="0">
              <a:solidFill>
                <a:schemeClr val="tx2"/>
              </a:solidFill>
            </a:endParaRPr>
          </a:p>
        </p:txBody>
      </p:sp>
      <p:sp>
        <p:nvSpPr>
          <p:cNvPr id="6" name="TextBox 5">
            <a:extLst>
              <a:ext uri="{FF2B5EF4-FFF2-40B4-BE49-F238E27FC236}">
                <a16:creationId xmlns:a16="http://schemas.microsoft.com/office/drawing/2014/main" id="{F8C9F63F-0023-4252-1B09-BBC0261DEB63}"/>
              </a:ext>
            </a:extLst>
          </p:cNvPr>
          <p:cNvSpPr txBox="1"/>
          <p:nvPr/>
        </p:nvSpPr>
        <p:spPr>
          <a:xfrm>
            <a:off x="790771" y="1215205"/>
            <a:ext cx="10480609" cy="3782061"/>
          </a:xfrm>
          <a:prstGeom prst="rect">
            <a:avLst/>
          </a:prstGeom>
          <a:noFill/>
        </p:spPr>
        <p:txBody>
          <a:bodyPr wrap="square">
            <a:spAutoFit/>
          </a:bodyPr>
          <a:lstStyle/>
          <a:p>
            <a:pPr algn="just">
              <a:lnSpc>
                <a:spcPct val="150000"/>
              </a:lnSpc>
            </a:pPr>
            <a:r>
              <a:rPr lang="en-IN" sz="1800" dirty="0">
                <a:effectLst/>
                <a:latin typeface="Times New Roman" panose="02020603050405020304" pitchFamily="18" charset="0"/>
                <a:ea typeface="Times New Roman" panose="02020603050405020304" pitchFamily="18" charset="0"/>
              </a:rPr>
              <a:t>There are several </a:t>
            </a:r>
            <a:r>
              <a:rPr lang="en-IN" sz="1800" b="1" dirty="0">
                <a:effectLst/>
                <a:latin typeface="Times New Roman" panose="02020603050405020304" pitchFamily="18" charset="0"/>
                <a:ea typeface="Times New Roman" panose="02020603050405020304" pitchFamily="18" charset="0"/>
              </a:rPr>
              <a:t>exciting opportunities</a:t>
            </a:r>
            <a:r>
              <a:rPr lang="en-IN" sz="1800" dirty="0">
                <a:effectLst/>
                <a:latin typeface="Times New Roman" panose="02020603050405020304" pitchFamily="18" charset="0"/>
                <a:ea typeface="Times New Roman" panose="02020603050405020304" pitchFamily="18" charset="0"/>
              </a:rPr>
              <a:t> for enhancing the app’s functionality in the future:</a:t>
            </a:r>
            <a:endParaRPr lang="en-IN" sz="1600" dirty="0">
              <a:effectLst/>
              <a:latin typeface="Times New Roman" panose="02020603050405020304" pitchFamily="18" charset="0"/>
              <a:ea typeface="Times New Roman" panose="02020603050405020304" pitchFamily="18" charset="0"/>
            </a:endParaRPr>
          </a:p>
          <a:p>
            <a:pPr marL="342900" lvl="0" indent="-342900" algn="just">
              <a:lnSpc>
                <a:spcPct val="150000"/>
              </a:lnSpc>
              <a:buSzPts val="1000"/>
              <a:buFont typeface="Symbol" panose="05050102010706020507" pitchFamily="18" charset="2"/>
              <a:buChar char=""/>
              <a:tabLst>
                <a:tab pos="457200" algn="l"/>
              </a:tabLst>
            </a:pPr>
            <a:r>
              <a:rPr lang="en-IN" sz="1800" b="1" dirty="0">
                <a:effectLst/>
                <a:latin typeface="Times New Roman" panose="02020603050405020304" pitchFamily="18" charset="0"/>
                <a:ea typeface="Times New Roman" panose="02020603050405020304" pitchFamily="18" charset="0"/>
              </a:rPr>
              <a:t>AI and Machine Learning Enhancements</a:t>
            </a:r>
            <a:r>
              <a:rPr lang="en-IN" sz="1800" dirty="0">
                <a:effectLst/>
                <a:latin typeface="Times New Roman" panose="02020603050405020304" pitchFamily="18" charset="0"/>
                <a:ea typeface="Times New Roman" panose="02020603050405020304" pitchFamily="18" charset="0"/>
              </a:rPr>
              <a:t>: With continuous advancements in AI and machine learning, the app could become even more effective at </a:t>
            </a:r>
            <a:r>
              <a:rPr lang="en-IN" sz="1800" b="1" dirty="0">
                <a:effectLst/>
                <a:latin typeface="Times New Roman" panose="02020603050405020304" pitchFamily="18" charset="0"/>
                <a:ea typeface="Times New Roman" panose="02020603050405020304" pitchFamily="18" charset="0"/>
              </a:rPr>
              <a:t>personalizing recommendations</a:t>
            </a:r>
            <a:r>
              <a:rPr lang="en-IN" sz="1800" dirty="0">
                <a:effectLst/>
                <a:latin typeface="Times New Roman" panose="02020603050405020304" pitchFamily="18" charset="0"/>
                <a:ea typeface="Times New Roman" panose="02020603050405020304" pitchFamily="18" charset="0"/>
              </a:rPr>
              <a:t>. The AI could learn from users' evolving dietary preferences, activity levels, and health data, enabling the app to offer even more </a:t>
            </a:r>
            <a:r>
              <a:rPr lang="en-IN" sz="1800" b="1" dirty="0">
                <a:effectLst/>
                <a:latin typeface="Times New Roman" panose="02020603050405020304" pitchFamily="18" charset="0"/>
                <a:ea typeface="Times New Roman" panose="02020603050405020304" pitchFamily="18" charset="0"/>
              </a:rPr>
              <a:t>accurate</a:t>
            </a:r>
            <a:r>
              <a:rPr lang="en-IN" sz="1800" dirty="0">
                <a:effectLst/>
                <a:latin typeface="Times New Roman" panose="02020603050405020304" pitchFamily="18" charset="0"/>
                <a:ea typeface="Times New Roman" panose="02020603050405020304" pitchFamily="18" charset="0"/>
              </a:rPr>
              <a:t> and </a:t>
            </a:r>
            <a:r>
              <a:rPr lang="en-IN" sz="1800" b="1" dirty="0">
                <a:effectLst/>
                <a:latin typeface="Times New Roman" panose="02020603050405020304" pitchFamily="18" charset="0"/>
                <a:ea typeface="Times New Roman" panose="02020603050405020304" pitchFamily="18" charset="0"/>
              </a:rPr>
              <a:t>relevant suggestions</a:t>
            </a:r>
            <a:r>
              <a:rPr lang="en-IN" sz="1800" dirty="0">
                <a:effectLst/>
                <a:latin typeface="Times New Roman" panose="02020603050405020304" pitchFamily="18" charset="0"/>
                <a:ea typeface="Times New Roman" panose="02020603050405020304" pitchFamily="18" charset="0"/>
              </a:rPr>
              <a:t> over time.</a:t>
            </a:r>
            <a:endParaRPr lang="en-IN" sz="1600" dirty="0">
              <a:effectLst/>
              <a:latin typeface="Times New Roman" panose="02020603050405020304" pitchFamily="18" charset="0"/>
              <a:ea typeface="Times New Roman" panose="02020603050405020304" pitchFamily="18" charset="0"/>
            </a:endParaRPr>
          </a:p>
          <a:p>
            <a:pPr marL="342900" lvl="0" indent="-342900" algn="just">
              <a:lnSpc>
                <a:spcPct val="150000"/>
              </a:lnSpc>
              <a:buSzPts val="1000"/>
              <a:buFont typeface="Symbol" panose="05050102010706020507" pitchFamily="18" charset="2"/>
              <a:buChar char=""/>
              <a:tabLst>
                <a:tab pos="457200" algn="l"/>
              </a:tabLst>
            </a:pPr>
            <a:r>
              <a:rPr lang="en-IN" sz="1800" b="1" dirty="0">
                <a:effectLst/>
                <a:latin typeface="Times New Roman" panose="02020603050405020304" pitchFamily="18" charset="0"/>
                <a:ea typeface="Times New Roman" panose="02020603050405020304" pitchFamily="18" charset="0"/>
              </a:rPr>
              <a:t>Integration with Health Devices</a:t>
            </a:r>
            <a:r>
              <a:rPr lang="en-IN" sz="1800" dirty="0">
                <a:effectLst/>
                <a:latin typeface="Times New Roman" panose="02020603050405020304" pitchFamily="18" charset="0"/>
                <a:ea typeface="Times New Roman" panose="02020603050405020304" pitchFamily="18" charset="0"/>
              </a:rPr>
              <a:t>: The app could integrate with various </a:t>
            </a:r>
            <a:r>
              <a:rPr lang="en-IN" sz="1800" b="1" dirty="0">
                <a:effectLst/>
                <a:latin typeface="Times New Roman" panose="02020603050405020304" pitchFamily="18" charset="0"/>
                <a:ea typeface="Times New Roman" panose="02020603050405020304" pitchFamily="18" charset="0"/>
              </a:rPr>
              <a:t>fitness trackers</a:t>
            </a:r>
            <a:r>
              <a:rPr lang="en-IN" sz="1800" dirty="0">
                <a:effectLst/>
                <a:latin typeface="Times New Roman" panose="02020603050405020304" pitchFamily="18" charset="0"/>
                <a:ea typeface="Times New Roman" panose="02020603050405020304" pitchFamily="18" charset="0"/>
              </a:rPr>
              <a:t> and </a:t>
            </a:r>
            <a:r>
              <a:rPr lang="en-IN" sz="1800" b="1" dirty="0">
                <a:effectLst/>
                <a:latin typeface="Times New Roman" panose="02020603050405020304" pitchFamily="18" charset="0"/>
                <a:ea typeface="Times New Roman" panose="02020603050405020304" pitchFamily="18" charset="0"/>
              </a:rPr>
              <a:t>smartwatches</a:t>
            </a:r>
            <a:r>
              <a:rPr lang="en-IN" sz="1800" dirty="0">
                <a:effectLst/>
                <a:latin typeface="Times New Roman" panose="02020603050405020304" pitchFamily="18" charset="0"/>
                <a:ea typeface="Times New Roman" panose="02020603050405020304" pitchFamily="18" charset="0"/>
              </a:rPr>
              <a:t>, offering a more </a:t>
            </a:r>
            <a:r>
              <a:rPr lang="en-IN" sz="1800" b="1" dirty="0">
                <a:effectLst/>
                <a:latin typeface="Times New Roman" panose="02020603050405020304" pitchFamily="18" charset="0"/>
                <a:ea typeface="Times New Roman" panose="02020603050405020304" pitchFamily="18" charset="0"/>
              </a:rPr>
              <a:t>seamless experience</a:t>
            </a:r>
            <a:r>
              <a:rPr lang="en-IN" sz="1800" dirty="0">
                <a:effectLst/>
                <a:latin typeface="Times New Roman" panose="02020603050405020304" pitchFamily="18" charset="0"/>
                <a:ea typeface="Times New Roman" panose="02020603050405020304" pitchFamily="18" charset="0"/>
              </a:rPr>
              <a:t> for users who already use these devices. This would allow for </a:t>
            </a:r>
            <a:r>
              <a:rPr lang="en-IN" sz="1800" b="1" dirty="0">
                <a:effectLst/>
                <a:latin typeface="Times New Roman" panose="02020603050405020304" pitchFamily="18" charset="0"/>
                <a:ea typeface="Times New Roman" panose="02020603050405020304" pitchFamily="18" charset="0"/>
              </a:rPr>
              <a:t>comprehensive tracking</a:t>
            </a:r>
            <a:r>
              <a:rPr lang="en-IN" sz="1800" dirty="0">
                <a:effectLst/>
                <a:latin typeface="Times New Roman" panose="02020603050405020304" pitchFamily="18" charset="0"/>
                <a:ea typeface="Times New Roman" panose="02020603050405020304" pitchFamily="18" charset="0"/>
              </a:rPr>
              <a:t> of health metrics, such as </a:t>
            </a:r>
            <a:r>
              <a:rPr lang="en-IN" sz="1800" b="1" dirty="0">
                <a:effectLst/>
                <a:latin typeface="Times New Roman" panose="02020603050405020304" pitchFamily="18" charset="0"/>
                <a:ea typeface="Times New Roman" panose="02020603050405020304" pitchFamily="18" charset="0"/>
              </a:rPr>
              <a:t>steps</a:t>
            </a:r>
            <a:r>
              <a:rPr lang="en-IN" sz="1800" dirty="0">
                <a:effectLst/>
                <a:latin typeface="Times New Roman" panose="02020603050405020304" pitchFamily="18" charset="0"/>
                <a:ea typeface="Times New Roman" panose="02020603050405020304" pitchFamily="18" charset="0"/>
              </a:rPr>
              <a:t>, </a:t>
            </a:r>
            <a:r>
              <a:rPr lang="en-IN" sz="1800" b="1" dirty="0">
                <a:effectLst/>
                <a:latin typeface="Times New Roman" panose="02020603050405020304" pitchFamily="18" charset="0"/>
                <a:ea typeface="Times New Roman" panose="02020603050405020304" pitchFamily="18" charset="0"/>
              </a:rPr>
              <a:t>calories burned</a:t>
            </a:r>
            <a:r>
              <a:rPr lang="en-IN" sz="1800" dirty="0">
                <a:effectLst/>
                <a:latin typeface="Times New Roman" panose="02020603050405020304" pitchFamily="18" charset="0"/>
                <a:ea typeface="Times New Roman" panose="02020603050405020304" pitchFamily="18" charset="0"/>
              </a:rPr>
              <a:t>, and </a:t>
            </a:r>
            <a:r>
              <a:rPr lang="en-IN" sz="1800" b="1" dirty="0">
                <a:effectLst/>
                <a:latin typeface="Times New Roman" panose="02020603050405020304" pitchFamily="18" charset="0"/>
                <a:ea typeface="Times New Roman" panose="02020603050405020304" pitchFamily="18" charset="0"/>
              </a:rPr>
              <a:t>heart rate</a:t>
            </a:r>
            <a:r>
              <a:rPr lang="en-IN" sz="1800" dirty="0">
                <a:effectLst/>
                <a:latin typeface="Times New Roman" panose="02020603050405020304" pitchFamily="18" charset="0"/>
                <a:ea typeface="Times New Roman" panose="02020603050405020304" pitchFamily="18" charset="0"/>
              </a:rPr>
              <a:t>, offering a holistic view of users' wellness journeys.</a:t>
            </a:r>
            <a:endParaRPr lang="en-IN"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8166707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E20A5-CADD-631B-060F-87E0C2801F72}"/>
              </a:ext>
            </a:extLst>
          </p:cNvPr>
          <p:cNvSpPr>
            <a:spLocks noGrp="1"/>
          </p:cNvSpPr>
          <p:nvPr>
            <p:ph type="title"/>
          </p:nvPr>
        </p:nvSpPr>
        <p:spPr/>
        <p:txBody>
          <a:bodyPr/>
          <a:lstStyle/>
          <a:p>
            <a:r>
              <a:rPr lang="en-US" dirty="0" err="1">
                <a:latin typeface="Cambria" panose="02040503050406030204" pitchFamily="18" charset="0"/>
                <a:ea typeface="Cambria" panose="02040503050406030204" pitchFamily="18" charset="0"/>
              </a:rPr>
              <a:t>Github</a:t>
            </a:r>
            <a:r>
              <a:rPr lang="en-US" dirty="0">
                <a:latin typeface="Cambria" panose="02040503050406030204" pitchFamily="18" charset="0"/>
                <a:ea typeface="Cambria" panose="02040503050406030204" pitchFamily="18" charset="0"/>
              </a:rPr>
              <a:t> Link</a:t>
            </a:r>
            <a:endParaRPr lang="en-IN" dirty="0"/>
          </a:p>
        </p:txBody>
      </p:sp>
      <p:sp>
        <p:nvSpPr>
          <p:cNvPr id="3" name="Content Placeholder 2">
            <a:extLst>
              <a:ext uri="{FF2B5EF4-FFF2-40B4-BE49-F238E27FC236}">
                <a16:creationId xmlns:a16="http://schemas.microsoft.com/office/drawing/2014/main" id="{D0256BA0-8F03-D684-3E9B-33E2E8543F5F}"/>
              </a:ext>
            </a:extLst>
          </p:cNvPr>
          <p:cNvSpPr>
            <a:spLocks noGrp="1"/>
          </p:cNvSpPr>
          <p:nvPr>
            <p:ph idx="1"/>
          </p:nvPr>
        </p:nvSpPr>
        <p:spPr/>
        <p:txBody>
          <a:bodyPr/>
          <a:lstStyle/>
          <a:p>
            <a:pPr marL="342900" indent="-190500" algn="just">
              <a:spcBef>
                <a:spcPts val="0"/>
              </a:spcBef>
              <a:buSzPct val="100000"/>
              <a:buFont typeface="Arial"/>
              <a:buNone/>
            </a:pPr>
            <a:r>
              <a:rPr lang="en-US" dirty="0">
                <a:latin typeface="Cambria" panose="02040503050406030204" pitchFamily="18" charset="0"/>
                <a:ea typeface="Cambria" panose="02040503050406030204" pitchFamily="18" charset="0"/>
              </a:rPr>
              <a:t>The </a:t>
            </a:r>
            <a:r>
              <a:rPr lang="en-US" dirty="0" err="1">
                <a:latin typeface="Cambria" panose="02040503050406030204" pitchFamily="18" charset="0"/>
                <a:ea typeface="Cambria" panose="02040503050406030204" pitchFamily="18" charset="0"/>
              </a:rPr>
              <a:t>Github</a:t>
            </a:r>
            <a:r>
              <a:rPr lang="en-US" dirty="0">
                <a:latin typeface="Cambria" panose="02040503050406030204" pitchFamily="18" charset="0"/>
                <a:ea typeface="Cambria" panose="02040503050406030204" pitchFamily="18" charset="0"/>
              </a:rPr>
              <a:t> link provided should have public access permission.</a:t>
            </a: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r>
              <a:rPr lang="en-US" b="1" dirty="0" err="1">
                <a:solidFill>
                  <a:schemeClr val="accent2">
                    <a:lumMod val="75000"/>
                  </a:schemeClr>
                </a:solidFill>
                <a:latin typeface="Cambria" panose="02040503050406030204" pitchFamily="18" charset="0"/>
                <a:ea typeface="Cambria" panose="02040503050406030204" pitchFamily="18" charset="0"/>
              </a:rPr>
              <a:t>Github</a:t>
            </a:r>
            <a:r>
              <a:rPr lang="en-US" b="1" dirty="0">
                <a:solidFill>
                  <a:schemeClr val="accent2">
                    <a:lumMod val="75000"/>
                  </a:schemeClr>
                </a:solidFill>
                <a:latin typeface="Cambria" panose="02040503050406030204" pitchFamily="18" charset="0"/>
                <a:ea typeface="Cambria" panose="02040503050406030204" pitchFamily="18" charset="0"/>
              </a:rPr>
              <a:t> Link</a:t>
            </a: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r>
              <a:rPr lang="en-US" dirty="0">
                <a:latin typeface="Cambria" panose="02040503050406030204" pitchFamily="18" charset="0"/>
                <a:ea typeface="Cambria" panose="02040503050406030204" pitchFamily="18" charset="0"/>
              </a:rPr>
              <a:t>https://github.com/capstoneG38/CapstoneProject_G38</a:t>
            </a:r>
          </a:p>
          <a:p>
            <a:endParaRPr lang="en-IN" dirty="0"/>
          </a:p>
        </p:txBody>
      </p:sp>
    </p:spTree>
    <p:extLst>
      <p:ext uri="{BB962C8B-B14F-4D97-AF65-F5344CB8AC3E}">
        <p14:creationId xmlns:p14="http://schemas.microsoft.com/office/powerpoint/2010/main" val="12987518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7E9DAB6-B252-7EFE-CBF9-D588683E42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790" y="174431"/>
            <a:ext cx="11890420" cy="6366329"/>
          </a:xfrm>
          <a:prstGeom prst="rect">
            <a:avLst/>
          </a:prstGeom>
        </p:spPr>
      </p:pic>
    </p:spTree>
    <p:extLst>
      <p:ext uri="{BB962C8B-B14F-4D97-AF65-F5344CB8AC3E}">
        <p14:creationId xmlns:p14="http://schemas.microsoft.com/office/powerpoint/2010/main" val="22814634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E1C4D3F-67CD-482D-86D8-4D7E798091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8861"/>
            <a:ext cx="12192000" cy="6500278"/>
          </a:xfrm>
          <a:prstGeom prst="rect">
            <a:avLst/>
          </a:prstGeom>
        </p:spPr>
      </p:pic>
    </p:spTree>
    <p:extLst>
      <p:ext uri="{BB962C8B-B14F-4D97-AF65-F5344CB8AC3E}">
        <p14:creationId xmlns:p14="http://schemas.microsoft.com/office/powerpoint/2010/main" val="22834804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6C9053A-3302-CD01-91A2-38CFB21F3C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1450"/>
            <a:ext cx="12192000" cy="6515100"/>
          </a:xfrm>
          <a:prstGeom prst="rect">
            <a:avLst/>
          </a:prstGeom>
        </p:spPr>
      </p:pic>
    </p:spTree>
    <p:extLst>
      <p:ext uri="{BB962C8B-B14F-4D97-AF65-F5344CB8AC3E}">
        <p14:creationId xmlns:p14="http://schemas.microsoft.com/office/powerpoint/2010/main" val="1092029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13C4B95-C57A-822C-68B2-28D483316D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5100"/>
            <a:ext cx="12192000" cy="6527800"/>
          </a:xfrm>
          <a:prstGeom prst="rect">
            <a:avLst/>
          </a:prstGeom>
        </p:spPr>
      </p:pic>
    </p:spTree>
    <p:extLst>
      <p:ext uri="{BB962C8B-B14F-4D97-AF65-F5344CB8AC3E}">
        <p14:creationId xmlns:p14="http://schemas.microsoft.com/office/powerpoint/2010/main" val="21608705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9C9C617-2534-05A6-667D-382037BE3F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5575"/>
            <a:ext cx="12192000" cy="6546850"/>
          </a:xfrm>
          <a:prstGeom prst="rect">
            <a:avLst/>
          </a:prstGeom>
        </p:spPr>
      </p:pic>
    </p:spTree>
    <p:extLst>
      <p:ext uri="{BB962C8B-B14F-4D97-AF65-F5344CB8AC3E}">
        <p14:creationId xmlns:p14="http://schemas.microsoft.com/office/powerpoint/2010/main" val="26784762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a:xfrm>
            <a:off x="762000" y="1087017"/>
            <a:ext cx="10668000" cy="4952997"/>
          </a:xfrm>
        </p:spPr>
        <p:txBody>
          <a:bodyPr>
            <a:normAutofit fontScale="92500" lnSpcReduction="20000"/>
          </a:bodyPr>
          <a:lstStyle/>
          <a:p>
            <a:pPr marL="0" indent="0">
              <a:buNone/>
            </a:pPr>
            <a:r>
              <a:rPr lang="en-US" sz="3500" b="1" dirty="0">
                <a:solidFill>
                  <a:schemeClr val="tx2">
                    <a:lumMod val="75000"/>
                  </a:schemeClr>
                </a:solidFill>
                <a:latin typeface="Times New Roman" panose="02020603050405020304" pitchFamily="18" charset="0"/>
                <a:cs typeface="Times New Roman" panose="02020603050405020304" pitchFamily="18" charset="0"/>
              </a:rPr>
              <a:t>Nutrition Tracker App</a:t>
            </a:r>
          </a:p>
          <a:p>
            <a:pPr marL="0" indent="0">
              <a:lnSpc>
                <a:spcPct val="120000"/>
              </a:lnSpc>
              <a:buNone/>
            </a:pPr>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	The Nutrition Tracker app is designed to help users manage their dietary habits and hydration levels effectively. By allowing users to log food intake, water consumption, physical activities, and body metrics, the app utilizes a robust backend API to analyze and generate personalized health reports.</a:t>
            </a:r>
          </a:p>
          <a:p>
            <a:pPr marL="0" indent="0">
              <a:buNone/>
            </a:pPr>
            <a:r>
              <a:rPr lang="en-US" dirty="0">
                <a:latin typeface="Times New Roman" panose="02020603050405020304" pitchFamily="18" charset="0"/>
                <a:cs typeface="Times New Roman" panose="02020603050405020304" pitchFamily="18" charset="0"/>
              </a:rPr>
              <a:t>Key Features:</a:t>
            </a:r>
          </a:p>
          <a:p>
            <a:r>
              <a:rPr lang="en-US" b="1" dirty="0">
                <a:latin typeface="Times New Roman" panose="02020603050405020304" pitchFamily="18" charset="0"/>
                <a:cs typeface="Times New Roman" panose="02020603050405020304" pitchFamily="18" charset="0"/>
              </a:rPr>
              <a:t>Food Logging</a:t>
            </a:r>
            <a:r>
              <a:rPr lang="en-US" dirty="0">
                <a:latin typeface="Times New Roman" panose="02020603050405020304" pitchFamily="18" charset="0"/>
                <a:cs typeface="Times New Roman" panose="02020603050405020304" pitchFamily="18" charset="0"/>
              </a:rPr>
              <a:t>: Enter food items and calories consumed.</a:t>
            </a:r>
          </a:p>
          <a:p>
            <a:r>
              <a:rPr lang="en-US" b="1" dirty="0">
                <a:latin typeface="Times New Roman" panose="02020603050405020304" pitchFamily="18" charset="0"/>
                <a:cs typeface="Times New Roman" panose="02020603050405020304" pitchFamily="18" charset="0"/>
              </a:rPr>
              <a:t>Hydration Tracking</a:t>
            </a:r>
            <a:r>
              <a:rPr lang="en-US" dirty="0">
                <a:latin typeface="Times New Roman" panose="02020603050405020304" pitchFamily="18" charset="0"/>
                <a:cs typeface="Times New Roman" panose="02020603050405020304" pitchFamily="18" charset="0"/>
              </a:rPr>
              <a:t>: Monitor water intake and receive hydration recommendations.</a:t>
            </a:r>
          </a:p>
          <a:p>
            <a:r>
              <a:rPr lang="en-US" b="1" dirty="0">
                <a:latin typeface="Times New Roman" panose="02020603050405020304" pitchFamily="18" charset="0"/>
                <a:cs typeface="Times New Roman" panose="02020603050405020304" pitchFamily="18" charset="0"/>
              </a:rPr>
              <a:t>Activity Tracking</a:t>
            </a:r>
            <a:r>
              <a:rPr lang="en-US" dirty="0">
                <a:latin typeface="Times New Roman" panose="02020603050405020304" pitchFamily="18" charset="0"/>
                <a:cs typeface="Times New Roman" panose="02020603050405020304" pitchFamily="18" charset="0"/>
              </a:rPr>
              <a:t>: Log physical activities to assess calories burned.</a:t>
            </a:r>
          </a:p>
          <a:p>
            <a:r>
              <a:rPr lang="en-US" b="1" dirty="0">
                <a:latin typeface="Times New Roman" panose="02020603050405020304" pitchFamily="18" charset="0"/>
                <a:cs typeface="Times New Roman" panose="02020603050405020304" pitchFamily="18" charset="0"/>
              </a:rPr>
              <a:t>User Profiling</a:t>
            </a:r>
            <a:r>
              <a:rPr lang="en-US" dirty="0">
                <a:latin typeface="Times New Roman" panose="02020603050405020304" pitchFamily="18" charset="0"/>
                <a:cs typeface="Times New Roman" panose="02020603050405020304" pitchFamily="18" charset="0"/>
              </a:rPr>
              <a:t>: Input height and weight for tailored dietary suggestions.</a:t>
            </a:r>
          </a:p>
          <a:p>
            <a:r>
              <a:rPr lang="en-US" b="1" dirty="0">
                <a:latin typeface="Times New Roman" panose="02020603050405020304" pitchFamily="18" charset="0"/>
                <a:cs typeface="Times New Roman" panose="02020603050405020304" pitchFamily="18" charset="0"/>
              </a:rPr>
              <a:t>Health Insights</a:t>
            </a:r>
            <a:r>
              <a:rPr lang="en-US" dirty="0">
                <a:latin typeface="Times New Roman" panose="02020603050405020304" pitchFamily="18" charset="0"/>
                <a:cs typeface="Times New Roman" panose="02020603050405020304" pitchFamily="18" charset="0"/>
              </a:rPr>
              <a:t>: Generate reports indicating nutritional deficiencies and potential health risks.</a:t>
            </a:r>
          </a:p>
          <a:p>
            <a:pPr marL="0" indent="0" algn="ctr">
              <a:buNone/>
            </a:pPr>
            <a:r>
              <a:rPr lang="en-US" dirty="0">
                <a:latin typeface="Times New Roman" panose="02020603050405020304" pitchFamily="18" charset="0"/>
                <a:cs typeface="Times New Roman" panose="02020603050405020304" pitchFamily="18" charset="0"/>
              </a:rPr>
              <a:t>This app aims to empower users to make informed dietary choices and improve overall well-being.</a:t>
            </a:r>
          </a:p>
          <a:p>
            <a:pPr marL="0" indent="0">
              <a:buNone/>
            </a:pPr>
            <a:endParaRPr lang="en-GB" dirty="0"/>
          </a:p>
        </p:txBody>
      </p:sp>
    </p:spTree>
    <p:extLst>
      <p:ext uri="{BB962C8B-B14F-4D97-AF65-F5344CB8AC3E}">
        <p14:creationId xmlns:p14="http://schemas.microsoft.com/office/powerpoint/2010/main" val="36334872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of Project</a:t>
            </a:r>
          </a:p>
        </p:txBody>
      </p:sp>
      <p:pic>
        <p:nvPicPr>
          <p:cNvPr id="13316" name="Picture 4">
            <a:extLst>
              <a:ext uri="{FF2B5EF4-FFF2-40B4-BE49-F238E27FC236}">
                <a16:creationId xmlns:a16="http://schemas.microsoft.com/office/drawing/2014/main" id="{C15F90AE-C664-98A3-968D-D7193A21C06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19510" y="1143000"/>
            <a:ext cx="7454579" cy="4953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73328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p>
        </p:txBody>
      </p:sp>
      <p:sp>
        <p:nvSpPr>
          <p:cNvPr id="3" name="Content Placeholder 2"/>
          <p:cNvSpPr>
            <a:spLocks noGrp="1"/>
          </p:cNvSpPr>
          <p:nvPr>
            <p:ph idx="1"/>
          </p:nvPr>
        </p:nvSpPr>
        <p:spPr/>
        <p:txBody>
          <a:bodyPr>
            <a:normAutofit/>
          </a:bodyPr>
          <a:lstStyle/>
          <a:p>
            <a:pPr marL="457200" indent="-457200">
              <a:lnSpc>
                <a:spcPct val="120000"/>
              </a:lnSpc>
              <a:buFont typeface="+mj-lt"/>
              <a:buAutoNum type="arabicPeriod"/>
            </a:pPr>
            <a:r>
              <a:rPr lang="en-US" b="1" dirty="0">
                <a:latin typeface="Times New Roman" panose="02020603050405020304" pitchFamily="18" charset="0"/>
                <a:cs typeface="Times New Roman" panose="02020603050405020304" pitchFamily="18" charset="0"/>
              </a:rPr>
              <a:t>User Engagement: </a:t>
            </a:r>
            <a:r>
              <a:rPr lang="en-US" dirty="0">
                <a:latin typeface="Times New Roman" panose="02020603050405020304" pitchFamily="18" charset="0"/>
                <a:cs typeface="Times New Roman" panose="02020603050405020304" pitchFamily="18" charset="0"/>
              </a:rPr>
              <a:t>Increased interaction through gamification and personalized features.</a:t>
            </a:r>
          </a:p>
          <a:p>
            <a:pPr marL="457200" indent="-457200">
              <a:lnSpc>
                <a:spcPct val="120000"/>
              </a:lnSpc>
              <a:buFont typeface="+mj-lt"/>
              <a:buAutoNum type="arabicPeriod"/>
            </a:pPr>
            <a:r>
              <a:rPr lang="en-US" b="1" dirty="0">
                <a:latin typeface="Times New Roman" panose="02020603050405020304" pitchFamily="18" charset="0"/>
                <a:cs typeface="Times New Roman" panose="02020603050405020304" pitchFamily="18" charset="0"/>
              </a:rPr>
              <a:t>Health Awareness: </a:t>
            </a:r>
            <a:r>
              <a:rPr lang="en-US" dirty="0">
                <a:latin typeface="Times New Roman" panose="02020603050405020304" pitchFamily="18" charset="0"/>
                <a:cs typeface="Times New Roman" panose="02020603050405020304" pitchFamily="18" charset="0"/>
              </a:rPr>
              <a:t>Better insights into dietary habits and hydration needs.</a:t>
            </a:r>
          </a:p>
          <a:p>
            <a:pPr marL="457200" indent="-457200">
              <a:lnSpc>
                <a:spcPct val="120000"/>
              </a:lnSpc>
              <a:buFont typeface="+mj-lt"/>
              <a:buAutoNum type="arabicPeriod"/>
            </a:pPr>
            <a:r>
              <a:rPr lang="en-US" b="1" dirty="0">
                <a:latin typeface="Times New Roman" panose="02020603050405020304" pitchFamily="18" charset="0"/>
                <a:cs typeface="Times New Roman" panose="02020603050405020304" pitchFamily="18" charset="0"/>
              </a:rPr>
              <a:t>Personalized Recommendations: </a:t>
            </a:r>
            <a:r>
              <a:rPr lang="en-US" dirty="0">
                <a:latin typeface="Times New Roman" panose="02020603050405020304" pitchFamily="18" charset="0"/>
                <a:cs typeface="Times New Roman" panose="02020603050405020304" pitchFamily="18" charset="0"/>
              </a:rPr>
              <a:t>Tailored suggestions based on user data.</a:t>
            </a:r>
          </a:p>
          <a:p>
            <a:pPr marL="457200" indent="-457200">
              <a:lnSpc>
                <a:spcPct val="120000"/>
              </a:lnSpc>
              <a:buFont typeface="+mj-lt"/>
              <a:buAutoNum type="arabicPeriod"/>
            </a:pPr>
            <a:r>
              <a:rPr lang="en-US" b="1" dirty="0">
                <a:latin typeface="Times New Roman" panose="02020603050405020304" pitchFamily="18" charset="0"/>
                <a:cs typeface="Times New Roman" panose="02020603050405020304" pitchFamily="18" charset="0"/>
              </a:rPr>
              <a:t>Data Security: </a:t>
            </a:r>
            <a:r>
              <a:rPr lang="en-US" dirty="0">
                <a:latin typeface="Times New Roman" panose="02020603050405020304" pitchFamily="18" charset="0"/>
                <a:cs typeface="Times New Roman" panose="02020603050405020304" pitchFamily="18" charset="0"/>
              </a:rPr>
              <a:t>Enhanced protection of user data, fostering trust.</a:t>
            </a:r>
          </a:p>
          <a:p>
            <a:pPr marL="457200" indent="-457200">
              <a:lnSpc>
                <a:spcPct val="120000"/>
              </a:lnSpc>
              <a:buFont typeface="+mj-lt"/>
              <a:buAutoNum type="arabicPeriod"/>
            </a:pPr>
            <a:r>
              <a:rPr lang="en-US" b="1" dirty="0">
                <a:latin typeface="Times New Roman" panose="02020603050405020304" pitchFamily="18" charset="0"/>
                <a:cs typeface="Times New Roman" panose="02020603050405020304" pitchFamily="18" charset="0"/>
              </a:rPr>
              <a:t>Scalability: </a:t>
            </a:r>
            <a:r>
              <a:rPr lang="en-US" dirty="0">
                <a:latin typeface="Times New Roman" panose="02020603050405020304" pitchFamily="18" charset="0"/>
                <a:cs typeface="Times New Roman" panose="02020603050405020304" pitchFamily="18" charset="0"/>
              </a:rPr>
              <a:t>Modular architecture for future enhancements.</a:t>
            </a:r>
          </a:p>
          <a:p>
            <a:pPr marL="457200" indent="-457200">
              <a:lnSpc>
                <a:spcPct val="120000"/>
              </a:lnSpc>
              <a:buFont typeface="+mj-lt"/>
              <a:buAutoNum type="arabicPeriod"/>
            </a:pPr>
            <a:r>
              <a:rPr lang="en-US" b="1" dirty="0">
                <a:latin typeface="Times New Roman" panose="02020603050405020304" pitchFamily="18" charset="0"/>
                <a:cs typeface="Times New Roman" panose="02020603050405020304" pitchFamily="18" charset="0"/>
              </a:rPr>
              <a:t>Market Competitiveness: </a:t>
            </a:r>
            <a:r>
              <a:rPr lang="en-US" dirty="0">
                <a:latin typeface="Times New Roman" panose="02020603050405020304" pitchFamily="18" charset="0"/>
                <a:cs typeface="Times New Roman" panose="02020603050405020304" pitchFamily="18" charset="0"/>
              </a:rPr>
              <a:t>Reliable alternative to discontinued APIs.</a:t>
            </a:r>
          </a:p>
          <a:p>
            <a:pPr marL="457200" indent="-457200">
              <a:lnSpc>
                <a:spcPct val="120000"/>
              </a:lnSpc>
              <a:buFont typeface="+mj-lt"/>
              <a:buAutoNum type="arabicPeriod"/>
            </a:pPr>
            <a:r>
              <a:rPr lang="en-US" b="1" dirty="0">
                <a:latin typeface="Times New Roman" panose="02020603050405020304" pitchFamily="18" charset="0"/>
                <a:cs typeface="Times New Roman" panose="02020603050405020304" pitchFamily="18" charset="0"/>
              </a:rPr>
              <a:t>Comprehensive Reporting: </a:t>
            </a:r>
            <a:r>
              <a:rPr lang="en-US" dirty="0">
                <a:latin typeface="Times New Roman" panose="02020603050405020304" pitchFamily="18" charset="0"/>
                <a:cs typeface="Times New Roman" panose="02020603050405020304" pitchFamily="18" charset="0"/>
              </a:rPr>
              <a:t>Detailed user reports for informed decision-making.</a:t>
            </a:r>
          </a:p>
          <a:p>
            <a:pPr marL="457200" indent="-457200">
              <a:lnSpc>
                <a:spcPct val="120000"/>
              </a:lnSpc>
              <a:buFont typeface="+mj-lt"/>
              <a:buAutoNum type="arabicPeriod"/>
            </a:pPr>
            <a:r>
              <a:rPr lang="en-US" b="1" dirty="0">
                <a:latin typeface="Times New Roman" panose="02020603050405020304" pitchFamily="18" charset="0"/>
                <a:cs typeface="Times New Roman" panose="02020603050405020304" pitchFamily="18" charset="0"/>
              </a:rPr>
              <a:t>Objective: </a:t>
            </a:r>
            <a:r>
              <a:rPr lang="en-US" dirty="0">
                <a:latin typeface="Times New Roman" panose="02020603050405020304" pitchFamily="18" charset="0"/>
                <a:cs typeface="Times New Roman" panose="02020603050405020304" pitchFamily="18" charset="0"/>
              </a:rPr>
              <a:t>Deliver a user-friendly and effective nutrition tracking solution.</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39281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p:txBody>
          <a:bodyPr>
            <a:normAutofit/>
          </a:bodyPr>
          <a:lstStyle/>
          <a:p>
            <a:r>
              <a:rPr lang="en-US" b="1" dirty="0">
                <a:latin typeface="Times New Roman" panose="02020603050405020304" pitchFamily="18" charset="0"/>
                <a:cs typeface="Times New Roman" panose="02020603050405020304" pitchFamily="18" charset="0"/>
              </a:rPr>
              <a:t>Holistic Approach: </a:t>
            </a:r>
            <a:r>
              <a:rPr lang="en-US" dirty="0">
                <a:latin typeface="Times New Roman" panose="02020603050405020304" pitchFamily="18" charset="0"/>
                <a:cs typeface="Times New Roman" panose="02020603050405020304" pitchFamily="18" charset="0"/>
              </a:rPr>
              <a:t>The application offers a comprehensive solution for tracking nutrition and hydration, empowering users to make healthier choices.</a:t>
            </a:r>
          </a:p>
          <a:p>
            <a:r>
              <a:rPr lang="en-US" b="1" dirty="0">
                <a:latin typeface="Times New Roman" panose="02020603050405020304" pitchFamily="18" charset="0"/>
                <a:cs typeface="Times New Roman" panose="02020603050405020304" pitchFamily="18" charset="0"/>
              </a:rPr>
              <a:t>User-Centric Design: </a:t>
            </a:r>
            <a:r>
              <a:rPr lang="en-US" dirty="0">
                <a:latin typeface="Times New Roman" panose="02020603050405020304" pitchFamily="18" charset="0"/>
                <a:cs typeface="Times New Roman" panose="02020603050405020304" pitchFamily="18" charset="0"/>
              </a:rPr>
              <a:t>Focus on user experience through intuitive interfaces and personalized features to enhance engagement.</a:t>
            </a:r>
          </a:p>
          <a:p>
            <a:r>
              <a:rPr lang="en-US" b="1" dirty="0">
                <a:latin typeface="Times New Roman" panose="02020603050405020304" pitchFamily="18" charset="0"/>
                <a:cs typeface="Times New Roman" panose="02020603050405020304" pitchFamily="18" charset="0"/>
              </a:rPr>
              <a:t>Robust Architecture: </a:t>
            </a:r>
            <a:r>
              <a:rPr lang="en-US" dirty="0">
                <a:latin typeface="Times New Roman" panose="02020603050405020304" pitchFamily="18" charset="0"/>
                <a:cs typeface="Times New Roman" panose="02020603050405020304" pitchFamily="18" charset="0"/>
              </a:rPr>
              <a:t>A scalable and secure platform that ensures data protection and compliance with regulations.</a:t>
            </a:r>
          </a:p>
          <a:p>
            <a:r>
              <a:rPr lang="en-US" b="1" dirty="0">
                <a:latin typeface="Times New Roman" panose="02020603050405020304" pitchFamily="18" charset="0"/>
                <a:cs typeface="Times New Roman" panose="02020603050405020304" pitchFamily="18" charset="0"/>
              </a:rPr>
              <a:t>Market Need: </a:t>
            </a:r>
            <a:r>
              <a:rPr lang="en-US" dirty="0">
                <a:latin typeface="Times New Roman" panose="02020603050405020304" pitchFamily="18" charset="0"/>
                <a:cs typeface="Times New Roman" panose="02020603050405020304" pitchFamily="18" charset="0"/>
              </a:rPr>
              <a:t>Addresses gaps in the current health tech landscape, especially with the discontinuation of popular APIs.</a:t>
            </a:r>
          </a:p>
          <a:p>
            <a:r>
              <a:rPr lang="en-US" b="1" dirty="0">
                <a:latin typeface="Times New Roman" panose="02020603050405020304" pitchFamily="18" charset="0"/>
                <a:cs typeface="Times New Roman" panose="02020603050405020304" pitchFamily="18" charset="0"/>
              </a:rPr>
              <a:t>Future Potential: </a:t>
            </a:r>
            <a:r>
              <a:rPr lang="en-US" dirty="0">
                <a:latin typeface="Times New Roman" panose="02020603050405020304" pitchFamily="18" charset="0"/>
                <a:cs typeface="Times New Roman" panose="02020603050405020304" pitchFamily="18" charset="0"/>
              </a:rPr>
              <a:t>Opportunities for further enhancements, integration with other health platforms, and continuous user support.</a:t>
            </a:r>
          </a:p>
          <a:p>
            <a:r>
              <a:rPr lang="en-US" b="1" dirty="0">
                <a:latin typeface="Times New Roman" panose="02020603050405020304" pitchFamily="18" charset="0"/>
                <a:cs typeface="Times New Roman" panose="02020603050405020304" pitchFamily="18" charset="0"/>
              </a:rPr>
              <a:t>Final Thought: </a:t>
            </a:r>
            <a:r>
              <a:rPr lang="en-US" dirty="0">
                <a:latin typeface="Times New Roman" panose="02020603050405020304" pitchFamily="18" charset="0"/>
                <a:cs typeface="Times New Roman" panose="02020603050405020304" pitchFamily="18" charset="0"/>
              </a:rPr>
              <a:t>This project aims to revolutionize personal health tracking, making it accessible and effective for everyone.</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85711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p:txBody>
          <a:bodyPr>
            <a:normAutofit fontScale="92500" lnSpcReduction="10000"/>
          </a:bodyPr>
          <a:lstStyle/>
          <a:p>
            <a:pPr marL="457200" indent="-457200">
              <a:buFont typeface="+mj-lt"/>
              <a:buAutoNum type="arabicPeriod"/>
            </a:pPr>
            <a:r>
              <a:rPr lang="en-US" sz="1600" i="1" dirty="0" err="1">
                <a:latin typeface="Times New Roman" panose="02020603050405020304" pitchFamily="18" charset="0"/>
                <a:cs typeface="Times New Roman" panose="02020603050405020304" pitchFamily="18" charset="0"/>
              </a:rPr>
              <a:t>Fjeldsoe</a:t>
            </a:r>
            <a:r>
              <a:rPr lang="en-US" sz="1600" i="1" dirty="0">
                <a:latin typeface="Times New Roman" panose="02020603050405020304" pitchFamily="18" charset="0"/>
                <a:cs typeface="Times New Roman" panose="02020603050405020304" pitchFamily="18" charset="0"/>
              </a:rPr>
              <a:t>, B. S., Miller, Y. D., &amp; Marshall, A. L. (2012). Mobile health interventions for chronic disease management: A systematic review. American Journal of Preventive Medicine, 42(5), 575-582. https://doi.org/10.1016/j.amepre.2012.02.008</a:t>
            </a:r>
          </a:p>
          <a:p>
            <a:pPr marL="457200" indent="-457200">
              <a:buFont typeface="+mj-lt"/>
              <a:buAutoNum type="arabicPeriod"/>
            </a:pPr>
            <a:r>
              <a:rPr lang="en-US" sz="1600" i="1" dirty="0">
                <a:latin typeface="Times New Roman" panose="02020603050405020304" pitchFamily="18" charset="0"/>
                <a:cs typeface="Times New Roman" panose="02020603050405020304" pitchFamily="18" charset="0"/>
              </a:rPr>
              <a:t>Vo, T. N., Wong, K., &amp; Scharff, J. (2019). Self-monitoring of dietary intake via digital platforms: A systematic review. Journal of Nutrition Education and Behavior, 51(4), 432-442. https://doi.org/10.1016/j.jneb.2018.12.007</a:t>
            </a:r>
          </a:p>
          <a:p>
            <a:pPr marL="457200" indent="-457200">
              <a:buFont typeface="+mj-lt"/>
              <a:buAutoNum type="arabicPeriod"/>
            </a:pPr>
            <a:r>
              <a:rPr lang="en-US" sz="1600" i="1" dirty="0">
                <a:latin typeface="Times New Roman" panose="02020603050405020304" pitchFamily="18" charset="0"/>
                <a:cs typeface="Times New Roman" panose="02020603050405020304" pitchFamily="18" charset="0"/>
              </a:rPr>
              <a:t>Coyle, E. F., Coggan, A. R., &amp; Brehm, B. A. (2016). Hydration and physical performance: An evidence-based review. Sports Medicine, 46(4), 531-539. https://doi.org/10.1007/s40279-015-0430-0</a:t>
            </a:r>
          </a:p>
          <a:p>
            <a:pPr marL="457200" indent="-457200">
              <a:buFont typeface="+mj-lt"/>
              <a:buAutoNum type="arabicPeriod"/>
            </a:pPr>
            <a:r>
              <a:rPr lang="en-US" sz="1600" i="1" dirty="0">
                <a:latin typeface="Times New Roman" panose="02020603050405020304" pitchFamily="18" charset="0"/>
                <a:cs typeface="Times New Roman" panose="02020603050405020304" pitchFamily="18" charset="0"/>
              </a:rPr>
              <a:t>Michie, S., Ashford, S., </a:t>
            </a:r>
            <a:r>
              <a:rPr lang="en-US" sz="1600" i="1" dirty="0" err="1">
                <a:latin typeface="Times New Roman" panose="02020603050405020304" pitchFamily="18" charset="0"/>
                <a:cs typeface="Times New Roman" panose="02020603050405020304" pitchFamily="18" charset="0"/>
              </a:rPr>
              <a:t>Sniehotta</a:t>
            </a:r>
            <a:r>
              <a:rPr lang="en-US" sz="1600" i="1" dirty="0">
                <a:latin typeface="Times New Roman" panose="02020603050405020304" pitchFamily="18" charset="0"/>
                <a:cs typeface="Times New Roman" panose="02020603050405020304" pitchFamily="18" charset="0"/>
              </a:rPr>
              <a:t>, F. F., Dombrowski, S. U., &amp; Bishop, A. (2011). A refined taxonomy of </a:t>
            </a:r>
            <a:r>
              <a:rPr lang="en-US" sz="1600" i="1" dirty="0" err="1">
                <a:latin typeface="Times New Roman" panose="02020603050405020304" pitchFamily="18" charset="0"/>
                <a:cs typeface="Times New Roman" panose="02020603050405020304" pitchFamily="18" charset="0"/>
              </a:rPr>
              <a:t>behaviour</a:t>
            </a:r>
            <a:r>
              <a:rPr lang="en-US" sz="1600" i="1" dirty="0">
                <a:latin typeface="Times New Roman" panose="02020603050405020304" pitchFamily="18" charset="0"/>
                <a:cs typeface="Times New Roman" panose="02020603050405020304" pitchFamily="18" charset="0"/>
              </a:rPr>
              <a:t> change techniques to help people change their physical activity and healthy eating </a:t>
            </a:r>
            <a:r>
              <a:rPr lang="en-US" sz="1600" i="1" dirty="0" err="1">
                <a:latin typeface="Times New Roman" panose="02020603050405020304" pitchFamily="18" charset="0"/>
                <a:cs typeface="Times New Roman" panose="02020603050405020304" pitchFamily="18" charset="0"/>
              </a:rPr>
              <a:t>behaviours</a:t>
            </a:r>
            <a:r>
              <a:rPr lang="en-US" sz="1600" i="1" dirty="0">
                <a:latin typeface="Times New Roman" panose="02020603050405020304" pitchFamily="18" charset="0"/>
                <a:cs typeface="Times New Roman" panose="02020603050405020304" pitchFamily="18" charset="0"/>
              </a:rPr>
              <a:t>: The CALO-RE taxonomy. Psychology &amp; Health, 26(11), 1479-1498. https://doi.org/10.1080/08870446.2011.555555</a:t>
            </a:r>
          </a:p>
          <a:p>
            <a:pPr marL="457200" indent="-457200">
              <a:buFont typeface="+mj-lt"/>
              <a:buAutoNum type="arabicPeriod"/>
            </a:pPr>
            <a:r>
              <a:rPr lang="en-US" sz="1600" i="1" dirty="0">
                <a:latin typeface="Times New Roman" panose="02020603050405020304" pitchFamily="18" charset="0"/>
                <a:cs typeface="Times New Roman" panose="02020603050405020304" pitchFamily="18" charset="0"/>
              </a:rPr>
              <a:t>Swan, W. J., &amp; Neff, R. A. (2020). Personalized dietary recommendations and behavior change: A systematic review. Nutrition Reviews, 78(8), 629-641. https://doi.org/10.1093/nutrit/nuaa022</a:t>
            </a:r>
          </a:p>
          <a:p>
            <a:pPr marL="457200" indent="-457200">
              <a:buFont typeface="+mj-lt"/>
              <a:buAutoNum type="arabicPeriod"/>
            </a:pPr>
            <a:r>
              <a:rPr lang="en-US" sz="1600" i="1" dirty="0">
                <a:latin typeface="Times New Roman" panose="02020603050405020304" pitchFamily="18" charset="0"/>
                <a:cs typeface="Times New Roman" panose="02020603050405020304" pitchFamily="18" charset="0"/>
              </a:rPr>
              <a:t>Norris, L. H., &amp; Houghton, P. J. (2021). The impact of wearable technology and mobile applications on nutrition management: A systematic review. Journal of Nutritional Science, 10, e44. https://doi.org/10.1017/ns.2021.16</a:t>
            </a:r>
          </a:p>
          <a:p>
            <a:pPr marL="457200" indent="-457200">
              <a:buFont typeface="+mj-lt"/>
              <a:buAutoNum type="arabicPeriod"/>
            </a:pPr>
            <a:r>
              <a:rPr lang="en-US" sz="1600" i="1" dirty="0" err="1">
                <a:latin typeface="Times New Roman" panose="02020603050405020304" pitchFamily="18" charset="0"/>
                <a:cs typeface="Times New Roman" panose="02020603050405020304" pitchFamily="18" charset="0"/>
              </a:rPr>
              <a:t>Hamari</a:t>
            </a:r>
            <a:r>
              <a:rPr lang="en-US" sz="1600" i="1" dirty="0">
                <a:latin typeface="Times New Roman" panose="02020603050405020304" pitchFamily="18" charset="0"/>
                <a:cs typeface="Times New Roman" panose="02020603050405020304" pitchFamily="18" charset="0"/>
              </a:rPr>
              <a:t>, J., Koivisto, J., &amp; </a:t>
            </a:r>
            <a:r>
              <a:rPr lang="en-US" sz="1600" i="1" dirty="0" err="1">
                <a:latin typeface="Times New Roman" panose="02020603050405020304" pitchFamily="18" charset="0"/>
                <a:cs typeface="Times New Roman" panose="02020603050405020304" pitchFamily="18" charset="0"/>
              </a:rPr>
              <a:t>Sarsa</a:t>
            </a:r>
            <a:r>
              <a:rPr lang="en-US" sz="1600" i="1" dirty="0">
                <a:latin typeface="Times New Roman" panose="02020603050405020304" pitchFamily="18" charset="0"/>
                <a:cs typeface="Times New Roman" panose="02020603050405020304" pitchFamily="18" charset="0"/>
              </a:rPr>
              <a:t>, H. (2014). Does gamification work? A literature review of empirical studies on gamification. In 2014 47th Hawaii International Conference on System Sciences (pp. 3025-3034). IEEE. https://doi.org/10.1109/HICSS.2014.377</a:t>
            </a:r>
          </a:p>
          <a:p>
            <a:pPr marL="457200" indent="-457200">
              <a:buFont typeface="+mj-lt"/>
              <a:buAutoNum type="arabicPeriod"/>
            </a:pPr>
            <a:r>
              <a:rPr lang="en-US" sz="1600" i="1" dirty="0">
                <a:latin typeface="Times New Roman" panose="02020603050405020304" pitchFamily="18" charset="0"/>
                <a:cs typeface="Times New Roman" panose="02020603050405020304" pitchFamily="18" charset="0"/>
              </a:rPr>
              <a:t>Wang, H., &amp; Kim, Y. S. (2019). User engagement in health apps: A systematic review and meta-analysis. Journal of Health Communication, 24(10), 999-1012. https://doi.org/10.1080/10810730.2019.1683112</a:t>
            </a:r>
          </a:p>
          <a:p>
            <a:pPr marL="457200" indent="-457200">
              <a:buFont typeface="+mj-lt"/>
              <a:buAutoNum type="arabicPeriod"/>
            </a:pPr>
            <a:r>
              <a:rPr lang="en-US" sz="1600" i="1" dirty="0">
                <a:latin typeface="Times New Roman" panose="02020603050405020304" pitchFamily="18" charset="0"/>
                <a:cs typeface="Times New Roman" panose="02020603050405020304" pitchFamily="18" charset="0"/>
              </a:rPr>
              <a:t>Gordon, D. M., &amp; Maguire, D. R. (2020). The role of nutrition education in dietary choices: A systematic review. International Journal of Health Promotion and Education, 58(1), 24-38. https://doi.org/10.1080/14635240.2019.1708889</a:t>
            </a:r>
          </a:p>
          <a:p>
            <a:pPr marL="457200" indent="-457200">
              <a:buFont typeface="+mj-lt"/>
              <a:buAutoNum type="arabicPeriod"/>
            </a:pPr>
            <a:r>
              <a:rPr lang="en-US" sz="1600" i="1" dirty="0">
                <a:latin typeface="Times New Roman" panose="02020603050405020304" pitchFamily="18" charset="0"/>
                <a:cs typeface="Times New Roman" panose="02020603050405020304" pitchFamily="18" charset="0"/>
              </a:rPr>
              <a:t>Caine, K., &amp; Mittal, M. (2019). Data privacy in health applications: What do users want? Journal of Medical Internet Research, 21(7), e13679. https://doi.org/10.2196/13679</a:t>
            </a:r>
            <a:endParaRPr lang="en-GB" sz="16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138633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38A02-66E7-D4A9-0B63-EC7A4969F9A5}"/>
              </a:ext>
            </a:extLst>
          </p:cNvPr>
          <p:cNvSpPr>
            <a:spLocks noGrp="1"/>
          </p:cNvSpPr>
          <p:nvPr>
            <p:ph type="title"/>
          </p:nvPr>
        </p:nvSpPr>
        <p:spPr/>
        <p:txBody>
          <a:bodyPr/>
          <a:lstStyle/>
          <a:p>
            <a:r>
              <a:rPr lang="en-US" dirty="0"/>
              <a:t>Project work mapping with SDG</a:t>
            </a:r>
            <a:endParaRPr lang="en-IN" dirty="0"/>
          </a:p>
        </p:txBody>
      </p:sp>
      <p:sp>
        <p:nvSpPr>
          <p:cNvPr id="4" name="AutoShape 2" descr="Image preview">
            <a:extLst>
              <a:ext uri="{FF2B5EF4-FFF2-40B4-BE49-F238E27FC236}">
                <a16:creationId xmlns:a16="http://schemas.microsoft.com/office/drawing/2014/main" id="{96B0E362-745E-C478-1396-BA189B71502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6" descr="Image preview">
            <a:extLst>
              <a:ext uri="{FF2B5EF4-FFF2-40B4-BE49-F238E27FC236}">
                <a16:creationId xmlns:a16="http://schemas.microsoft.com/office/drawing/2014/main" id="{EA944A2A-59CE-0D28-76C1-2B1B38111B31}"/>
              </a:ext>
            </a:extLst>
          </p:cNvPr>
          <p:cNvSpPr>
            <a:spLocks noGrp="1" noChangeAspect="1" noChangeArrowheads="1"/>
          </p:cNvSpPr>
          <p:nvPr>
            <p:ph type="body" idx="1"/>
          </p:nvPr>
        </p:nvSpPr>
        <p:spPr bwMode="auto">
          <a:xfrm>
            <a:off x="812800" y="1143001"/>
            <a:ext cx="5283200" cy="495299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fontScale="92500" lnSpcReduction="10000"/>
          </a:bodyPr>
          <a:lstStyle/>
          <a:p>
            <a:pPr marL="0" indent="0">
              <a:buNone/>
            </a:pPr>
            <a:r>
              <a:rPr lang="en-US" sz="1800" dirty="0">
                <a:latin typeface="Times New Roman" panose="02020603050405020304" pitchFamily="18" charset="0"/>
                <a:cs typeface="Times New Roman" panose="02020603050405020304" pitchFamily="18" charset="0"/>
              </a:rPr>
              <a:t>SDG 2: Zero Hunger</a:t>
            </a:r>
          </a:p>
          <a:p>
            <a:pPr marL="0" indent="0">
              <a:buNone/>
            </a:pPr>
            <a:r>
              <a:rPr lang="en-US" sz="1800" dirty="0">
                <a:latin typeface="Times New Roman" panose="02020603050405020304" pitchFamily="18" charset="0"/>
                <a:cs typeface="Times New Roman" panose="02020603050405020304" pitchFamily="18" charset="0"/>
              </a:rPr>
              <a:t>    Enhances nutritional awareness and healthy eating.</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SDG 3: Good Health and Well-Being</a:t>
            </a:r>
          </a:p>
          <a:p>
            <a:pPr marL="0" indent="0">
              <a:buNone/>
            </a:pPr>
            <a:r>
              <a:rPr lang="en-US" sz="1800" dirty="0">
                <a:latin typeface="Times New Roman" panose="02020603050405020304" pitchFamily="18" charset="0"/>
                <a:cs typeface="Times New Roman" panose="02020603050405020304" pitchFamily="18" charset="0"/>
              </a:rPr>
              <a:t>    Provides personalized dietary and hydration tracking.</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SDG 4: Quality Education</a:t>
            </a:r>
          </a:p>
          <a:p>
            <a:pPr marL="0" indent="0">
              <a:buNone/>
            </a:pPr>
            <a:r>
              <a:rPr lang="en-US" sz="1800" dirty="0">
                <a:latin typeface="Times New Roman" panose="02020603050405020304" pitchFamily="18" charset="0"/>
                <a:cs typeface="Times New Roman" panose="02020603050405020304" pitchFamily="18" charset="0"/>
              </a:rPr>
              <a:t>    Offers educational resources on nutrition.</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SDG 9: Industry, Innovation, and Infrastructure</a:t>
            </a:r>
          </a:p>
          <a:p>
            <a:pPr marL="0" indent="0">
              <a:buNone/>
            </a:pPr>
            <a:r>
              <a:rPr lang="en-US" sz="1800" dirty="0">
                <a:latin typeface="Times New Roman" panose="02020603050405020304" pitchFamily="18" charset="0"/>
                <a:cs typeface="Times New Roman" panose="02020603050405020304" pitchFamily="18" charset="0"/>
              </a:rPr>
              <a:t>    Utilizes technology for health tracking innovation.</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SDG 12: Responsible Consumption and Production</a:t>
            </a:r>
          </a:p>
          <a:p>
            <a:pPr marL="0" indent="0">
              <a:buNone/>
            </a:pPr>
            <a:r>
              <a:rPr lang="en-US" sz="1800" dirty="0">
                <a:latin typeface="Times New Roman" panose="02020603050405020304" pitchFamily="18" charset="0"/>
                <a:cs typeface="Times New Roman" panose="02020603050405020304" pitchFamily="18" charset="0"/>
              </a:rPr>
              <a:t>    Promotes sustainable dietary practices.</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SDG 17: Partnerships for the Goals</a:t>
            </a:r>
          </a:p>
          <a:p>
            <a:pPr marL="0" indent="0">
              <a:buNone/>
            </a:pPr>
            <a:r>
              <a:rPr lang="en-US" sz="1800" dirty="0">
                <a:latin typeface="Times New Roman" panose="02020603050405020304" pitchFamily="18" charset="0"/>
                <a:cs typeface="Times New Roman" panose="02020603050405020304" pitchFamily="18" charset="0"/>
              </a:rPr>
              <a:t>    Collaborates with health professionals for impact.</a:t>
            </a:r>
            <a:endParaRPr lang="en-IN" sz="18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90DEF78C-A0C4-EB04-02C4-4052E05259EB}"/>
              </a:ext>
            </a:extLst>
          </p:cNvPr>
          <p:cNvPicPr>
            <a:picLocks noChangeAspect="1"/>
          </p:cNvPicPr>
          <p:nvPr/>
        </p:nvPicPr>
        <p:blipFill>
          <a:blip r:embed="rId2"/>
          <a:stretch>
            <a:fillRect/>
          </a:stretch>
        </p:blipFill>
        <p:spPr>
          <a:xfrm>
            <a:off x="5943600" y="1018447"/>
            <a:ext cx="5877973" cy="5420916"/>
          </a:xfrm>
          <a:prstGeom prst="rect">
            <a:avLst/>
          </a:prstGeom>
        </p:spPr>
      </p:pic>
    </p:spTree>
    <p:extLst>
      <p:ext uri="{BB962C8B-B14F-4D97-AF65-F5344CB8AC3E}">
        <p14:creationId xmlns:p14="http://schemas.microsoft.com/office/powerpoint/2010/main" val="37954494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extLst>
      <p:ext uri="{BB962C8B-B14F-4D97-AF65-F5344CB8AC3E}">
        <p14:creationId xmlns:p14="http://schemas.microsoft.com/office/powerpoint/2010/main" val="3691672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sp>
        <p:nvSpPr>
          <p:cNvPr id="3" name="Content Placeholder 2"/>
          <p:cNvSpPr>
            <a:spLocks noGrp="1"/>
          </p:cNvSpPr>
          <p:nvPr>
            <p:ph idx="1"/>
          </p:nvPr>
        </p:nvSpPr>
        <p:spPr/>
        <p:txBody>
          <a:bodyPr>
            <a:normAutofit/>
          </a:bodyPr>
          <a:lstStyle/>
          <a:p>
            <a:pPr marL="0" indent="0">
              <a:buNone/>
            </a:pPr>
            <a:r>
              <a:rPr lang="en-US" dirty="0">
                <a:latin typeface="Times New Roman" panose="02020603050405020304" pitchFamily="18" charset="0"/>
                <a:cs typeface="Times New Roman" panose="02020603050405020304" pitchFamily="18" charset="0"/>
              </a:rPr>
              <a:t>The growing prevalence of lifestyle-related diseases has necessitated innovative approaches to nutrition management. Several studies highlight the efficacy of mobile applications in promoting healthy eating habits and enhancing user engagement in dietary practices.</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1. Mobile Health Interventions</a:t>
            </a:r>
            <a:r>
              <a:rPr lang="en-US" dirty="0">
                <a:latin typeface="Times New Roman" panose="02020603050405020304" pitchFamily="18" charset="0"/>
                <a:cs typeface="Times New Roman" panose="02020603050405020304" pitchFamily="18" charset="0"/>
              </a:rPr>
              <a:t>: Research by </a:t>
            </a:r>
            <a:r>
              <a:rPr lang="en-US" i="1" dirty="0" err="1">
                <a:latin typeface="Times New Roman" panose="02020603050405020304" pitchFamily="18" charset="0"/>
                <a:cs typeface="Times New Roman" panose="02020603050405020304" pitchFamily="18" charset="0"/>
              </a:rPr>
              <a:t>Fjeldsoe</a:t>
            </a:r>
            <a:r>
              <a:rPr lang="en-US" i="1" dirty="0">
                <a:latin typeface="Times New Roman" panose="02020603050405020304" pitchFamily="18" charset="0"/>
                <a:cs typeface="Times New Roman" panose="02020603050405020304" pitchFamily="18" charset="0"/>
              </a:rPr>
              <a:t> et al. (2012)</a:t>
            </a:r>
            <a:endParaRPr lang="en-US"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2. Self-Monitoring in Dieting</a:t>
            </a:r>
            <a:r>
              <a:rPr lang="en-US" dirty="0">
                <a:latin typeface="Times New Roman" panose="02020603050405020304" pitchFamily="18" charset="0"/>
                <a:cs typeface="Times New Roman" panose="02020603050405020304" pitchFamily="18" charset="0"/>
              </a:rPr>
              <a:t>: According to </a:t>
            </a:r>
            <a:r>
              <a:rPr lang="en-US" i="1" dirty="0">
                <a:latin typeface="Times New Roman" panose="02020603050405020304" pitchFamily="18" charset="0"/>
                <a:cs typeface="Times New Roman" panose="02020603050405020304" pitchFamily="18" charset="0"/>
              </a:rPr>
              <a:t>Vo et al. (2019</a:t>
            </a:r>
          </a:p>
          <a:p>
            <a:pPr marL="0" indent="0">
              <a:buNone/>
            </a:pPr>
            <a:r>
              <a:rPr lang="en-US" b="1" dirty="0">
                <a:latin typeface="Times New Roman" panose="02020603050405020304" pitchFamily="18" charset="0"/>
                <a:cs typeface="Times New Roman" panose="02020603050405020304" pitchFamily="18" charset="0"/>
              </a:rPr>
              <a:t>3. Hydration Awareness</a:t>
            </a:r>
            <a:r>
              <a:rPr lang="en-US" dirty="0">
                <a:latin typeface="Times New Roman" panose="02020603050405020304" pitchFamily="18" charset="0"/>
                <a:cs typeface="Times New Roman" panose="02020603050405020304" pitchFamily="18" charset="0"/>
              </a:rPr>
              <a:t>: A study by </a:t>
            </a:r>
            <a:r>
              <a:rPr lang="en-US" i="1" dirty="0">
                <a:latin typeface="Times New Roman" panose="02020603050405020304" pitchFamily="18" charset="0"/>
                <a:cs typeface="Times New Roman" panose="02020603050405020304" pitchFamily="18" charset="0"/>
              </a:rPr>
              <a:t>Coyle et al. (2016)</a:t>
            </a:r>
            <a:endParaRPr lang="en-US"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4. Behavior Change Theory</a:t>
            </a:r>
            <a:r>
              <a:rPr lang="en-US"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Michie et al. (2011)</a:t>
            </a:r>
            <a:endParaRPr lang="en-US"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5. Dietary Recommendations</a:t>
            </a:r>
            <a:r>
              <a:rPr lang="en-US" dirty="0">
                <a:latin typeface="Times New Roman" panose="02020603050405020304" pitchFamily="18" charset="0"/>
                <a:cs typeface="Times New Roman" panose="02020603050405020304" pitchFamily="18" charset="0"/>
              </a:rPr>
              <a:t>: Research by </a:t>
            </a:r>
            <a:r>
              <a:rPr lang="en-US" i="1" dirty="0">
                <a:latin typeface="Times New Roman" panose="02020603050405020304" pitchFamily="18" charset="0"/>
                <a:cs typeface="Times New Roman" panose="02020603050405020304" pitchFamily="18" charset="0"/>
              </a:rPr>
              <a:t>Swan et al. (2020)</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67711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sp>
        <p:nvSpPr>
          <p:cNvPr id="3" name="Content Placeholder 2"/>
          <p:cNvSpPr>
            <a:spLocks noGrp="1"/>
          </p:cNvSpPr>
          <p:nvPr>
            <p:ph idx="1"/>
          </p:nvPr>
        </p:nvSpPr>
        <p:spPr>
          <a:xfrm>
            <a:off x="812800" y="970385"/>
            <a:ext cx="10668000" cy="5125614"/>
          </a:xfrm>
        </p:spPr>
        <p:txBody>
          <a:bodyPr>
            <a:normAutofit/>
          </a:bodyPr>
          <a:lstStyle/>
          <a:p>
            <a:pPr marL="0" indent="0">
              <a:buNone/>
            </a:pPr>
            <a:r>
              <a:rPr lang="en-US" b="1" dirty="0">
                <a:latin typeface="Times New Roman" panose="02020603050405020304" pitchFamily="18" charset="0"/>
                <a:cs typeface="Times New Roman" panose="02020603050405020304" pitchFamily="18" charset="0"/>
              </a:rPr>
              <a:t>6. Integration of Technology in Nutrition</a:t>
            </a:r>
            <a:r>
              <a:rPr lang="en-US"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Norris et al. (2021)</a:t>
            </a:r>
            <a:r>
              <a:rPr lang="en-US" dirty="0">
                <a:latin typeface="Times New Roman" panose="02020603050405020304" pitchFamily="18" charset="0"/>
                <a:cs typeface="Times New Roman" panose="02020603050405020304" pitchFamily="18" charset="0"/>
              </a:rPr>
              <a:t> </a:t>
            </a:r>
          </a:p>
          <a:p>
            <a:pPr marL="0" indent="0">
              <a:buNone/>
            </a:pPr>
            <a:r>
              <a:rPr lang="en-US" b="1" dirty="0">
                <a:latin typeface="Times New Roman" panose="02020603050405020304" pitchFamily="18" charset="0"/>
                <a:cs typeface="Times New Roman" panose="02020603050405020304" pitchFamily="18" charset="0"/>
              </a:rPr>
              <a:t>7. Impact of Gamification</a:t>
            </a:r>
            <a:r>
              <a:rPr lang="en-US" dirty="0">
                <a:latin typeface="Times New Roman" panose="02020603050405020304" pitchFamily="18" charset="0"/>
                <a:cs typeface="Times New Roman" panose="02020603050405020304" pitchFamily="18" charset="0"/>
              </a:rPr>
              <a:t>: Studies, such as by </a:t>
            </a:r>
            <a:r>
              <a:rPr lang="en-US" i="1" dirty="0" err="1">
                <a:latin typeface="Times New Roman" panose="02020603050405020304" pitchFamily="18" charset="0"/>
                <a:cs typeface="Times New Roman" panose="02020603050405020304" pitchFamily="18" charset="0"/>
              </a:rPr>
              <a:t>Hamari</a:t>
            </a:r>
            <a:r>
              <a:rPr lang="en-US" i="1" dirty="0">
                <a:latin typeface="Times New Roman" panose="02020603050405020304" pitchFamily="18" charset="0"/>
                <a:cs typeface="Times New Roman" panose="02020603050405020304" pitchFamily="18" charset="0"/>
              </a:rPr>
              <a:t> et al. (2014</a:t>
            </a:r>
            <a:r>
              <a:rPr lang="en-US" b="1" dirty="0">
                <a:latin typeface="Times New Roman" panose="02020603050405020304" pitchFamily="18" charset="0"/>
                <a:cs typeface="Times New Roman" panose="02020603050405020304" pitchFamily="18" charset="0"/>
              </a:rPr>
              <a:t>8. User Engagement and Retention</a:t>
            </a:r>
            <a:r>
              <a:rPr lang="en-US"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Wang et al. (2019)</a:t>
            </a:r>
            <a:r>
              <a:rPr lang="en-US" dirty="0">
                <a:latin typeface="Times New Roman" panose="02020603050405020304" pitchFamily="18" charset="0"/>
                <a:cs typeface="Times New Roman" panose="02020603050405020304" pitchFamily="18" charset="0"/>
              </a:rPr>
              <a:t> </a:t>
            </a:r>
          </a:p>
          <a:p>
            <a:pPr marL="0" indent="0">
              <a:buNone/>
            </a:pPr>
            <a:r>
              <a:rPr lang="en-US" b="1" dirty="0">
                <a:latin typeface="Times New Roman" panose="02020603050405020304" pitchFamily="18" charset="0"/>
                <a:cs typeface="Times New Roman" panose="02020603050405020304" pitchFamily="18" charset="0"/>
              </a:rPr>
              <a:t>9. Nutrition Education</a:t>
            </a:r>
            <a:r>
              <a:rPr lang="en-US"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Gordon et al. (2020)</a:t>
            </a:r>
            <a:r>
              <a:rPr lang="en-US" dirty="0">
                <a:latin typeface="Times New Roman" panose="02020603050405020304" pitchFamily="18" charset="0"/>
                <a:cs typeface="Times New Roman" panose="02020603050405020304" pitchFamily="18" charset="0"/>
              </a:rPr>
              <a:t> </a:t>
            </a:r>
          </a:p>
          <a:p>
            <a:pPr marL="0" indent="0">
              <a:buNone/>
            </a:pPr>
            <a:r>
              <a:rPr lang="en-US" b="1" dirty="0">
                <a:latin typeface="Times New Roman" panose="02020603050405020304" pitchFamily="18" charset="0"/>
                <a:cs typeface="Times New Roman" panose="02020603050405020304" pitchFamily="18" charset="0"/>
              </a:rPr>
              <a:t>10. Data Privacy in Health Apps</a:t>
            </a:r>
            <a:r>
              <a:rPr lang="en-US" dirty="0">
                <a:latin typeface="Times New Roman" panose="02020603050405020304" pitchFamily="18" charset="0"/>
                <a:cs typeface="Times New Roman" panose="02020603050405020304" pitchFamily="18" charset="0"/>
              </a:rPr>
              <a:t>: Lastly, </a:t>
            </a:r>
            <a:r>
              <a:rPr lang="en-US" i="1" dirty="0">
                <a:latin typeface="Times New Roman" panose="02020603050405020304" pitchFamily="18" charset="0"/>
                <a:cs typeface="Times New Roman" panose="02020603050405020304" pitchFamily="18" charset="0"/>
              </a:rPr>
              <a:t>Caine &amp; Mittal (2019)</a:t>
            </a:r>
            <a:endParaRPr lang="en-US" dirty="0">
              <a:latin typeface="Times New Roman" panose="02020603050405020304" pitchFamily="18" charset="0"/>
              <a:cs typeface="Times New Roman" panose="02020603050405020304" pitchFamily="18" charset="0"/>
            </a:endParaRPr>
          </a:p>
          <a:p>
            <a:pPr marL="0" indent="0">
              <a:buNone/>
            </a:pPr>
            <a:r>
              <a:rPr lang="en-US" sz="3600" b="1" dirty="0">
                <a:latin typeface="Times New Roman" panose="02020603050405020304" pitchFamily="18" charset="0"/>
                <a:cs typeface="Times New Roman" panose="02020603050405020304" pitchFamily="18" charset="0"/>
              </a:rPr>
              <a:t>Conclusion</a:t>
            </a:r>
          </a:p>
          <a:p>
            <a:pPr marL="0" indent="0">
              <a:buNone/>
            </a:pPr>
            <a:r>
              <a:rPr lang="en-US" dirty="0">
                <a:latin typeface="Times New Roman" panose="02020603050405020304" pitchFamily="18" charset="0"/>
                <a:cs typeface="Times New Roman" panose="02020603050405020304" pitchFamily="18" charset="0"/>
              </a:rPr>
              <a:t>The literature supports the development of the Nutrition Tracker app as a comprehensive tool for improving dietary habits and hydration management. By integrating established behavior change techniques, personalized recommendations, and a focus on user engagement, the app aims to empower users in their journey towards better health.</a:t>
            </a:r>
          </a:p>
          <a:p>
            <a:pPr marL="0" indent="0">
              <a:buNone/>
            </a:pP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074182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91458-3602-B88D-69F2-536F2B2C1F17}"/>
              </a:ext>
            </a:extLst>
          </p:cNvPr>
          <p:cNvSpPr>
            <a:spLocks noGrp="1"/>
          </p:cNvSpPr>
          <p:nvPr>
            <p:ph type="title"/>
          </p:nvPr>
        </p:nvSpPr>
        <p:spPr/>
        <p:txBody>
          <a:bodyPr/>
          <a:lstStyle/>
          <a:p>
            <a:r>
              <a:rPr lang="en-US" dirty="0"/>
              <a:t>Existing method Drawback</a:t>
            </a:r>
            <a:endParaRPr lang="en-IN" dirty="0"/>
          </a:p>
        </p:txBody>
      </p:sp>
      <p:sp>
        <p:nvSpPr>
          <p:cNvPr id="5" name="Rectangle 2">
            <a:extLst>
              <a:ext uri="{FF2B5EF4-FFF2-40B4-BE49-F238E27FC236}">
                <a16:creationId xmlns:a16="http://schemas.microsoft.com/office/drawing/2014/main" id="{9ED2EF55-2818-3CE8-7AEF-57A6565D4A47}"/>
              </a:ext>
            </a:extLst>
          </p:cNvPr>
          <p:cNvSpPr>
            <a:spLocks noGrp="1" noChangeArrowheads="1"/>
          </p:cNvSpPr>
          <p:nvPr>
            <p:ph idx="1"/>
          </p:nvPr>
        </p:nvSpPr>
        <p:spPr bwMode="auto">
          <a:xfrm>
            <a:off x="812801" y="1357342"/>
            <a:ext cx="105791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buFont typeface="+mj-lt"/>
              <a:buAutoNum type="arabicPeriod"/>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Lack of User Authentication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Current systems do not implement robust authentication mechanisms, leading to unauthorized access.</a:t>
            </a:r>
          </a:p>
          <a:p>
            <a:pPr eaLnBrk="0" fontAlgn="base" hangingPunct="0">
              <a:spcBef>
                <a:spcPct val="0"/>
              </a:spcBef>
              <a:spcAft>
                <a:spcPct val="0"/>
              </a:spcAft>
              <a:buFont typeface="+mj-lt"/>
              <a:buAutoNum type="arabicPeriod"/>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Security Concerns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Insufficient measures for protecting user data may result in vulnerabilities and breaches, compromising sensitive health information.</a:t>
            </a:r>
          </a:p>
          <a:p>
            <a:pPr eaLnBrk="0" fontAlgn="base" hangingPunct="0">
              <a:spcBef>
                <a:spcPct val="0"/>
              </a:spcBef>
              <a:spcAft>
                <a:spcPct val="0"/>
              </a:spcAft>
              <a:buFont typeface="+mj-lt"/>
              <a:buAutoNum type="arabicPeriod"/>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Limited Personalization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Existing apps often fail to provide truly personalized dietary recommendations based on comprehensive user data.</a:t>
            </a:r>
          </a:p>
          <a:p>
            <a:pPr eaLnBrk="0" fontAlgn="base" hangingPunct="0">
              <a:spcBef>
                <a:spcPct val="0"/>
              </a:spcBef>
              <a:spcAft>
                <a:spcPct val="0"/>
              </a:spcAft>
              <a:buFont typeface="+mj-lt"/>
              <a:buAutoNum type="arabicPeriod"/>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 Engagement Issues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Many applications struggle to maintain user engagement over time, limiting their effectiveness in promoting healthy behaviors.</a:t>
            </a:r>
          </a:p>
          <a:p>
            <a:pPr eaLnBrk="0" fontAlgn="base" hangingPunct="0">
              <a:spcBef>
                <a:spcPct val="0"/>
              </a:spcBef>
              <a:spcAft>
                <a:spcPct val="0"/>
              </a:spcAft>
              <a:buFont typeface="+mj-lt"/>
              <a:buAutoNum type="arabicPeriod"/>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Inadequate Feedback Mechanisms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Lack of real-time feedback may hinder users from making informed decisions about their dietary habits.</a:t>
            </a:r>
          </a:p>
          <a:p>
            <a:pPr eaLnBrk="0" fontAlgn="base" hangingPunct="0">
              <a:spcBef>
                <a:spcPct val="0"/>
              </a:spcBef>
              <a:spcAft>
                <a:spcPct val="0"/>
              </a:spcAft>
              <a:buFont typeface="+mj-lt"/>
              <a:buAutoNum type="arabicPeriod"/>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Discontinuation of Popular APIs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global use of popular APIs like Google Fit is declining, creating a gap in the market that our app aims to fill with a robust, user-friendly API.</a:t>
            </a:r>
          </a:p>
          <a:p>
            <a:pPr marL="0" indent="0" eaLnBrk="0" fontAlgn="base" hangingPunct="0">
              <a:spcBef>
                <a:spcPct val="0"/>
              </a:spcBef>
              <a:spcAft>
                <a:spcPct val="0"/>
              </a:spcAft>
              <a:buNone/>
            </a:pPr>
            <a:endParaRPr lang="en-US" altLang="en-US" sz="1800" dirty="0">
              <a:latin typeface="Times New Roman" panose="02020603050405020304" pitchFamily="18" charset="0"/>
              <a:cs typeface="Times New Roman" panose="02020603050405020304" pitchFamily="18" charset="0"/>
            </a:endParaRPr>
          </a:p>
          <a:p>
            <a:pPr marL="0" indent="0" eaLnBrk="0" fontAlgn="base" hangingPunct="0">
              <a:spcBef>
                <a:spcPct val="0"/>
              </a:spcBef>
              <a:spcAft>
                <a:spcPct val="0"/>
              </a:spcAft>
              <a:buNone/>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indent="0" eaLnBrk="0" fontAlgn="base" hangingPunct="0">
              <a:spcBef>
                <a:spcPct val="0"/>
              </a:spcBef>
              <a:spcAft>
                <a:spcPct val="0"/>
              </a:spcAft>
              <a:buNone/>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Note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Addressing these drawbacks, particularly in authentication and data security, is essential for ensuring user trust and compliance with regulations.</a:t>
            </a:r>
          </a:p>
        </p:txBody>
      </p:sp>
    </p:spTree>
    <p:extLst>
      <p:ext uri="{BB962C8B-B14F-4D97-AF65-F5344CB8AC3E}">
        <p14:creationId xmlns:p14="http://schemas.microsoft.com/office/powerpoint/2010/main" val="16376662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p>
        </p:txBody>
      </p:sp>
      <p:sp>
        <p:nvSpPr>
          <p:cNvPr id="4" name="Rectangle 1">
            <a:extLst>
              <a:ext uri="{FF2B5EF4-FFF2-40B4-BE49-F238E27FC236}">
                <a16:creationId xmlns:a16="http://schemas.microsoft.com/office/drawing/2014/main" id="{D16497F8-69C0-3A27-757D-3898D9F2A222}"/>
              </a:ext>
            </a:extLst>
          </p:cNvPr>
          <p:cNvSpPr>
            <a:spLocks noGrp="1" noChangeArrowheads="1"/>
          </p:cNvSpPr>
          <p:nvPr>
            <p:ph idx="1"/>
          </p:nvPr>
        </p:nvSpPr>
        <p:spPr bwMode="auto">
          <a:xfrm>
            <a:off x="812801" y="1357342"/>
            <a:ext cx="106680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 Authentication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Implement robust authentication mechanisms to ensure secure user access and protect personal data.</a:t>
            </a:r>
          </a:p>
          <a:p>
            <a:pPr marR="0" lvl="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Enhanced Data Security</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Utilize encryption and secure storage practices to safeguard sensitive health information and comply with data protection regulations.</a:t>
            </a:r>
          </a:p>
          <a:p>
            <a:pPr marR="0" lvl="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Personalized Recommendations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Develop algorithms that provide tailored dietary and hydration suggestions based on individual user data, including height, weight, and activity levels.</a:t>
            </a:r>
          </a:p>
          <a:p>
            <a:pPr marR="0" lvl="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Engagement-Driven Features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Introduce gamification elements, reminders, and personalized notifications to boost user engagement and adherence to healthy habits.</a:t>
            </a:r>
          </a:p>
          <a:p>
            <a:pPr marR="0" lvl="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Real-Time Feedback</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Enable users to receive immediate feedback on their dietary choices and hydration levels, helping them make informed decisions.</a:t>
            </a:r>
          </a:p>
          <a:p>
            <a:pPr marR="0" lvl="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Revitalized API Integration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Create a comprehensive API that integrates seamlessly with existing health platforms, filling the gap left by the discontinuation of services like Google Fit.</a:t>
            </a:r>
          </a:p>
          <a:p>
            <a:pPr marR="0" lvl="0" algn="l" defTabSz="914400" rtl="0" eaLnBrk="0" fontAlgn="base" latinLnBrk="0" hangingPunct="0">
              <a:lnSpc>
                <a:spcPct val="100000"/>
              </a:lnSpc>
              <a:spcBef>
                <a:spcPct val="0"/>
              </a:spcBef>
              <a:spcAft>
                <a:spcPct val="0"/>
              </a:spcAft>
              <a:buClrTx/>
              <a:buSzTx/>
              <a:buFont typeface="+mj-lt"/>
              <a:buAutoNum type="arabicPeriod"/>
              <a:tabLst/>
            </a:pPr>
            <a:endParaRPr lang="en-US" altLang="en-US" sz="18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Objective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build a user-centric nutrition tracker that not only meets current health management needs but also sets new standards for security, personalization, and engagement in the wellness space.</a:t>
            </a:r>
          </a:p>
        </p:txBody>
      </p:sp>
    </p:spTree>
    <p:extLst>
      <p:ext uri="{BB962C8B-B14F-4D97-AF65-F5344CB8AC3E}">
        <p14:creationId xmlns:p14="http://schemas.microsoft.com/office/powerpoint/2010/main" val="2659618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4" name="Rectangle 1">
            <a:extLst>
              <a:ext uri="{FF2B5EF4-FFF2-40B4-BE49-F238E27FC236}">
                <a16:creationId xmlns:a16="http://schemas.microsoft.com/office/drawing/2014/main" id="{825F91F4-4A7F-C05B-C8D4-B11B814F60C8}"/>
              </a:ext>
            </a:extLst>
          </p:cNvPr>
          <p:cNvSpPr>
            <a:spLocks noGrp="1" noChangeArrowheads="1"/>
          </p:cNvSpPr>
          <p:nvPr>
            <p:ph idx="1"/>
          </p:nvPr>
        </p:nvSpPr>
        <p:spPr bwMode="auto">
          <a:xfrm>
            <a:off x="812801" y="1357343"/>
            <a:ext cx="106680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Empower Users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Provide a comprehensive platform that empowers individuals to take control of their nutrition and hydration through intuitive tracking and personalized insights.</a:t>
            </a:r>
          </a:p>
          <a:p>
            <a:pPr marR="0" lvl="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Enhance Health Outcomes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Aim to improve users' overall health by offering tailored dietary recommendations and hydration goals based on their unique profiles.</a:t>
            </a:r>
          </a:p>
          <a:p>
            <a:pPr marR="0" lvl="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Promote Engagement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Foster sustained user engagement through gamification, real-time feedback, and interactive features that encourage consistent healthy behaviors.</a:t>
            </a:r>
          </a:p>
          <a:p>
            <a:pPr marR="0" lvl="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Ensure Data Security</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Prioritize user privacy and data security by implementing robust authentication and encryption methods, ensuring compliance with industry standards.</a:t>
            </a:r>
          </a:p>
          <a:p>
            <a:pPr marR="0" lvl="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Fill Market Gaps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Address the gap left by the discontinuation of popular health APIs by offering a reliable and user-friendly alternative that integrates seamlessly with existing health ecosystems.</a:t>
            </a:r>
          </a:p>
          <a:p>
            <a:pPr marR="0" lvl="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Facilitate Informed Choices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Enable users to make informed dietary decisions by providing educational resources and actionable insights based on their tracking data.</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1" i="1" u="none" strike="noStrike" cap="none" normalizeH="0" baseline="0" dirty="0">
                <a:ln>
                  <a:noFill/>
                </a:ln>
                <a:solidFill>
                  <a:schemeClr val="tx1"/>
                </a:solidFill>
                <a:effectLst/>
                <a:highlight>
                  <a:srgbClr val="FFFF00"/>
                </a:highlight>
                <a:latin typeface="Times New Roman" panose="02020603050405020304" pitchFamily="18" charset="0"/>
                <a:cs typeface="Times New Roman" panose="02020603050405020304" pitchFamily="18" charset="0"/>
              </a:rPr>
              <a:t>End Goal</a:t>
            </a:r>
            <a:r>
              <a:rPr kumimoji="0" lang="en-US" altLang="en-US" sz="1800" b="0" i="1" u="none" strike="noStrike" cap="none" normalizeH="0" baseline="0" dirty="0">
                <a:ln>
                  <a:noFill/>
                </a:ln>
                <a:solidFill>
                  <a:schemeClr val="tx1"/>
                </a:solidFill>
                <a:effectLst/>
                <a:highlight>
                  <a:srgbClr val="FFFF00"/>
                </a:highlight>
                <a:latin typeface="Times New Roman" panose="02020603050405020304" pitchFamily="18" charset="0"/>
                <a:cs typeface="Times New Roman" panose="02020603050405020304" pitchFamily="18" charset="0"/>
              </a:rPr>
              <a:t>: To create a trusted and innovative nutrition tracker that supports users in achieving their health and wellness goals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666729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Methodology/Modules</a:t>
            </a:r>
          </a:p>
        </p:txBody>
      </p:sp>
      <p:sp>
        <p:nvSpPr>
          <p:cNvPr id="4" name="Rectangle 1">
            <a:extLst>
              <a:ext uri="{FF2B5EF4-FFF2-40B4-BE49-F238E27FC236}">
                <a16:creationId xmlns:a16="http://schemas.microsoft.com/office/drawing/2014/main" id="{20CA7A81-E1B5-6F80-8E00-1A6B3B4E1A2D}"/>
              </a:ext>
            </a:extLst>
          </p:cNvPr>
          <p:cNvSpPr>
            <a:spLocks noGrp="1" noChangeArrowheads="1"/>
          </p:cNvSpPr>
          <p:nvPr>
            <p:ph idx="1"/>
          </p:nvPr>
        </p:nvSpPr>
        <p:spPr bwMode="auto">
          <a:xfrm>
            <a:off x="812800" y="1634340"/>
            <a:ext cx="10766490"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 User Authentication Module</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 Data Input Module</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 Personalization Algorithm</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4. Tracking and Analytics Module</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5. Engagement Features Module</a:t>
            </a:r>
          </a:p>
          <a:p>
            <a:pPr marL="0" indent="0" eaLnBrk="0" fontAlgn="base" hangingPunct="0">
              <a:spcBef>
                <a:spcPct val="0"/>
              </a:spcBef>
              <a:spcAft>
                <a:spcPct val="0"/>
              </a:spcAft>
              <a:buNone/>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6.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Feedback Mechanism</a:t>
            </a:r>
          </a:p>
          <a:p>
            <a:pPr marL="0" indent="0" eaLnBrk="0" fontAlgn="base" hangingPunct="0">
              <a:spcBef>
                <a:spcPct val="0"/>
              </a:spcBef>
              <a:spcAft>
                <a:spcPct val="0"/>
              </a:spcAft>
              <a:buNone/>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7.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API Development</a:t>
            </a:r>
          </a:p>
          <a:p>
            <a:pPr marL="0" indent="0" eaLnBrk="0" fontAlgn="base" hangingPunct="0">
              <a:spcBef>
                <a:spcPct val="0"/>
              </a:spcBef>
              <a:spcAft>
                <a:spcPct val="0"/>
              </a:spcAft>
              <a:buNone/>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8.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Security and Compliance Module</a:t>
            </a:r>
          </a:p>
          <a:p>
            <a:pPr marL="0" indent="0" eaLnBrk="0" fontAlgn="base" hangingPunct="0">
              <a:spcBef>
                <a:spcPct val="0"/>
              </a:spcBef>
              <a:spcAft>
                <a:spcPct val="0"/>
              </a:spcAft>
              <a:buNone/>
            </a:pPr>
            <a:r>
              <a:rPr lang="en-US" altLang="en-US" sz="1800" dirty="0">
                <a:latin typeface="Times New Roman" panose="02020603050405020304" pitchFamily="18" charset="0"/>
                <a:cs typeface="Times New Roman" panose="02020603050405020304" pitchFamily="18" charset="0"/>
              </a:rPr>
              <a:t>9.</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Testing and Iteration</a:t>
            </a:r>
          </a:p>
          <a:p>
            <a:pPr marL="0" indent="0" eaLnBrk="0" fontAlgn="base" hangingPunct="0">
              <a:spcBef>
                <a:spcPct val="0"/>
              </a:spcBef>
              <a:spcAft>
                <a:spcPct val="0"/>
              </a:spcAft>
              <a:buNone/>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indent="0" algn="ctr" eaLnBrk="0" fontAlgn="base" hangingPunct="0">
              <a:spcBef>
                <a:spcPct val="0"/>
              </a:spcBef>
              <a:spcAft>
                <a:spcPct val="0"/>
              </a:spcAft>
              <a:buNone/>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1" u="none" strike="noStrike" cap="none" normalizeH="0" baseline="0" dirty="0">
                <a:ln>
                  <a:noFill/>
                </a:ln>
                <a:solidFill>
                  <a:schemeClr val="tx1"/>
                </a:solidFill>
                <a:effectLst/>
                <a:highlight>
                  <a:srgbClr val="FFFF00"/>
                </a:highlight>
                <a:latin typeface="Times New Roman" panose="02020603050405020304" pitchFamily="18" charset="0"/>
                <a:cs typeface="Times New Roman" panose="02020603050405020304" pitchFamily="18" charset="0"/>
              </a:rPr>
              <a:t>Objective: To create a cohesive and user-friendly system that effectively supports nutrition tracking, enhances user engagement, and ensures data security.</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indent="0" eaLnBrk="0" fontAlgn="base" hangingPunct="0">
              <a:spcBef>
                <a:spcPct val="0"/>
              </a:spcBef>
              <a:spcAft>
                <a:spcPct val="0"/>
              </a:spcAft>
              <a:buNone/>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4944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5A156-B1FC-CA07-89DA-0BCF63C14900}"/>
              </a:ext>
            </a:extLst>
          </p:cNvPr>
          <p:cNvSpPr>
            <a:spLocks noGrp="1"/>
          </p:cNvSpPr>
          <p:nvPr>
            <p:ph type="title"/>
          </p:nvPr>
        </p:nvSpPr>
        <p:spPr/>
        <p:txBody>
          <a:bodyPr/>
          <a:lstStyle/>
          <a:p>
            <a:r>
              <a:rPr lang="en-US" dirty="0"/>
              <a:t>Architecture</a:t>
            </a:r>
            <a:endParaRPr lang="en-IN" dirty="0"/>
          </a:p>
        </p:txBody>
      </p:sp>
      <p:sp>
        <p:nvSpPr>
          <p:cNvPr id="3" name="Content Placeholder 2">
            <a:extLst>
              <a:ext uri="{FF2B5EF4-FFF2-40B4-BE49-F238E27FC236}">
                <a16:creationId xmlns:a16="http://schemas.microsoft.com/office/drawing/2014/main" id="{E247C48A-A695-CEA8-2CD0-BD39108BAB2F}"/>
              </a:ext>
            </a:extLst>
          </p:cNvPr>
          <p:cNvSpPr>
            <a:spLocks noGrp="1"/>
          </p:cNvSpPr>
          <p:nvPr>
            <p:ph idx="1"/>
          </p:nvPr>
        </p:nvSpPr>
        <p:spPr>
          <a:xfrm>
            <a:off x="812800" y="998377"/>
            <a:ext cx="10668000" cy="5097622"/>
          </a:xfrm>
        </p:spPr>
        <p:txBody>
          <a:bodyPr>
            <a:noAutofit/>
          </a:bodyPr>
          <a:lstStyle/>
          <a:p>
            <a:pPr marL="0" indent="0">
              <a:buNone/>
            </a:pPr>
            <a:r>
              <a:rPr lang="en-IN" sz="1600" b="1" dirty="0">
                <a:latin typeface="Times New Roman" panose="02020603050405020304" pitchFamily="18" charset="0"/>
                <a:cs typeface="Times New Roman" panose="02020603050405020304" pitchFamily="18" charset="0"/>
              </a:rPr>
              <a:t> 1. Client-Side (Frontend)</a:t>
            </a:r>
          </a:p>
          <a:p>
            <a:r>
              <a:rPr lang="en-IN" sz="1600" dirty="0">
                <a:latin typeface="Times New Roman" panose="02020603050405020304" pitchFamily="18" charset="0"/>
                <a:cs typeface="Times New Roman" panose="02020603050405020304" pitchFamily="18" charset="0"/>
              </a:rPr>
              <a:t>User Interface: Responsive web app using HTML, CSS, JavaScript, and Bootstrap.</a:t>
            </a:r>
          </a:p>
          <a:p>
            <a:r>
              <a:rPr lang="en-IN" sz="1600" dirty="0">
                <a:latin typeface="Times New Roman" panose="02020603050405020304" pitchFamily="18" charset="0"/>
                <a:cs typeface="Times New Roman" panose="02020603050405020304" pitchFamily="18" charset="0"/>
              </a:rPr>
              <a:t>Data Handling: AJAX calls for real-time interaction with the backend API.</a:t>
            </a:r>
            <a:endParaRPr lang="en-IN" sz="1600" b="1" dirty="0">
              <a:latin typeface="Times New Roman" panose="02020603050405020304" pitchFamily="18" charset="0"/>
              <a:cs typeface="Times New Roman" panose="02020603050405020304" pitchFamily="18" charset="0"/>
            </a:endParaRPr>
          </a:p>
          <a:p>
            <a:pPr marL="0" indent="0">
              <a:buNone/>
            </a:pPr>
            <a:r>
              <a:rPr lang="en-IN" sz="1600" b="1" dirty="0">
                <a:latin typeface="Times New Roman" panose="02020603050405020304" pitchFamily="18" charset="0"/>
                <a:cs typeface="Times New Roman" panose="02020603050405020304" pitchFamily="18" charset="0"/>
              </a:rPr>
              <a:t>2. Server-Side (Backend)</a:t>
            </a:r>
          </a:p>
          <a:p>
            <a:r>
              <a:rPr lang="en-IN" sz="1600" dirty="0">
                <a:latin typeface="Times New Roman" panose="02020603050405020304" pitchFamily="18" charset="0"/>
                <a:cs typeface="Times New Roman" panose="02020603050405020304" pitchFamily="18" charset="0"/>
              </a:rPr>
              <a:t>Framework: Flask for RESTful API development.</a:t>
            </a:r>
          </a:p>
          <a:p>
            <a:r>
              <a:rPr lang="en-IN" sz="1600" dirty="0">
                <a:latin typeface="Times New Roman" panose="02020603050405020304" pitchFamily="18" charset="0"/>
                <a:cs typeface="Times New Roman" panose="02020603050405020304" pitchFamily="18" charset="0"/>
              </a:rPr>
              <a:t>Data Processing: Modules for logging and </a:t>
            </a:r>
            <a:r>
              <a:rPr lang="en-IN" sz="1600" dirty="0" err="1">
                <a:latin typeface="Times New Roman" panose="02020603050405020304" pitchFamily="18" charset="0"/>
                <a:cs typeface="Times New Roman" panose="02020603050405020304" pitchFamily="18" charset="0"/>
              </a:rPr>
              <a:t>analyzing</a:t>
            </a:r>
            <a:r>
              <a:rPr lang="en-IN" sz="1600" dirty="0">
                <a:latin typeface="Times New Roman" panose="02020603050405020304" pitchFamily="18" charset="0"/>
                <a:cs typeface="Times New Roman" panose="02020603050405020304" pitchFamily="18" charset="0"/>
              </a:rPr>
              <a:t> user data.</a:t>
            </a:r>
          </a:p>
          <a:p>
            <a:r>
              <a:rPr lang="en-IN" sz="1600" dirty="0">
                <a:latin typeface="Times New Roman" panose="02020603050405020304" pitchFamily="18" charset="0"/>
                <a:cs typeface="Times New Roman" panose="02020603050405020304" pitchFamily="18" charset="0"/>
              </a:rPr>
              <a:t>Authentication: Token-based authentication for secure access.</a:t>
            </a:r>
          </a:p>
          <a:p>
            <a:pPr marL="0" indent="0">
              <a:buNone/>
            </a:pPr>
            <a:r>
              <a:rPr lang="en-IN" sz="1600" b="1" dirty="0">
                <a:latin typeface="Times New Roman" panose="02020603050405020304" pitchFamily="18" charset="0"/>
                <a:cs typeface="Times New Roman" panose="02020603050405020304" pitchFamily="18" charset="0"/>
              </a:rPr>
              <a:t>3. Database Layer</a:t>
            </a:r>
          </a:p>
          <a:p>
            <a:r>
              <a:rPr lang="en-IN" sz="1600" dirty="0">
                <a:latin typeface="Times New Roman" panose="02020603050405020304" pitchFamily="18" charset="0"/>
                <a:cs typeface="Times New Roman" panose="02020603050405020304" pitchFamily="18" charset="0"/>
              </a:rPr>
              <a:t>Database: MySQL for structured data storage and management.</a:t>
            </a:r>
          </a:p>
          <a:p>
            <a:pPr marL="0" indent="0">
              <a:buNone/>
            </a:pPr>
            <a:r>
              <a:rPr lang="en-IN" sz="1600" b="1" dirty="0">
                <a:latin typeface="Times New Roman" panose="02020603050405020304" pitchFamily="18" charset="0"/>
                <a:cs typeface="Times New Roman" panose="02020603050405020304" pitchFamily="18" charset="0"/>
              </a:rPr>
              <a:t>4. API Layer</a:t>
            </a:r>
          </a:p>
          <a:p>
            <a:r>
              <a:rPr lang="en-IN" sz="1600" dirty="0">
                <a:latin typeface="Times New Roman" panose="02020603050405020304" pitchFamily="18" charset="0"/>
                <a:cs typeface="Times New Roman" panose="02020603050405020304" pitchFamily="18" charset="0"/>
              </a:rPr>
              <a:t>Endpoints: RESTful endpoints for CRUD operations and future external API integration.</a:t>
            </a:r>
          </a:p>
          <a:p>
            <a:pPr marL="0" indent="0">
              <a:buNone/>
            </a:pPr>
            <a:r>
              <a:rPr lang="en-IN" sz="1600" b="1" dirty="0">
                <a:latin typeface="Times New Roman" panose="02020603050405020304" pitchFamily="18" charset="0"/>
                <a:cs typeface="Times New Roman" panose="02020603050405020304" pitchFamily="18" charset="0"/>
              </a:rPr>
              <a:t>5. Security Measures</a:t>
            </a:r>
          </a:p>
          <a:p>
            <a:r>
              <a:rPr lang="en-IN" sz="1600" dirty="0">
                <a:latin typeface="Times New Roman" panose="02020603050405020304" pitchFamily="18" charset="0"/>
                <a:cs typeface="Times New Roman" panose="02020603050405020304" pitchFamily="18" charset="0"/>
              </a:rPr>
              <a:t>Data Encryption: Protect sensitive data in transit and at rest.</a:t>
            </a:r>
          </a:p>
          <a:p>
            <a:r>
              <a:rPr lang="en-IN" sz="1600" dirty="0">
                <a:latin typeface="Times New Roman" panose="02020603050405020304" pitchFamily="18" charset="0"/>
                <a:cs typeface="Times New Roman" panose="02020603050405020304" pitchFamily="18" charset="0"/>
              </a:rPr>
              <a:t>Compliance: Adhere to GDPR and HIPAA regulations.</a:t>
            </a:r>
          </a:p>
          <a:p>
            <a:pPr marL="0" indent="0">
              <a:buNone/>
            </a:pPr>
            <a:r>
              <a:rPr lang="en-IN" sz="1600" b="1" dirty="0">
                <a:latin typeface="Times New Roman" panose="02020603050405020304" pitchFamily="18" charset="0"/>
                <a:cs typeface="Times New Roman" panose="02020603050405020304" pitchFamily="18" charset="0"/>
              </a:rPr>
              <a:t>6. Deployment</a:t>
            </a:r>
          </a:p>
          <a:p>
            <a:r>
              <a:rPr lang="en-IN" sz="1600" dirty="0">
                <a:latin typeface="Times New Roman" panose="02020603050405020304" pitchFamily="18" charset="0"/>
                <a:cs typeface="Times New Roman" panose="02020603050405020304" pitchFamily="18" charset="0"/>
              </a:rPr>
              <a:t>Platforms: Deploy on Heroku or GitHub for accessibility and scalability.</a:t>
            </a:r>
            <a:endParaRPr lang="en-IN" sz="1600" i="1" dirty="0">
              <a:latin typeface="Times New Roman" panose="02020603050405020304" pitchFamily="18" charset="0"/>
              <a:cs typeface="Times New Roman" panose="02020603050405020304" pitchFamily="18" charset="0"/>
            </a:endParaRPr>
          </a:p>
          <a:p>
            <a:pPr marL="0" indent="0" algn="ctr">
              <a:buNone/>
            </a:pPr>
            <a:r>
              <a:rPr lang="en-IN" sz="1600" i="1" dirty="0">
                <a:latin typeface="Times New Roman" panose="02020603050405020304" pitchFamily="18" charset="0"/>
                <a:cs typeface="Times New Roman" panose="02020603050405020304" pitchFamily="18" charset="0"/>
              </a:rPr>
              <a:t>Objective: To create a secure, efficient architecture that enhances user experience and supports future growth.</a:t>
            </a:r>
          </a:p>
        </p:txBody>
      </p:sp>
    </p:spTree>
    <p:extLst>
      <p:ext uri="{BB962C8B-B14F-4D97-AF65-F5344CB8AC3E}">
        <p14:creationId xmlns:p14="http://schemas.microsoft.com/office/powerpoint/2010/main" val="593898751"/>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Bioinformatics</Template>
  <TotalTime>3647</TotalTime>
  <Words>2376</Words>
  <Application>Microsoft Office PowerPoint</Application>
  <PresentationFormat>Widescreen</PresentationFormat>
  <Paragraphs>201</Paragraphs>
  <Slides>25</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Bookman Old Style</vt:lpstr>
      <vt:lpstr>Calibri</vt:lpstr>
      <vt:lpstr>Cambria</vt:lpstr>
      <vt:lpstr>Symbol</vt:lpstr>
      <vt:lpstr>Times New Roman</vt:lpstr>
      <vt:lpstr>Verdana</vt:lpstr>
      <vt:lpstr>Bioinformatics</vt:lpstr>
      <vt:lpstr>HEALTH BUDDY</vt:lpstr>
      <vt:lpstr>Introduction</vt:lpstr>
      <vt:lpstr>Literature Review</vt:lpstr>
      <vt:lpstr>Literature Review</vt:lpstr>
      <vt:lpstr>Existing method Drawback</vt:lpstr>
      <vt:lpstr>Proposed Method</vt:lpstr>
      <vt:lpstr>Objectives</vt:lpstr>
      <vt:lpstr>Methodology/Modules</vt:lpstr>
      <vt:lpstr>Architecture</vt:lpstr>
      <vt:lpstr>Software Components</vt:lpstr>
      <vt:lpstr>Software Components</vt:lpstr>
      <vt:lpstr>PowerPoint Presentation</vt:lpstr>
      <vt:lpstr>PowerPoint Presentation</vt:lpstr>
      <vt:lpstr>Github Link</vt:lpstr>
      <vt:lpstr>PowerPoint Presentation</vt:lpstr>
      <vt:lpstr>PowerPoint Presentation</vt:lpstr>
      <vt:lpstr>PowerPoint Presentation</vt:lpstr>
      <vt:lpstr>PowerPoint Presentation</vt:lpstr>
      <vt:lpstr>PowerPoint Presentation</vt:lpstr>
      <vt:lpstr>Timeline of Project</vt:lpstr>
      <vt:lpstr>Expected Outcomes</vt:lpstr>
      <vt:lpstr>Conclusion</vt:lpstr>
      <vt:lpstr>References</vt:lpstr>
      <vt:lpstr>Project work mapping with SDG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Manasa J</cp:lastModifiedBy>
  <cp:revision>23</cp:revision>
  <dcterms:created xsi:type="dcterms:W3CDTF">2023-03-16T03:26:27Z</dcterms:created>
  <dcterms:modified xsi:type="dcterms:W3CDTF">2025-01-13T09:18:54Z</dcterms:modified>
</cp:coreProperties>
</file>