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8" r:id="rId5"/>
    <p:sldId id="276" r:id="rId6"/>
    <p:sldId id="259" r:id="rId7"/>
    <p:sldId id="260" r:id="rId8"/>
    <p:sldId id="261" r:id="rId9"/>
    <p:sldId id="275" r:id="rId10"/>
    <p:sldId id="277" r:id="rId11"/>
    <p:sldId id="280" r:id="rId12"/>
    <p:sldId id="287" r:id="rId13"/>
    <p:sldId id="281" r:id="rId14"/>
    <p:sldId id="282" r:id="rId15"/>
    <p:sldId id="283" r:id="rId16"/>
    <p:sldId id="284" r:id="rId17"/>
    <p:sldId id="285" r:id="rId18"/>
    <p:sldId id="286" r:id="rId19"/>
    <p:sldId id="262" r:id="rId20"/>
    <p:sldId id="263" r:id="rId21"/>
    <p:sldId id="264" r:id="rId22"/>
    <p:sldId id="265" r:id="rId23"/>
    <p:sldId id="27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HEALTH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G38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10329735"/>
              </p:ext>
            </p:extLst>
          </p:nvPr>
        </p:nvGraphicFramePr>
        <p:xfrm>
          <a:off x="530760" y="242631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20211CIT0068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Manasa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20211CIT0135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Ananya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20211CIT0145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a:t>
                      </a:r>
                      <a:r>
                        <a:rPr lang="en-US" sz="1800" u="none" strike="noStrike" cap="none" dirty="0" err="1"/>
                        <a:t>Sourabha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20211CIT0151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Tejashree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US" sz="1800" u="none" strike="noStrike" cap="none" dirty="0"/>
                        <a:t>20221LIN0001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Vaishini</a:t>
                      </a:r>
                      <a:r>
                        <a:rPr lang="en-US" sz="1800" u="none" strike="noStrike" cap="none" dirty="0"/>
                        <a:t>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t>
            </a:r>
            <a:r>
              <a:rPr lang="en-GB" sz="1700" b="1" dirty="0">
                <a:solidFill>
                  <a:srgbClr val="17365D"/>
                </a:solidFill>
                <a:latin typeface="Cambria" panose="02040503050406030204" pitchFamily="18" charset="0"/>
                <a:ea typeface="Cambria" panose="02040503050406030204" pitchFamily="18" charset="0"/>
                <a:cs typeface="Verdana"/>
                <a:sym typeface="Verdana"/>
              </a:rPr>
              <a:t>Sharmasth Vali Y</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Capstone Project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a:t>
            </a:r>
            <a:r>
              <a:rPr lang="en-US" sz="2000" b="1" dirty="0" err="1">
                <a:latin typeface="Cambria" panose="02040503050406030204" pitchFamily="18" charset="0"/>
                <a:ea typeface="Cambria" panose="02040503050406030204" pitchFamily="18" charset="0"/>
                <a:cs typeface="Verdana"/>
                <a:sym typeface="Verdana"/>
              </a:rPr>
              <a:t>Anandaraj</a:t>
            </a:r>
            <a:r>
              <a:rPr lang="en-US" sz="2000" b="1" dirty="0">
                <a:latin typeface="Cambria" panose="02040503050406030204" pitchFamily="18" charset="0"/>
                <a:ea typeface="Cambria" panose="02040503050406030204" pitchFamily="18" charset="0"/>
                <a:cs typeface="Verdana"/>
                <a:sym typeface="Verdana"/>
              </a:rPr>
              <a:t> S P</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a:t>
            </a:r>
            <a:r>
              <a:rPr lang="en-GB" sz="2000" b="1" dirty="0" err="1">
                <a:latin typeface="Cambria" panose="02040503050406030204" pitchFamily="18" charset="0"/>
                <a:ea typeface="Cambria" panose="02040503050406030204" pitchFamily="18" charset="0"/>
                <a:cs typeface="Verdana"/>
                <a:sym typeface="Verdana"/>
              </a:rPr>
              <a:t>Sharmasth</a:t>
            </a:r>
            <a:r>
              <a:rPr lang="en-GB" sz="2000" b="1" dirty="0">
                <a:latin typeface="Cambria" panose="02040503050406030204" pitchFamily="18" charset="0"/>
                <a:ea typeface="Cambria" panose="02040503050406030204" pitchFamily="18" charset="0"/>
                <a:cs typeface="Verdana"/>
                <a:sym typeface="Verdana"/>
              </a:rPr>
              <a:t> Vali Y</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Frontend Components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HTML/CSS: Structure and style the user interface.</a:t>
            </a:r>
          </a:p>
          <a:p>
            <a:r>
              <a:rPr lang="en-IN" sz="1800" dirty="0">
                <a:latin typeface="Times New Roman" panose="02020603050405020304" pitchFamily="18" charset="0"/>
                <a:cs typeface="Times New Roman" panose="02020603050405020304" pitchFamily="18" charset="0"/>
              </a:rPr>
              <a:t>JavaScript: Handle dynamic content and user interactions.</a:t>
            </a:r>
          </a:p>
          <a:p>
            <a:r>
              <a:rPr lang="en-IN" sz="1800" dirty="0">
                <a:latin typeface="Times New Roman" panose="02020603050405020304" pitchFamily="18" charset="0"/>
                <a:cs typeface="Times New Roman" panose="02020603050405020304" pitchFamily="18" charset="0"/>
              </a:rPr>
              <a:t>Bootstrap: Responsive design framework for a modern look.</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Backend Components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Flask: Web framework for building the RESTful API.</a:t>
            </a:r>
          </a:p>
          <a:p>
            <a:r>
              <a:rPr lang="en-IN" sz="1800" dirty="0" err="1">
                <a:latin typeface="Times New Roman" panose="02020603050405020304" pitchFamily="18" charset="0"/>
                <a:cs typeface="Times New Roman" panose="02020603050405020304" pitchFamily="18" charset="0"/>
              </a:rPr>
              <a:t>SQLAlchemy</a:t>
            </a:r>
            <a:r>
              <a:rPr lang="en-IN" sz="1800" dirty="0">
                <a:latin typeface="Times New Roman" panose="02020603050405020304" pitchFamily="18" charset="0"/>
                <a:cs typeface="Times New Roman" panose="02020603050405020304" pitchFamily="18" charset="0"/>
              </a:rPr>
              <a:t>: ORM for database interactions with MySQL.</a:t>
            </a:r>
          </a:p>
          <a:p>
            <a:r>
              <a:rPr lang="en-IN" sz="1800" dirty="0">
                <a:latin typeface="Times New Roman" panose="02020603050405020304" pitchFamily="18" charset="0"/>
                <a:cs typeface="Times New Roman" panose="02020603050405020304" pitchFamily="18" charset="0"/>
              </a:rPr>
              <a:t>Flask-CORS: Enable Cross-Origin Resource Sharing for API calls.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Database Management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MySQL: Relational database for storing user data, food logs, and activities.</a:t>
            </a:r>
          </a:p>
          <a:p>
            <a:r>
              <a:rPr lang="en-IN" sz="1800" dirty="0">
                <a:latin typeface="Times New Roman" panose="02020603050405020304" pitchFamily="18" charset="0"/>
                <a:cs typeface="Times New Roman" panose="02020603050405020304" pitchFamily="18" charset="0"/>
              </a:rPr>
              <a:t>MySQL Workbench: Tool for managing and visualizing the database.</a:t>
            </a:r>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70000" lnSpcReduction="20000"/>
          </a:bodyPr>
          <a:lstStyle/>
          <a:p>
            <a:pPr marL="0" indent="0">
              <a:lnSpc>
                <a:spcPct val="120000"/>
              </a:lnSpc>
              <a:buNone/>
            </a:pPr>
            <a:r>
              <a:rPr lang="en-IN" sz="2900" b="1" dirty="0">
                <a:latin typeface="Times New Roman" panose="02020603050405020304" pitchFamily="18" charset="0"/>
                <a:cs typeface="Times New Roman" panose="02020603050405020304" pitchFamily="18" charset="0"/>
              </a:rPr>
              <a:t>Authentication</a:t>
            </a:r>
          </a:p>
          <a:p>
            <a:pPr>
              <a:lnSpc>
                <a:spcPct val="120000"/>
              </a:lnSpc>
            </a:pPr>
            <a:r>
              <a:rPr lang="en-IN" dirty="0">
                <a:latin typeface="Times New Roman" panose="02020603050405020304" pitchFamily="18" charset="0"/>
                <a:cs typeface="Times New Roman" panose="02020603050405020304" pitchFamily="18" charset="0"/>
              </a:rPr>
              <a:t>JWT (JSON Web Tokens): For secure user authentication and session management.</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Data Processing</a:t>
            </a:r>
          </a:p>
          <a:p>
            <a:pPr>
              <a:lnSpc>
                <a:spcPct val="120000"/>
              </a:lnSpc>
            </a:pPr>
            <a:r>
              <a:rPr lang="en-IN" dirty="0">
                <a:latin typeface="Times New Roman" panose="02020603050405020304" pitchFamily="18" charset="0"/>
                <a:cs typeface="Times New Roman" panose="02020603050405020304" pitchFamily="18" charset="0"/>
              </a:rPr>
              <a:t>Python Libraries: Use libraries such as Pandas for data analysis and NumPy for numerical operations.</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Deployment Tools</a:t>
            </a:r>
          </a:p>
          <a:p>
            <a:pPr>
              <a:lnSpc>
                <a:spcPct val="120000"/>
              </a:lnSpc>
            </a:pPr>
            <a:r>
              <a:rPr lang="en-IN" dirty="0">
                <a:latin typeface="Times New Roman" panose="02020603050405020304" pitchFamily="18" charset="0"/>
                <a:cs typeface="Times New Roman" panose="02020603050405020304" pitchFamily="18" charset="0"/>
              </a:rPr>
              <a:t>Heroku: Platform for deploying the application and managing the environment.</a:t>
            </a:r>
          </a:p>
          <a:p>
            <a:pPr>
              <a:lnSpc>
                <a:spcPct val="120000"/>
              </a:lnSpc>
            </a:pPr>
            <a:r>
              <a:rPr lang="en-IN" dirty="0">
                <a:latin typeface="Times New Roman" panose="02020603050405020304" pitchFamily="18" charset="0"/>
                <a:cs typeface="Times New Roman" panose="02020603050405020304" pitchFamily="18" charset="0"/>
              </a:rPr>
              <a:t>Git: Version control for source code management.</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Monitoring and Analytics</a:t>
            </a:r>
          </a:p>
          <a:p>
            <a:pPr>
              <a:lnSpc>
                <a:spcPct val="120000"/>
              </a:lnSpc>
            </a:pPr>
            <a:r>
              <a:rPr lang="en-IN" dirty="0">
                <a:latin typeface="Times New Roman" panose="02020603050405020304" pitchFamily="18" charset="0"/>
                <a:cs typeface="Times New Roman" panose="02020603050405020304" pitchFamily="18" charset="0"/>
              </a:rPr>
              <a:t>Google Analytics: Track user engagement and application performance.</a:t>
            </a:r>
          </a:p>
          <a:p>
            <a:pPr>
              <a:lnSpc>
                <a:spcPct val="120000"/>
              </a:lnSpc>
            </a:pPr>
            <a:r>
              <a:rPr lang="en-IN" dirty="0">
                <a:latin typeface="Times New Roman" panose="02020603050405020304" pitchFamily="18" charset="0"/>
                <a:cs typeface="Times New Roman" panose="02020603050405020304" pitchFamily="18" charset="0"/>
              </a:rPr>
              <a:t>Logging Tools: Implement logging for debugging and monitoring application health.</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gn="ctr">
              <a:lnSpc>
                <a:spcPct val="120000"/>
              </a:lnSpc>
              <a:buNone/>
            </a:pPr>
            <a:r>
              <a:rPr lang="en-IN" dirty="0">
                <a:highlight>
                  <a:srgbClr val="FFFF00"/>
                </a:highlight>
                <a:latin typeface="Times New Roman" panose="02020603050405020304" pitchFamily="18" charset="0"/>
                <a:cs typeface="Times New Roman" panose="02020603050405020304" pitchFamily="18" charset="0"/>
              </a:rPr>
              <a:t>Objective: To leverage these software components to build a robust, efficient, and scalable nutrition tracking application.</a:t>
            </a:r>
          </a:p>
        </p:txBody>
      </p:sp>
    </p:spTree>
    <p:extLst>
      <p:ext uri="{BB962C8B-B14F-4D97-AF65-F5344CB8AC3E}">
        <p14:creationId xmlns:p14="http://schemas.microsoft.com/office/powerpoint/2010/main" val="377455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ultimodal RAG using LlamaIndex, Gemini and Qdrant | by Tarun Jain | AI  Planet">
            <a:extLst>
              <a:ext uri="{FF2B5EF4-FFF2-40B4-BE49-F238E27FC236}">
                <a16:creationId xmlns:a16="http://schemas.microsoft.com/office/drawing/2014/main" id="{D7423016-9A86-3032-C17B-0BD35D9F5C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6286" y="979527"/>
            <a:ext cx="8957387" cy="5256138"/>
          </a:xfrm>
          <a:prstGeom prst="rect">
            <a:avLst/>
          </a:prstGeom>
          <a:noFill/>
          <a:ln>
            <a:noFill/>
          </a:ln>
        </p:spPr>
      </p:pic>
      <p:sp>
        <p:nvSpPr>
          <p:cNvPr id="5" name="TextBox 4">
            <a:extLst>
              <a:ext uri="{FF2B5EF4-FFF2-40B4-BE49-F238E27FC236}">
                <a16:creationId xmlns:a16="http://schemas.microsoft.com/office/drawing/2014/main" id="{175C031E-4968-2454-B3CF-6D7A167F6319}"/>
              </a:ext>
            </a:extLst>
          </p:cNvPr>
          <p:cNvSpPr txBox="1"/>
          <p:nvPr/>
        </p:nvSpPr>
        <p:spPr>
          <a:xfrm>
            <a:off x="727788" y="354563"/>
            <a:ext cx="8462865" cy="523220"/>
          </a:xfrm>
          <a:prstGeom prst="rect">
            <a:avLst/>
          </a:prstGeom>
          <a:noFill/>
        </p:spPr>
        <p:txBody>
          <a:bodyPr wrap="square" rtlCol="0">
            <a:spAutoFit/>
          </a:bodyPr>
          <a:lstStyle/>
          <a:p>
            <a:r>
              <a:rPr lang="en-US" sz="2800" b="1" dirty="0">
                <a:solidFill>
                  <a:schemeClr val="tx2"/>
                </a:solidFill>
                <a:latin typeface="Verdana" panose="020B0604030504040204" pitchFamily="34" charset="0"/>
                <a:ea typeface="Verdana" panose="020B0604030504040204" pitchFamily="34" charset="0"/>
              </a:rPr>
              <a:t>Flow Chart</a:t>
            </a:r>
            <a:endParaRPr lang="en-IN" sz="2800" b="1"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9524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1424BB-967B-173D-5FB8-1D61372630D0}"/>
              </a:ext>
            </a:extLst>
          </p:cNvPr>
          <p:cNvSpPr txBox="1"/>
          <p:nvPr/>
        </p:nvSpPr>
        <p:spPr>
          <a:xfrm>
            <a:off x="790771" y="295860"/>
            <a:ext cx="6097554" cy="523220"/>
          </a:xfrm>
          <a:prstGeom prst="rect">
            <a:avLst/>
          </a:prstGeom>
          <a:noFill/>
        </p:spPr>
        <p:txBody>
          <a:bodyPr wrap="square">
            <a:spAutoFit/>
          </a:bodyPr>
          <a:lstStyle/>
          <a:p>
            <a:r>
              <a:rPr lang="en-IN" sz="2800" b="1" dirty="0">
                <a:solidFill>
                  <a:schemeClr val="tx2"/>
                </a:solidFill>
                <a:effectLst/>
                <a:latin typeface="Times New Roman" panose="02020603050405020304" pitchFamily="18" charset="0"/>
                <a:ea typeface="Times New Roman" panose="02020603050405020304" pitchFamily="18" charset="0"/>
              </a:rPr>
              <a:t>Future Scope and Potential</a:t>
            </a:r>
            <a:endParaRPr lang="en-IN" sz="2800" dirty="0">
              <a:solidFill>
                <a:schemeClr val="tx2"/>
              </a:solidFill>
            </a:endParaRPr>
          </a:p>
        </p:txBody>
      </p:sp>
      <p:sp>
        <p:nvSpPr>
          <p:cNvPr id="6" name="TextBox 5">
            <a:extLst>
              <a:ext uri="{FF2B5EF4-FFF2-40B4-BE49-F238E27FC236}">
                <a16:creationId xmlns:a16="http://schemas.microsoft.com/office/drawing/2014/main" id="{F8C9F63F-0023-4252-1B09-BBC0261DEB63}"/>
              </a:ext>
            </a:extLst>
          </p:cNvPr>
          <p:cNvSpPr txBox="1"/>
          <p:nvPr/>
        </p:nvSpPr>
        <p:spPr>
          <a:xfrm>
            <a:off x="790771" y="1215205"/>
            <a:ext cx="10480609" cy="3782061"/>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There are several </a:t>
            </a:r>
            <a:r>
              <a:rPr lang="en-IN" sz="1800" b="1" dirty="0">
                <a:effectLst/>
                <a:latin typeface="Times New Roman" panose="02020603050405020304" pitchFamily="18" charset="0"/>
                <a:ea typeface="Times New Roman" panose="02020603050405020304" pitchFamily="18" charset="0"/>
              </a:rPr>
              <a:t>exciting opportunities</a:t>
            </a:r>
            <a:r>
              <a:rPr lang="en-IN" sz="1800" dirty="0">
                <a:effectLst/>
                <a:latin typeface="Times New Roman" panose="02020603050405020304" pitchFamily="18" charset="0"/>
                <a:ea typeface="Times New Roman" panose="02020603050405020304" pitchFamily="18" charset="0"/>
              </a:rPr>
              <a:t> for enhancing the app’s functionality in the future:</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AI and Machine Learning Enhancements</a:t>
            </a:r>
            <a:r>
              <a:rPr lang="en-IN" sz="1800" dirty="0">
                <a:effectLst/>
                <a:latin typeface="Times New Roman" panose="02020603050405020304" pitchFamily="18" charset="0"/>
                <a:ea typeface="Times New Roman" panose="02020603050405020304" pitchFamily="18" charset="0"/>
              </a:rPr>
              <a:t>: With continuous advancements in AI and machine learning, the app could become even more effective at </a:t>
            </a:r>
            <a:r>
              <a:rPr lang="en-IN" sz="1800" b="1" dirty="0">
                <a:effectLst/>
                <a:latin typeface="Times New Roman" panose="02020603050405020304" pitchFamily="18" charset="0"/>
                <a:ea typeface="Times New Roman" panose="02020603050405020304" pitchFamily="18" charset="0"/>
              </a:rPr>
              <a:t>personalizing recommendations</a:t>
            </a:r>
            <a:r>
              <a:rPr lang="en-IN" sz="1800" dirty="0">
                <a:effectLst/>
                <a:latin typeface="Times New Roman" panose="02020603050405020304" pitchFamily="18" charset="0"/>
                <a:ea typeface="Times New Roman" panose="02020603050405020304" pitchFamily="18" charset="0"/>
              </a:rPr>
              <a:t>. The AI could learn from users' evolving dietary preferences, activity levels, and health data, enabling the app to offer even more </a:t>
            </a:r>
            <a:r>
              <a:rPr lang="en-IN" sz="1800" b="1" dirty="0">
                <a:effectLst/>
                <a:latin typeface="Times New Roman" panose="02020603050405020304" pitchFamily="18" charset="0"/>
                <a:ea typeface="Times New Roman" panose="02020603050405020304" pitchFamily="18" charset="0"/>
              </a:rPr>
              <a:t>accurate</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relevant suggestions</a:t>
            </a:r>
            <a:r>
              <a:rPr lang="en-IN" sz="1800" dirty="0">
                <a:effectLst/>
                <a:latin typeface="Times New Roman" panose="02020603050405020304" pitchFamily="18" charset="0"/>
                <a:ea typeface="Times New Roman" panose="02020603050405020304" pitchFamily="18" charset="0"/>
              </a:rPr>
              <a:t> over time.</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Integration with Health Devices</a:t>
            </a:r>
            <a:r>
              <a:rPr lang="en-IN" sz="1800" dirty="0">
                <a:effectLst/>
                <a:latin typeface="Times New Roman" panose="02020603050405020304" pitchFamily="18" charset="0"/>
                <a:ea typeface="Times New Roman" panose="02020603050405020304" pitchFamily="18" charset="0"/>
              </a:rPr>
              <a:t>: The app could integrate with various </a:t>
            </a:r>
            <a:r>
              <a:rPr lang="en-IN" sz="1800" b="1" dirty="0">
                <a:effectLst/>
                <a:latin typeface="Times New Roman" panose="02020603050405020304" pitchFamily="18" charset="0"/>
                <a:ea typeface="Times New Roman" panose="02020603050405020304" pitchFamily="18" charset="0"/>
              </a:rPr>
              <a:t>fitness trackers</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smartwatches</a:t>
            </a:r>
            <a:r>
              <a:rPr lang="en-IN" sz="1800" dirty="0">
                <a:effectLst/>
                <a:latin typeface="Times New Roman" panose="02020603050405020304" pitchFamily="18" charset="0"/>
                <a:ea typeface="Times New Roman" panose="02020603050405020304" pitchFamily="18" charset="0"/>
              </a:rPr>
              <a:t>, offering a more </a:t>
            </a:r>
            <a:r>
              <a:rPr lang="en-IN" sz="1800" b="1" dirty="0">
                <a:effectLst/>
                <a:latin typeface="Times New Roman" panose="02020603050405020304" pitchFamily="18" charset="0"/>
                <a:ea typeface="Times New Roman" panose="02020603050405020304" pitchFamily="18" charset="0"/>
              </a:rPr>
              <a:t>seamless experience</a:t>
            </a:r>
            <a:r>
              <a:rPr lang="en-IN" sz="1800" dirty="0">
                <a:effectLst/>
                <a:latin typeface="Times New Roman" panose="02020603050405020304" pitchFamily="18" charset="0"/>
                <a:ea typeface="Times New Roman" panose="02020603050405020304" pitchFamily="18" charset="0"/>
              </a:rPr>
              <a:t> for users who already use these devices. This would allow for </a:t>
            </a:r>
            <a:r>
              <a:rPr lang="en-IN" sz="1800" b="1" dirty="0">
                <a:effectLst/>
                <a:latin typeface="Times New Roman" panose="02020603050405020304" pitchFamily="18" charset="0"/>
                <a:ea typeface="Times New Roman" panose="02020603050405020304" pitchFamily="18" charset="0"/>
              </a:rPr>
              <a:t>comprehensive tracking</a:t>
            </a:r>
            <a:r>
              <a:rPr lang="en-IN" sz="1800" dirty="0">
                <a:effectLst/>
                <a:latin typeface="Times New Roman" panose="02020603050405020304" pitchFamily="18" charset="0"/>
                <a:ea typeface="Times New Roman" panose="02020603050405020304" pitchFamily="18" charset="0"/>
              </a:rPr>
              <a:t> of health metrics, such as </a:t>
            </a:r>
            <a:r>
              <a:rPr lang="en-IN" sz="1800" b="1" dirty="0">
                <a:effectLst/>
                <a:latin typeface="Times New Roman" panose="02020603050405020304" pitchFamily="18" charset="0"/>
                <a:ea typeface="Times New Roman" panose="02020603050405020304" pitchFamily="18" charset="0"/>
              </a:rPr>
              <a:t>steps</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calories burned</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heart rate</a:t>
            </a:r>
            <a:r>
              <a:rPr lang="en-IN" sz="1800" dirty="0">
                <a:effectLst/>
                <a:latin typeface="Times New Roman" panose="02020603050405020304" pitchFamily="18" charset="0"/>
                <a:ea typeface="Times New Roman" panose="02020603050405020304" pitchFamily="18" charset="0"/>
              </a:rPr>
              <a:t>, offering a holistic view of users' wellness journeys.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667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E9DAB6-B252-7EFE-CBF9-D588683E4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90" y="174431"/>
            <a:ext cx="11890420" cy="6366329"/>
          </a:xfrm>
          <a:prstGeom prst="rect">
            <a:avLst/>
          </a:prstGeom>
        </p:spPr>
      </p:pic>
    </p:spTree>
    <p:extLst>
      <p:ext uri="{BB962C8B-B14F-4D97-AF65-F5344CB8AC3E}">
        <p14:creationId xmlns:p14="http://schemas.microsoft.com/office/powerpoint/2010/main" val="2281463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1C4D3F-67CD-482D-86D8-4D7E79809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861"/>
            <a:ext cx="12192000" cy="6500278"/>
          </a:xfrm>
          <a:prstGeom prst="rect">
            <a:avLst/>
          </a:prstGeom>
        </p:spPr>
      </p:pic>
    </p:spTree>
    <p:extLst>
      <p:ext uri="{BB962C8B-B14F-4D97-AF65-F5344CB8AC3E}">
        <p14:creationId xmlns:p14="http://schemas.microsoft.com/office/powerpoint/2010/main" val="228348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C9053A-3302-CD01-91A2-38CFB21F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
            <a:ext cx="12192000" cy="6515100"/>
          </a:xfrm>
          <a:prstGeom prst="rect">
            <a:avLst/>
          </a:prstGeom>
        </p:spPr>
      </p:pic>
    </p:spTree>
    <p:extLst>
      <p:ext uri="{BB962C8B-B14F-4D97-AF65-F5344CB8AC3E}">
        <p14:creationId xmlns:p14="http://schemas.microsoft.com/office/powerpoint/2010/main" val="109202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C4B95-C57A-822C-68B2-28D483316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Tree>
    <p:extLst>
      <p:ext uri="{BB962C8B-B14F-4D97-AF65-F5344CB8AC3E}">
        <p14:creationId xmlns:p14="http://schemas.microsoft.com/office/powerpoint/2010/main" val="216087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C9C617-2534-05A6-667D-382037BE3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575"/>
            <a:ext cx="12192000" cy="6546850"/>
          </a:xfrm>
          <a:prstGeom prst="rect">
            <a:avLst/>
          </a:prstGeom>
        </p:spPr>
      </p:pic>
    </p:spTree>
    <p:extLst>
      <p:ext uri="{BB962C8B-B14F-4D97-AF65-F5344CB8AC3E}">
        <p14:creationId xmlns:p14="http://schemas.microsoft.com/office/powerpoint/2010/main" val="267847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3316" name="Picture 4">
            <a:extLst>
              <a:ext uri="{FF2B5EF4-FFF2-40B4-BE49-F238E27FC236}">
                <a16:creationId xmlns:a16="http://schemas.microsoft.com/office/drawing/2014/main" id="{C15F90AE-C664-98A3-968D-D7193A21C0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510" y="1143000"/>
            <a:ext cx="7454579"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62000" y="1087017"/>
            <a:ext cx="10668000" cy="4952997"/>
          </a:xfrm>
        </p:spPr>
        <p:txBody>
          <a:bodyPr>
            <a:normAutofit fontScale="92500" lnSpcReduction="20000"/>
          </a:bodyPr>
          <a:lstStyle/>
          <a:p>
            <a:pPr marL="0" indent="0">
              <a:buNone/>
            </a:pPr>
            <a:r>
              <a:rPr lang="en-US" sz="3500" b="1" dirty="0">
                <a:solidFill>
                  <a:schemeClr val="tx2">
                    <a:lumMod val="75000"/>
                  </a:schemeClr>
                </a:solidFill>
                <a:latin typeface="Times New Roman" panose="02020603050405020304" pitchFamily="18" charset="0"/>
                <a:cs typeface="Times New Roman" panose="02020603050405020304" pitchFamily="18" charset="0"/>
              </a:rPr>
              <a:t>Nutrition Tracker App</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The Nutrition Tracker app is designed to help users manage their dietary habits and hydration levels effectively. By allowing users to log food intake, water consumption, physical activities, and body metrics, the app utilizes a robust backend API to analyze and generate personalized health reports.</a:t>
            </a:r>
          </a:p>
          <a:p>
            <a:pPr marL="0" indent="0">
              <a:buNone/>
            </a:pPr>
            <a:r>
              <a:rPr lang="en-US" dirty="0">
                <a:latin typeface="Times New Roman" panose="02020603050405020304" pitchFamily="18" charset="0"/>
                <a:cs typeface="Times New Roman" panose="02020603050405020304" pitchFamily="18" charset="0"/>
              </a:rPr>
              <a:t>Key Features:</a:t>
            </a:r>
          </a:p>
          <a:p>
            <a:r>
              <a:rPr lang="en-US" b="1" dirty="0">
                <a:latin typeface="Times New Roman" panose="02020603050405020304" pitchFamily="18" charset="0"/>
                <a:cs typeface="Times New Roman" panose="02020603050405020304" pitchFamily="18" charset="0"/>
              </a:rPr>
              <a:t>Food Logging</a:t>
            </a:r>
            <a:r>
              <a:rPr lang="en-US" dirty="0">
                <a:latin typeface="Times New Roman" panose="02020603050405020304" pitchFamily="18" charset="0"/>
                <a:cs typeface="Times New Roman" panose="02020603050405020304" pitchFamily="18" charset="0"/>
              </a:rPr>
              <a:t>: Enter food items and calories consumed.</a:t>
            </a:r>
          </a:p>
          <a:p>
            <a:r>
              <a:rPr lang="en-US" b="1" dirty="0">
                <a:latin typeface="Times New Roman" panose="02020603050405020304" pitchFamily="18" charset="0"/>
                <a:cs typeface="Times New Roman" panose="02020603050405020304" pitchFamily="18" charset="0"/>
              </a:rPr>
              <a:t>Hydration Tracking</a:t>
            </a:r>
            <a:r>
              <a:rPr lang="en-US" dirty="0">
                <a:latin typeface="Times New Roman" panose="02020603050405020304" pitchFamily="18" charset="0"/>
                <a:cs typeface="Times New Roman" panose="02020603050405020304" pitchFamily="18" charset="0"/>
              </a:rPr>
              <a:t>: Monitor water intake and receive hydration recommendations.</a:t>
            </a:r>
          </a:p>
          <a:p>
            <a:r>
              <a:rPr lang="en-US" b="1" dirty="0">
                <a:latin typeface="Times New Roman" panose="02020603050405020304" pitchFamily="18" charset="0"/>
                <a:cs typeface="Times New Roman" panose="02020603050405020304" pitchFamily="18" charset="0"/>
              </a:rPr>
              <a:t>Activity Tracking</a:t>
            </a:r>
            <a:r>
              <a:rPr lang="en-US" dirty="0">
                <a:latin typeface="Times New Roman" panose="02020603050405020304" pitchFamily="18" charset="0"/>
                <a:cs typeface="Times New Roman" panose="02020603050405020304" pitchFamily="18" charset="0"/>
              </a:rPr>
              <a:t>: Log physical activities to assess calories burned.</a:t>
            </a:r>
          </a:p>
          <a:p>
            <a:r>
              <a:rPr lang="en-US" b="1" dirty="0">
                <a:latin typeface="Times New Roman" panose="02020603050405020304" pitchFamily="18" charset="0"/>
                <a:cs typeface="Times New Roman" panose="02020603050405020304" pitchFamily="18" charset="0"/>
              </a:rPr>
              <a:t>User Profiling</a:t>
            </a:r>
            <a:r>
              <a:rPr lang="en-US" dirty="0">
                <a:latin typeface="Times New Roman" panose="02020603050405020304" pitchFamily="18" charset="0"/>
                <a:cs typeface="Times New Roman" panose="02020603050405020304" pitchFamily="18" charset="0"/>
              </a:rPr>
              <a:t>: Input height and weight for tailored dietary suggestions.</a:t>
            </a:r>
          </a:p>
          <a:p>
            <a:r>
              <a:rPr lang="en-US" b="1" dirty="0">
                <a:latin typeface="Times New Roman" panose="02020603050405020304" pitchFamily="18" charset="0"/>
                <a:cs typeface="Times New Roman" panose="02020603050405020304" pitchFamily="18" charset="0"/>
              </a:rPr>
              <a:t>Health Insights</a:t>
            </a:r>
            <a:r>
              <a:rPr lang="en-US" dirty="0">
                <a:latin typeface="Times New Roman" panose="02020603050405020304" pitchFamily="18" charset="0"/>
                <a:cs typeface="Times New Roman" panose="02020603050405020304" pitchFamily="18" charset="0"/>
              </a:rPr>
              <a:t>: Generate reports indicating nutritional deficiencies and potential health risks.</a:t>
            </a:r>
          </a:p>
          <a:p>
            <a:pPr marL="0" indent="0" algn="ctr">
              <a:buNone/>
            </a:pPr>
            <a:r>
              <a:rPr lang="en-US" dirty="0">
                <a:latin typeface="Times New Roman" panose="02020603050405020304" pitchFamily="18" charset="0"/>
                <a:cs typeface="Times New Roman" panose="02020603050405020304" pitchFamily="18" charset="0"/>
              </a:rPr>
              <a:t>This app aims to empower users to make informed dietary choices and improve overall well-being.</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User Engagement: </a:t>
            </a:r>
            <a:r>
              <a:rPr lang="en-US" dirty="0">
                <a:latin typeface="Times New Roman" panose="02020603050405020304" pitchFamily="18" charset="0"/>
                <a:cs typeface="Times New Roman" panose="02020603050405020304" pitchFamily="18" charset="0"/>
              </a:rPr>
              <a:t>Increased interaction through gamification and personalized features.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Health Awareness: </a:t>
            </a:r>
            <a:r>
              <a:rPr lang="en-US" dirty="0">
                <a:latin typeface="Times New Roman" panose="02020603050405020304" pitchFamily="18" charset="0"/>
                <a:cs typeface="Times New Roman" panose="02020603050405020304" pitchFamily="18" charset="0"/>
              </a:rPr>
              <a:t>Better insights into dietary habits and hydration needs.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Personalized Recommendations: </a:t>
            </a:r>
            <a:r>
              <a:rPr lang="en-US" dirty="0">
                <a:latin typeface="Times New Roman" panose="02020603050405020304" pitchFamily="18" charset="0"/>
                <a:cs typeface="Times New Roman" panose="02020603050405020304" pitchFamily="18" charset="0"/>
              </a:rPr>
              <a:t>Tailored suggestions based on user data.</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Data Security: </a:t>
            </a:r>
            <a:r>
              <a:rPr lang="en-US" dirty="0">
                <a:latin typeface="Times New Roman" panose="02020603050405020304" pitchFamily="18" charset="0"/>
                <a:cs typeface="Times New Roman" panose="02020603050405020304" pitchFamily="18" charset="0"/>
              </a:rPr>
              <a:t>Enhanced protection of user data, fostering trust.</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Modular architecture for future enhancements.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Market Competitiveness: </a:t>
            </a:r>
            <a:r>
              <a:rPr lang="en-US" dirty="0">
                <a:latin typeface="Times New Roman" panose="02020603050405020304" pitchFamily="18" charset="0"/>
                <a:cs typeface="Times New Roman" panose="02020603050405020304" pitchFamily="18" charset="0"/>
              </a:rPr>
              <a:t>Reliable alternative to discontinued APIs.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Comprehensive Reporting: </a:t>
            </a:r>
            <a:r>
              <a:rPr lang="en-US" dirty="0">
                <a:latin typeface="Times New Roman" panose="02020603050405020304" pitchFamily="18" charset="0"/>
                <a:cs typeface="Times New Roman" panose="02020603050405020304" pitchFamily="18" charset="0"/>
              </a:rPr>
              <a:t>Detailed user reports for informed decision-making.</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Deliver a user-friendly and effective nutrition tracking solution.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Holistic Approach: </a:t>
            </a:r>
            <a:r>
              <a:rPr lang="en-US" dirty="0">
                <a:latin typeface="Times New Roman" panose="02020603050405020304" pitchFamily="18" charset="0"/>
                <a:cs typeface="Times New Roman" panose="02020603050405020304" pitchFamily="18" charset="0"/>
              </a:rPr>
              <a:t>The application offers a comprehensive solution for tracking nutrition and hydration, empowering users to make healthier choices.</a:t>
            </a:r>
          </a:p>
          <a:p>
            <a:r>
              <a:rPr lang="en-US" b="1" dirty="0">
                <a:latin typeface="Times New Roman" panose="02020603050405020304" pitchFamily="18" charset="0"/>
                <a:cs typeface="Times New Roman" panose="02020603050405020304" pitchFamily="18" charset="0"/>
              </a:rPr>
              <a:t>User-Centric Design: </a:t>
            </a:r>
            <a:r>
              <a:rPr lang="en-US" dirty="0">
                <a:latin typeface="Times New Roman" panose="02020603050405020304" pitchFamily="18" charset="0"/>
                <a:cs typeface="Times New Roman" panose="02020603050405020304" pitchFamily="18" charset="0"/>
              </a:rPr>
              <a:t>Focus on user experience through intuitive interfaces and personalized features to enhance engagement.</a:t>
            </a:r>
          </a:p>
          <a:p>
            <a:r>
              <a:rPr lang="en-US" b="1" dirty="0">
                <a:latin typeface="Times New Roman" panose="02020603050405020304" pitchFamily="18" charset="0"/>
                <a:cs typeface="Times New Roman" panose="02020603050405020304" pitchFamily="18" charset="0"/>
              </a:rPr>
              <a:t>Robust Architecture: </a:t>
            </a:r>
            <a:r>
              <a:rPr lang="en-US" dirty="0">
                <a:latin typeface="Times New Roman" panose="02020603050405020304" pitchFamily="18" charset="0"/>
                <a:cs typeface="Times New Roman" panose="02020603050405020304" pitchFamily="18" charset="0"/>
              </a:rPr>
              <a:t>A scalable and secure platform that ensures data protection and compliance with regulations.</a:t>
            </a:r>
          </a:p>
          <a:p>
            <a:r>
              <a:rPr lang="en-US" b="1" dirty="0">
                <a:latin typeface="Times New Roman" panose="02020603050405020304" pitchFamily="18" charset="0"/>
                <a:cs typeface="Times New Roman" panose="02020603050405020304" pitchFamily="18" charset="0"/>
              </a:rPr>
              <a:t>Market Need: </a:t>
            </a:r>
            <a:r>
              <a:rPr lang="en-US" dirty="0">
                <a:latin typeface="Times New Roman" panose="02020603050405020304" pitchFamily="18" charset="0"/>
                <a:cs typeface="Times New Roman" panose="02020603050405020304" pitchFamily="18" charset="0"/>
              </a:rPr>
              <a:t>Addresses gaps in the current health tech landscape, especially with the discontinuation of popular APIs.</a:t>
            </a:r>
          </a:p>
          <a:p>
            <a:r>
              <a:rPr lang="en-US" b="1" dirty="0">
                <a:latin typeface="Times New Roman" panose="02020603050405020304" pitchFamily="18" charset="0"/>
                <a:cs typeface="Times New Roman" panose="02020603050405020304" pitchFamily="18" charset="0"/>
              </a:rPr>
              <a:t>Future Potential: </a:t>
            </a:r>
            <a:r>
              <a:rPr lang="en-US" dirty="0">
                <a:latin typeface="Times New Roman" panose="02020603050405020304" pitchFamily="18" charset="0"/>
                <a:cs typeface="Times New Roman" panose="02020603050405020304" pitchFamily="18" charset="0"/>
              </a:rPr>
              <a:t>Opportunities for further enhancements, integration with other health platforms, and continuous user support.</a:t>
            </a:r>
          </a:p>
          <a:p>
            <a:r>
              <a:rPr lang="en-US" b="1" dirty="0">
                <a:latin typeface="Times New Roman" panose="02020603050405020304" pitchFamily="18" charset="0"/>
                <a:cs typeface="Times New Roman" panose="02020603050405020304" pitchFamily="18" charset="0"/>
              </a:rPr>
              <a:t>Final Thought: </a:t>
            </a:r>
            <a:r>
              <a:rPr lang="en-US" dirty="0">
                <a:latin typeface="Times New Roman" panose="02020603050405020304" pitchFamily="18" charset="0"/>
                <a:cs typeface="Times New Roman" panose="02020603050405020304" pitchFamily="18" charset="0"/>
              </a:rPr>
              <a:t>This project aims to revolutionize personal health tracking, making it accessible and effective for everyone.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1600" i="1" dirty="0" err="1">
                <a:latin typeface="Times New Roman" panose="02020603050405020304" pitchFamily="18" charset="0"/>
                <a:cs typeface="Times New Roman" panose="02020603050405020304" pitchFamily="18" charset="0"/>
              </a:rPr>
              <a:t>Fjeldsoe</a:t>
            </a:r>
            <a:r>
              <a:rPr lang="en-US" sz="1600" i="1" dirty="0">
                <a:latin typeface="Times New Roman" panose="02020603050405020304" pitchFamily="18" charset="0"/>
                <a:cs typeface="Times New Roman" panose="02020603050405020304" pitchFamily="18" charset="0"/>
              </a:rPr>
              <a:t>, B. S., Miller, Y. D., &amp; Marshall, A. L. (2012). Mobile health interventions for chronic disease management: A systematic review. American Journal of Preventive Medicine, 42(5), 575-582. https://doi.org/10.1016/j.amepre.2012.02.008</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Vo, T. N., Wong, K., &amp; Scharff, J. (2019). Self-monitoring of dietary intake via digital platforms: A systematic review. Journal of Nutrition Education and Behavior, 51(4), 432-442. https://doi.org/10.1016/j.jneb.2018.12.007</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Coyle, E. F., Coggan, A. R., &amp; Brehm, B. A. (2016). Hydration and physical performance: An evidence-based review. Sports Medicine, 46(4), 531-539. https://doi.org/10.1007/s40279-015-0430-0</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Michie, S., Ashford, S., </a:t>
            </a:r>
            <a:r>
              <a:rPr lang="en-US" sz="1600" i="1" dirty="0" err="1">
                <a:latin typeface="Times New Roman" panose="02020603050405020304" pitchFamily="18" charset="0"/>
                <a:cs typeface="Times New Roman" panose="02020603050405020304" pitchFamily="18" charset="0"/>
              </a:rPr>
              <a:t>Sniehotta</a:t>
            </a:r>
            <a:r>
              <a:rPr lang="en-US" sz="1600" i="1" dirty="0">
                <a:latin typeface="Times New Roman" panose="02020603050405020304" pitchFamily="18" charset="0"/>
                <a:cs typeface="Times New Roman" panose="02020603050405020304" pitchFamily="18" charset="0"/>
              </a:rPr>
              <a:t>, F. F., Dombrowski, S. U., &amp; Bishop, A. (2011). A refined taxonomy of </a:t>
            </a:r>
            <a:r>
              <a:rPr lang="en-US" sz="1600" i="1" dirty="0" err="1">
                <a:latin typeface="Times New Roman" panose="02020603050405020304" pitchFamily="18" charset="0"/>
                <a:cs typeface="Times New Roman" panose="02020603050405020304" pitchFamily="18" charset="0"/>
              </a:rPr>
              <a:t>behaviour</a:t>
            </a:r>
            <a:r>
              <a:rPr lang="en-US" sz="1600" i="1" dirty="0">
                <a:latin typeface="Times New Roman" panose="02020603050405020304" pitchFamily="18" charset="0"/>
                <a:cs typeface="Times New Roman" panose="02020603050405020304" pitchFamily="18" charset="0"/>
              </a:rPr>
              <a:t> change techniques to help people change their physical activity and healthy eating </a:t>
            </a:r>
            <a:r>
              <a:rPr lang="en-US" sz="1600" i="1" dirty="0" err="1">
                <a:latin typeface="Times New Roman" panose="02020603050405020304" pitchFamily="18" charset="0"/>
                <a:cs typeface="Times New Roman" panose="02020603050405020304" pitchFamily="18" charset="0"/>
              </a:rPr>
              <a:t>behaviours</a:t>
            </a:r>
            <a:r>
              <a:rPr lang="en-US" sz="1600" i="1" dirty="0">
                <a:latin typeface="Times New Roman" panose="02020603050405020304" pitchFamily="18" charset="0"/>
                <a:cs typeface="Times New Roman" panose="02020603050405020304" pitchFamily="18" charset="0"/>
              </a:rPr>
              <a:t>: The CALO-RE taxonomy. Psychology &amp; Health, 26(11), 1479-1498. https://doi.org/10.1080/08870446.2011.555555</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Swan, W. J., &amp; Neff, R. A. (2020). Personalized dietary recommendations and behavior change: A systematic review. Nutrition Reviews, 78(8), 629-641. https://doi.org/10.1093/nutrit/nuaa022</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Norris, L. H., &amp; Houghton, P. J. (2021). The impact of wearable technology and mobile applications on nutrition management: A systematic review. Journal of Nutritional Science, 10, e44. https://doi.org/10.1017/ns.2021.16</a:t>
            </a:r>
          </a:p>
          <a:p>
            <a:pPr marL="457200" indent="-457200">
              <a:buFont typeface="+mj-lt"/>
              <a:buAutoNum type="arabicPeriod"/>
            </a:pPr>
            <a:r>
              <a:rPr lang="en-US" sz="1600" i="1" dirty="0" err="1">
                <a:latin typeface="Times New Roman" panose="02020603050405020304" pitchFamily="18" charset="0"/>
                <a:cs typeface="Times New Roman" panose="02020603050405020304" pitchFamily="18" charset="0"/>
              </a:rPr>
              <a:t>Hamari</a:t>
            </a:r>
            <a:r>
              <a:rPr lang="en-US" sz="1600" i="1" dirty="0">
                <a:latin typeface="Times New Roman" panose="02020603050405020304" pitchFamily="18" charset="0"/>
                <a:cs typeface="Times New Roman" panose="02020603050405020304" pitchFamily="18" charset="0"/>
              </a:rPr>
              <a:t>, J., Koivisto, J., &amp; </a:t>
            </a:r>
            <a:r>
              <a:rPr lang="en-US" sz="1600" i="1" dirty="0" err="1">
                <a:latin typeface="Times New Roman" panose="02020603050405020304" pitchFamily="18" charset="0"/>
                <a:cs typeface="Times New Roman" panose="02020603050405020304" pitchFamily="18" charset="0"/>
              </a:rPr>
              <a:t>Sarsa</a:t>
            </a:r>
            <a:r>
              <a:rPr lang="en-US" sz="1600" i="1" dirty="0">
                <a:latin typeface="Times New Roman" panose="02020603050405020304" pitchFamily="18" charset="0"/>
                <a:cs typeface="Times New Roman" panose="02020603050405020304" pitchFamily="18" charset="0"/>
              </a:rPr>
              <a:t>, H. (2014). Does gamification work? A literature review of empirical studies on gamification. In 2014 47th Hawaii International Conference on System Sciences (pp. 3025-3034). IEEE. https://doi.org/10.1109/HICSS.2014.377</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Wang, H., &amp; Kim, Y. S. (2019). User engagement in health apps: A systematic review and meta-analysis. Journal of Health Communication, 24(10), 999-1012. https://doi.org/10.1080/10810730.2019.1683112</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Gordon, D. M., &amp; Maguire, D. R. (2020). The role of nutrition education in dietary choices: A systematic review. International Journal of Health Promotion and Education, 58(1), 24-38. https://doi.org/10.1080/14635240.2019.1708889</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Caine, K., &amp; Mittal, M. (2019). Data privacy in health applications: What do users want? Journal of Medical Internet Research, 21(7), e13679. https://doi.org/10.2196/13679</a:t>
            </a:r>
            <a:endParaRPr lang="en-GB"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0" y="1143001"/>
            <a:ext cx="52832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SDG 2: Zero Hunger</a:t>
            </a:r>
          </a:p>
          <a:p>
            <a:pPr marL="0" indent="0">
              <a:buNone/>
            </a:pPr>
            <a:r>
              <a:rPr lang="en-US" sz="1800" dirty="0">
                <a:latin typeface="Times New Roman" panose="02020603050405020304" pitchFamily="18" charset="0"/>
                <a:cs typeface="Times New Roman" panose="02020603050405020304" pitchFamily="18" charset="0"/>
              </a:rPr>
              <a:t>    Enhances nutritional awareness and healthy eating.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3: Good Health and Well-Being</a:t>
            </a:r>
          </a:p>
          <a:p>
            <a:pPr marL="0" indent="0">
              <a:buNone/>
            </a:pPr>
            <a:r>
              <a:rPr lang="en-US" sz="1800" dirty="0">
                <a:latin typeface="Times New Roman" panose="02020603050405020304" pitchFamily="18" charset="0"/>
                <a:cs typeface="Times New Roman" panose="02020603050405020304" pitchFamily="18" charset="0"/>
              </a:rPr>
              <a:t>    Provides personalized dietary and hydration tracking.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4: Quality Education</a:t>
            </a:r>
          </a:p>
          <a:p>
            <a:pPr marL="0" indent="0">
              <a:buNone/>
            </a:pPr>
            <a:r>
              <a:rPr lang="en-US" sz="1800" dirty="0">
                <a:latin typeface="Times New Roman" panose="02020603050405020304" pitchFamily="18" charset="0"/>
                <a:cs typeface="Times New Roman" panose="02020603050405020304" pitchFamily="18" charset="0"/>
              </a:rPr>
              <a:t>    Offers educational resources on nutrition.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9: Industry, Innovation, and Infrastructure</a:t>
            </a:r>
          </a:p>
          <a:p>
            <a:pPr marL="0" indent="0">
              <a:buNone/>
            </a:pPr>
            <a:r>
              <a:rPr lang="en-US" sz="1800" dirty="0">
                <a:latin typeface="Times New Roman" panose="02020603050405020304" pitchFamily="18" charset="0"/>
                <a:cs typeface="Times New Roman" panose="02020603050405020304" pitchFamily="18" charset="0"/>
              </a:rPr>
              <a:t>    Utilizes technology for health tracking innovation.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12: Responsible Consumption and Production</a:t>
            </a:r>
          </a:p>
          <a:p>
            <a:pPr marL="0" indent="0">
              <a:buNone/>
            </a:pPr>
            <a:r>
              <a:rPr lang="en-US" sz="1800" dirty="0">
                <a:latin typeface="Times New Roman" panose="02020603050405020304" pitchFamily="18" charset="0"/>
                <a:cs typeface="Times New Roman" panose="02020603050405020304" pitchFamily="18" charset="0"/>
              </a:rPr>
              <a:t>    Promotes sustainable dietary practices.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17: Partnerships for the Goals</a:t>
            </a:r>
          </a:p>
          <a:p>
            <a:pPr marL="0" indent="0">
              <a:buNone/>
            </a:pPr>
            <a:r>
              <a:rPr lang="en-US" sz="1800" dirty="0">
                <a:latin typeface="Times New Roman" panose="02020603050405020304" pitchFamily="18" charset="0"/>
                <a:cs typeface="Times New Roman" panose="02020603050405020304" pitchFamily="18" charset="0"/>
              </a:rPr>
              <a:t>    Collaborates with health professionals for impact.</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5943600" y="1018447"/>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growing prevalence of lifestyle-related diseases has necessitated innovative approaches to nutrition management. Several studies highlight the efficacy of mobile applications in promoting healthy eating habits and enhancing user engagement in dietary practices.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Mobile Health Interventions</a:t>
            </a:r>
            <a:r>
              <a:rPr lang="en-US" dirty="0">
                <a:latin typeface="Times New Roman" panose="02020603050405020304" pitchFamily="18" charset="0"/>
                <a:cs typeface="Times New Roman" panose="02020603050405020304" pitchFamily="18" charset="0"/>
              </a:rPr>
              <a:t>: Research by </a:t>
            </a:r>
            <a:r>
              <a:rPr lang="en-US" i="1" dirty="0" err="1">
                <a:latin typeface="Times New Roman" panose="02020603050405020304" pitchFamily="18" charset="0"/>
                <a:cs typeface="Times New Roman" panose="02020603050405020304" pitchFamily="18" charset="0"/>
              </a:rPr>
              <a:t>Fjeldsoe</a:t>
            </a:r>
            <a:r>
              <a:rPr lang="en-US" i="1" dirty="0">
                <a:latin typeface="Times New Roman" panose="02020603050405020304" pitchFamily="18" charset="0"/>
                <a:cs typeface="Times New Roman" panose="02020603050405020304" pitchFamily="18" charset="0"/>
              </a:rPr>
              <a:t> et al. (2012)</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Self-Monitoring in Dieting</a:t>
            </a:r>
            <a:r>
              <a:rPr lang="en-US" dirty="0">
                <a:latin typeface="Times New Roman" panose="02020603050405020304" pitchFamily="18" charset="0"/>
                <a:cs typeface="Times New Roman" panose="02020603050405020304" pitchFamily="18" charset="0"/>
              </a:rPr>
              <a:t>: According to </a:t>
            </a:r>
            <a:r>
              <a:rPr lang="en-US" i="1" dirty="0">
                <a:latin typeface="Times New Roman" panose="02020603050405020304" pitchFamily="18" charset="0"/>
                <a:cs typeface="Times New Roman" panose="02020603050405020304" pitchFamily="18" charset="0"/>
              </a:rPr>
              <a:t>Vo et al. (2019</a:t>
            </a:r>
          </a:p>
          <a:p>
            <a:pPr marL="0" indent="0">
              <a:buNone/>
            </a:pPr>
            <a:r>
              <a:rPr lang="en-US" b="1" dirty="0">
                <a:latin typeface="Times New Roman" panose="02020603050405020304" pitchFamily="18" charset="0"/>
                <a:cs typeface="Times New Roman" panose="02020603050405020304" pitchFamily="18" charset="0"/>
              </a:rPr>
              <a:t>3. Hydration Awareness</a:t>
            </a:r>
            <a:r>
              <a:rPr lang="en-US" dirty="0">
                <a:latin typeface="Times New Roman" panose="02020603050405020304" pitchFamily="18" charset="0"/>
                <a:cs typeface="Times New Roman" panose="02020603050405020304" pitchFamily="18" charset="0"/>
              </a:rPr>
              <a:t>: A study by </a:t>
            </a:r>
            <a:r>
              <a:rPr lang="en-US" i="1" dirty="0">
                <a:latin typeface="Times New Roman" panose="02020603050405020304" pitchFamily="18" charset="0"/>
                <a:cs typeface="Times New Roman" panose="02020603050405020304" pitchFamily="18" charset="0"/>
              </a:rPr>
              <a:t>Coyle et al. (2016)</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Behavior Change Theory</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Michie et al. (2011)</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5. Dietary Recommendations</a:t>
            </a:r>
            <a:r>
              <a:rPr lang="en-US" dirty="0">
                <a:latin typeface="Times New Roman" panose="02020603050405020304" pitchFamily="18" charset="0"/>
                <a:cs typeface="Times New Roman" panose="02020603050405020304" pitchFamily="18" charset="0"/>
              </a:rPr>
              <a:t>: Research by </a:t>
            </a:r>
            <a:r>
              <a:rPr lang="en-US" i="1" dirty="0">
                <a:latin typeface="Times New Roman" panose="02020603050405020304" pitchFamily="18" charset="0"/>
                <a:cs typeface="Times New Roman" panose="02020603050405020304" pitchFamily="18" charset="0"/>
              </a:rPr>
              <a:t>Swan et al. (2020)</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70385"/>
            <a:ext cx="10668000" cy="512561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6. Integration of Technology in Nutrition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Norris et al. (2021)</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7. Impact of Gamification</a:t>
            </a:r>
            <a:r>
              <a:rPr lang="en-US" dirty="0">
                <a:latin typeface="Times New Roman" panose="02020603050405020304" pitchFamily="18" charset="0"/>
                <a:cs typeface="Times New Roman" panose="02020603050405020304" pitchFamily="18" charset="0"/>
              </a:rPr>
              <a:t>: Studies, such as by </a:t>
            </a:r>
            <a:r>
              <a:rPr lang="en-US" i="1" dirty="0" err="1">
                <a:latin typeface="Times New Roman" panose="02020603050405020304" pitchFamily="18" charset="0"/>
                <a:cs typeface="Times New Roman" panose="02020603050405020304" pitchFamily="18" charset="0"/>
              </a:rPr>
              <a:t>Hamari</a:t>
            </a:r>
            <a:r>
              <a:rPr lang="en-US" i="1" dirty="0">
                <a:latin typeface="Times New Roman" panose="02020603050405020304" pitchFamily="18" charset="0"/>
                <a:cs typeface="Times New Roman" panose="02020603050405020304" pitchFamily="18" charset="0"/>
              </a:rPr>
              <a:t> et al. (2014</a:t>
            </a:r>
            <a:r>
              <a:rPr lang="en-US" b="1" dirty="0">
                <a:latin typeface="Times New Roman" panose="02020603050405020304" pitchFamily="18" charset="0"/>
                <a:cs typeface="Times New Roman" panose="02020603050405020304" pitchFamily="18" charset="0"/>
              </a:rPr>
              <a:t>8. User Engagement and Retention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Wang et al. (2019)</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9. Nutrition Education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Gordon et al. (2020)</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10. Data Privacy in Health Apps</a:t>
            </a:r>
            <a:r>
              <a:rPr lang="en-US" dirty="0">
                <a:latin typeface="Times New Roman" panose="02020603050405020304" pitchFamily="18" charset="0"/>
                <a:cs typeface="Times New Roman" panose="02020603050405020304" pitchFamily="18" charset="0"/>
              </a:rPr>
              <a:t>: Lastly, </a:t>
            </a:r>
            <a:r>
              <a:rPr lang="en-US" i="1" dirty="0">
                <a:latin typeface="Times New Roman" panose="02020603050405020304" pitchFamily="18" charset="0"/>
                <a:cs typeface="Times New Roman" panose="02020603050405020304" pitchFamily="18" charset="0"/>
              </a:rPr>
              <a:t>Caine &amp; Mittal (2019)</a:t>
            </a:r>
            <a:endParaRPr lang="en-US"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Conclusion</a:t>
            </a:r>
          </a:p>
          <a:p>
            <a:pPr marL="0" indent="0">
              <a:buNone/>
            </a:pPr>
            <a:r>
              <a:rPr lang="en-US" dirty="0">
                <a:latin typeface="Times New Roman" panose="02020603050405020304" pitchFamily="18" charset="0"/>
                <a:cs typeface="Times New Roman" panose="02020603050405020304" pitchFamily="18" charset="0"/>
              </a:rPr>
              <a:t>The literature supports the development of the Nutrition Tracker app as a comprehensive tool for improving dietary habits and hydration management. By integrating established behavior change techniques, personalized recommendations, and a focus on user engagement, the app aims to empower users in their journey towards better health.</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41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id="{9ED2EF55-2818-3CE8-7AEF-57A6565D4A47}"/>
              </a:ext>
            </a:extLst>
          </p:cNvPr>
          <p:cNvSpPr>
            <a:spLocks noGrp="1" noChangeArrowheads="1"/>
          </p:cNvSpPr>
          <p:nvPr>
            <p:ph idx="1"/>
          </p:nvPr>
        </p:nvSpPr>
        <p:spPr bwMode="auto">
          <a:xfrm>
            <a:off x="812801" y="1357342"/>
            <a:ext cx="105791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systems do not implement robust authentication mechanisms, leading to unauthorized access.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Concerns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Insufficient measures for protecting user data may result in vulnerabilities and breaches, compromising sensitive health information.</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Personalization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apps often fail to provide truly personalized dietary recommendations based on comprehensive user data.</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Issues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applications struggle to maintain user engagement over time, limiting their effectiveness in promoting healthy behaviors.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Inadequate Feedback Mechanisms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real-time feedback may hinder users from making informed decisions about their dietary habits.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Discontinuation of Popular APIs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global use of popular APIs like Google Fit is declining, creating a gap in the market that our app aims to fill with a robust, user-friendly API.</a:t>
            </a:r>
          </a:p>
          <a:p>
            <a:pPr marL="0" indent="0" eaLnBrk="0" fontAlgn="base" hangingPunct="0">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Addressing these drawbacks, particularly in authentication and data security, is essential for ensuring user trust and compliance with regulations.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a:extLst>
              <a:ext uri="{FF2B5EF4-FFF2-40B4-BE49-F238E27FC236}">
                <a16:creationId xmlns:a16="http://schemas.microsoft.com/office/drawing/2014/main" id="{D16497F8-69C0-3A27-757D-3898D9F2A222}"/>
              </a:ext>
            </a:extLst>
          </p:cNvPr>
          <p:cNvSpPr>
            <a:spLocks noGrp="1" noChangeArrowheads="1"/>
          </p:cNvSpPr>
          <p:nvPr>
            <p:ph idx="1"/>
          </p:nvPr>
        </p:nvSpPr>
        <p:spPr bwMode="auto">
          <a:xfrm>
            <a:off x="812801" y="1357342"/>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robust authentication mechanisms to ensure secure user access and protect personal data.</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Data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encryption and secure storage practices to safeguard sensitive health information and comply with data protection regulations.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algorithms that provide tailored dietary and hydration suggestions based on individual user data, including height, weight, and activity levels.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Engagement-Driven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 gamification elements, reminders, and personalized notifications to boost user engagement and adherence to healthy habits.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Feedback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receive immediate feedback on their dietary choices and hydration levels, helping them make informed decisions.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Revitalized API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 comprehensive API that integrates seamlessly with existing health platforms, filling the gap left by the discontinuation of services like Google Fit.</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build a user-centric nutrition tracker that not only meets current health management needs but also sets new standards for security, personalization, and engagement in the wellness space.</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825F91F4-4A7F-C05B-C8D4-B11B814F60C8}"/>
              </a:ext>
            </a:extLst>
          </p:cNvPr>
          <p:cNvSpPr>
            <a:spLocks noGrp="1" noChangeArrowheads="1"/>
          </p:cNvSpPr>
          <p:nvPr>
            <p:ph idx="1"/>
          </p:nvPr>
        </p:nvSpPr>
        <p:spPr bwMode="auto">
          <a:xfrm>
            <a:off x="812801" y="1357343"/>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comprehensive platform that empowers individuals to take control of their nutrition and hydration through intuitive tracking and personalized insights.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Health Outcomes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Aim to improve users' overall health by offering tailored dietary recommendations and hydration goals based on their unique profiles.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Engagement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Foster sustained user engagement through gamification, real-time feedback, and interactive features that encourage consistent healthy behaviors.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Data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Prioritize user privacy and data security by implementing robust authentication and encryption methods, ensuring compliance with industry standards.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Fill Market Gaps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 the gap left by the discontinuation of popular health APIs by offering a reliable and user-friendly alternative that integrates seamlessly with existing health ecosystems.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Informed Choices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make informed dietary decisions by providing educational resources and actionable insights based on their tracking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End Goal</a:t>
            </a:r>
            <a:r>
              <a:rPr kumimoji="0" lang="en-US" altLang="en-US" sz="1800" b="0"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To create a trusted and innovative nutrition tracker that supports users in achieving their health and wellness goals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20CA7A81-E1B5-6F80-8E00-1A6B3B4E1A2D}"/>
              </a:ext>
            </a:extLst>
          </p:cNvPr>
          <p:cNvSpPr>
            <a:spLocks noGrp="1" noChangeArrowheads="1"/>
          </p:cNvSpPr>
          <p:nvPr>
            <p:ph idx="1"/>
          </p:nvPr>
        </p:nvSpPr>
        <p:spPr bwMode="auto">
          <a:xfrm>
            <a:off x="812800" y="1634340"/>
            <a:ext cx="1076649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User Authentication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 Input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Personalization Algorithm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Tracking and Analytics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Engagement Features Module</a:t>
            </a:r>
          </a:p>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Mechanism</a:t>
            </a:r>
          </a:p>
          <a:p>
            <a:pPr marL="0" indent="0" eaLnBrk="0" fontAlgn="base" hangingPunct="0">
              <a:spcBef>
                <a:spcPct val="0"/>
              </a:spcBef>
              <a:spcAft>
                <a:spcPct val="0"/>
              </a:spcAft>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Development</a:t>
            </a:r>
          </a:p>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and Compliance Module</a:t>
            </a:r>
          </a:p>
          <a:p>
            <a:pPr mar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9.</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and Iteration</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ctr"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Objective: To create a cohesive and user-friendly system that effectively supports nutrition tracking, enhances user engagement, and ensures data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a:xfrm>
            <a:off x="812800" y="998377"/>
            <a:ext cx="10668000" cy="5097622"/>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 1. Client-Side (Frontend)</a:t>
            </a:r>
          </a:p>
          <a:p>
            <a:r>
              <a:rPr lang="en-IN" sz="1600" dirty="0">
                <a:latin typeface="Times New Roman" panose="02020603050405020304" pitchFamily="18" charset="0"/>
                <a:cs typeface="Times New Roman" panose="02020603050405020304" pitchFamily="18" charset="0"/>
              </a:rPr>
              <a:t>User Interface: Responsive web app using HTML, CSS, JavaScript, and Bootstrap.</a:t>
            </a:r>
          </a:p>
          <a:p>
            <a:r>
              <a:rPr lang="en-IN" sz="1600" dirty="0">
                <a:latin typeface="Times New Roman" panose="02020603050405020304" pitchFamily="18" charset="0"/>
                <a:cs typeface="Times New Roman" panose="02020603050405020304" pitchFamily="18" charset="0"/>
              </a:rPr>
              <a:t>Data Handling: AJAX calls for real-time interaction with the backend API.</a:t>
            </a: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2. Server-Side (Backend)</a:t>
            </a:r>
          </a:p>
          <a:p>
            <a:r>
              <a:rPr lang="en-IN" sz="1600" dirty="0">
                <a:latin typeface="Times New Roman" panose="02020603050405020304" pitchFamily="18" charset="0"/>
                <a:cs typeface="Times New Roman" panose="02020603050405020304" pitchFamily="18" charset="0"/>
              </a:rPr>
              <a:t>Framework: Flask for RESTful API development.</a:t>
            </a:r>
          </a:p>
          <a:p>
            <a:r>
              <a:rPr lang="en-IN" sz="1600" dirty="0">
                <a:latin typeface="Times New Roman" panose="02020603050405020304" pitchFamily="18" charset="0"/>
                <a:cs typeface="Times New Roman" panose="02020603050405020304" pitchFamily="18" charset="0"/>
              </a:rPr>
              <a:t>Data Processing: Modules for logging and </a:t>
            </a:r>
            <a:r>
              <a:rPr lang="en-IN" sz="1600" dirty="0" err="1">
                <a:latin typeface="Times New Roman" panose="02020603050405020304" pitchFamily="18" charset="0"/>
                <a:cs typeface="Times New Roman" panose="02020603050405020304" pitchFamily="18" charset="0"/>
              </a:rPr>
              <a:t>analyzing</a:t>
            </a:r>
            <a:r>
              <a:rPr lang="en-IN" sz="1600" dirty="0">
                <a:latin typeface="Times New Roman" panose="02020603050405020304" pitchFamily="18" charset="0"/>
                <a:cs typeface="Times New Roman" panose="02020603050405020304" pitchFamily="18" charset="0"/>
              </a:rPr>
              <a:t> user data.</a:t>
            </a:r>
          </a:p>
          <a:p>
            <a:r>
              <a:rPr lang="en-IN" sz="1600" dirty="0">
                <a:latin typeface="Times New Roman" panose="02020603050405020304" pitchFamily="18" charset="0"/>
                <a:cs typeface="Times New Roman" panose="02020603050405020304" pitchFamily="18" charset="0"/>
              </a:rPr>
              <a:t>Authentication: Token-based authentication for secure access.</a:t>
            </a:r>
          </a:p>
          <a:p>
            <a:pPr marL="0" indent="0">
              <a:buNone/>
            </a:pPr>
            <a:r>
              <a:rPr lang="en-IN" sz="1600" b="1" dirty="0">
                <a:latin typeface="Times New Roman" panose="02020603050405020304" pitchFamily="18" charset="0"/>
                <a:cs typeface="Times New Roman" panose="02020603050405020304" pitchFamily="18" charset="0"/>
              </a:rPr>
              <a:t>3. Database Layer</a:t>
            </a:r>
          </a:p>
          <a:p>
            <a:r>
              <a:rPr lang="en-IN" sz="1600" dirty="0">
                <a:latin typeface="Times New Roman" panose="02020603050405020304" pitchFamily="18" charset="0"/>
                <a:cs typeface="Times New Roman" panose="02020603050405020304" pitchFamily="18" charset="0"/>
              </a:rPr>
              <a:t>Database: MySQL for structured data storage and management.</a:t>
            </a:r>
          </a:p>
          <a:p>
            <a:pPr marL="0" indent="0">
              <a:buNone/>
            </a:pPr>
            <a:r>
              <a:rPr lang="en-IN" sz="1600" b="1" dirty="0">
                <a:latin typeface="Times New Roman" panose="02020603050405020304" pitchFamily="18" charset="0"/>
                <a:cs typeface="Times New Roman" panose="02020603050405020304" pitchFamily="18" charset="0"/>
              </a:rPr>
              <a:t>4. API Layer</a:t>
            </a:r>
          </a:p>
          <a:p>
            <a:r>
              <a:rPr lang="en-IN" sz="1600" dirty="0">
                <a:latin typeface="Times New Roman" panose="02020603050405020304" pitchFamily="18" charset="0"/>
                <a:cs typeface="Times New Roman" panose="02020603050405020304" pitchFamily="18" charset="0"/>
              </a:rPr>
              <a:t>Endpoints: RESTful endpoints for CRUD operations and future external API integration.</a:t>
            </a:r>
          </a:p>
          <a:p>
            <a:pPr marL="0" indent="0">
              <a:buNone/>
            </a:pPr>
            <a:r>
              <a:rPr lang="en-IN" sz="1600" b="1" dirty="0">
                <a:latin typeface="Times New Roman" panose="02020603050405020304" pitchFamily="18" charset="0"/>
                <a:cs typeface="Times New Roman" panose="02020603050405020304" pitchFamily="18" charset="0"/>
              </a:rPr>
              <a:t>5. Security Measures</a:t>
            </a:r>
          </a:p>
          <a:p>
            <a:r>
              <a:rPr lang="en-IN" sz="1600" dirty="0">
                <a:latin typeface="Times New Roman" panose="02020603050405020304" pitchFamily="18" charset="0"/>
                <a:cs typeface="Times New Roman" panose="02020603050405020304" pitchFamily="18" charset="0"/>
              </a:rPr>
              <a:t>Data Encryption: Protect sensitive data in transit and at rest.</a:t>
            </a:r>
          </a:p>
          <a:p>
            <a:r>
              <a:rPr lang="en-IN" sz="1600" dirty="0">
                <a:latin typeface="Times New Roman" panose="02020603050405020304" pitchFamily="18" charset="0"/>
                <a:cs typeface="Times New Roman" panose="02020603050405020304" pitchFamily="18" charset="0"/>
              </a:rPr>
              <a:t>Compliance: Adhere to GDPR and HIPAA regulations.</a:t>
            </a:r>
          </a:p>
          <a:p>
            <a:pPr marL="0" indent="0">
              <a:buNone/>
            </a:pPr>
            <a:r>
              <a:rPr lang="en-IN" sz="1600" b="1" dirty="0">
                <a:latin typeface="Times New Roman" panose="02020603050405020304" pitchFamily="18" charset="0"/>
                <a:cs typeface="Times New Roman" panose="02020603050405020304" pitchFamily="18" charset="0"/>
              </a:rPr>
              <a:t>6. Deployment</a:t>
            </a:r>
          </a:p>
          <a:p>
            <a:r>
              <a:rPr lang="en-IN" sz="1600" dirty="0">
                <a:latin typeface="Times New Roman" panose="02020603050405020304" pitchFamily="18" charset="0"/>
                <a:cs typeface="Times New Roman" panose="02020603050405020304" pitchFamily="18" charset="0"/>
              </a:rPr>
              <a:t>Platforms: Deploy on Heroku or GitHub for accessibility and scalability.</a:t>
            </a:r>
            <a:endParaRPr lang="en-IN" sz="1600" i="1" dirty="0">
              <a:latin typeface="Times New Roman" panose="02020603050405020304" pitchFamily="18" charset="0"/>
              <a:cs typeface="Times New Roman" panose="02020603050405020304" pitchFamily="18" charset="0"/>
            </a:endParaRPr>
          </a:p>
          <a:p>
            <a:pPr marL="0" indent="0" algn="ctr">
              <a:buNone/>
            </a:pPr>
            <a:r>
              <a:rPr lang="en-IN" sz="1600" i="1" dirty="0">
                <a:latin typeface="Times New Roman" panose="02020603050405020304" pitchFamily="18" charset="0"/>
                <a:cs typeface="Times New Roman" panose="02020603050405020304" pitchFamily="18" charset="0"/>
              </a:rPr>
              <a:t>Objective: To create a secure, efficient architecture that enhances user experience and supports future growth.</a:t>
            </a:r>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3646</TotalTime>
  <Words>2351</Words>
  <Application>Microsoft Office PowerPoint</Application>
  <PresentationFormat>Widescreen</PresentationFormat>
  <Paragraphs>195</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Bookman Old Style</vt:lpstr>
      <vt:lpstr>Calibri</vt:lpstr>
      <vt:lpstr>Cambria</vt:lpstr>
      <vt:lpstr>Symbol</vt:lpstr>
      <vt:lpstr>Times New Roman</vt:lpstr>
      <vt:lpstr>Verdana</vt:lpstr>
      <vt:lpstr>Bioinformatics</vt:lpstr>
      <vt:lpstr>HEALTH BUDDY</vt:lpstr>
      <vt:lpstr>Introduction</vt:lpstr>
      <vt:lpstr>Literature Review</vt:lpstr>
      <vt:lpstr>Literature Review</vt:lpstr>
      <vt:lpstr>Existing method Drawback</vt:lpstr>
      <vt:lpstr>Proposed Method</vt:lpstr>
      <vt:lpstr>Objectives</vt:lpstr>
      <vt:lpstr>Methodology/Modules</vt:lpstr>
      <vt:lpstr>Architecture</vt:lpstr>
      <vt:lpstr>Software Components</vt:lpstr>
      <vt:lpstr>Software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of Project</vt:lpstr>
      <vt:lpstr>Expected Outcomes</vt:lpstr>
      <vt:lpstr>Conclusion</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Manasa J</cp:lastModifiedBy>
  <cp:revision>23</cp:revision>
  <dcterms:created xsi:type="dcterms:W3CDTF">2023-03-16T03:26:27Z</dcterms:created>
  <dcterms:modified xsi:type="dcterms:W3CDTF">2025-01-13T09:00:17Z</dcterms:modified>
</cp:coreProperties>
</file>