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3A34-4A0C-4772-AC6B-30C51E089DC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B87EE-C908-425D-A844-2848F435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FA7E6B-EB31-4D10-A1A3-B2EC84095CC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EC124B-A7FE-4DDD-8A21-3B370B8224F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57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E6B-EB31-4D10-A1A3-B2EC84095CC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124B-A7FE-4DDD-8A21-3B370B822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6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E6B-EB31-4D10-A1A3-B2EC84095CC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124B-A7FE-4DDD-8A21-3B370B822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9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E6B-EB31-4D10-A1A3-B2EC84095CC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124B-A7FE-4DDD-8A21-3B370B822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4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E6B-EB31-4D10-A1A3-B2EC84095CC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124B-A7FE-4DDD-8A21-3B370B8224F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17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E6B-EB31-4D10-A1A3-B2EC84095CC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124B-A7FE-4DDD-8A21-3B370B822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9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E6B-EB31-4D10-A1A3-B2EC84095CC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124B-A7FE-4DDD-8A21-3B370B822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2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E6B-EB31-4D10-A1A3-B2EC84095CC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124B-A7FE-4DDD-8A21-3B370B822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3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E6B-EB31-4D10-A1A3-B2EC84095CC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124B-A7FE-4DDD-8A21-3B370B822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1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E6B-EB31-4D10-A1A3-B2EC84095CC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124B-A7FE-4DDD-8A21-3B370B822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9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E6B-EB31-4D10-A1A3-B2EC84095CC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124B-A7FE-4DDD-8A21-3B370B822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5FA7E6B-EB31-4D10-A1A3-B2EC84095CC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DEC124B-A7FE-4DDD-8A21-3B370B822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4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Aachen BT" panose="02040806020206050204" pitchFamily="18" charset="0"/>
              </a:rPr>
              <a:t>Behavioral pattern recognition of multiplayer </a:t>
            </a:r>
            <a:r>
              <a:rPr 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Aachen BT" panose="02040806020206050204" pitchFamily="18" charset="0"/>
              </a:rPr>
              <a:t>online role-playing game</a:t>
            </a:r>
            <a:r>
              <a:rPr lang="en-US" sz="3600" dirty="0" smtClean="0">
                <a:solidFill>
                  <a:srgbClr val="00B050"/>
                </a:solidFill>
                <a:latin typeface="Aachen BT" panose="02040806020206050204" pitchFamily="18" charset="0"/>
              </a:rPr>
              <a:t>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achen BT" panose="02040806020206050204" pitchFamily="18" charset="0"/>
              </a:rPr>
              <a:t>players</a:t>
            </a:r>
            <a:r>
              <a:rPr lang="en-US" sz="3600" dirty="0" smtClean="0">
                <a:solidFill>
                  <a:srgbClr val="0070C0"/>
                </a:solidFill>
                <a:latin typeface="Aachen BT" panose="02040806020206050204" pitchFamily="18" charset="0"/>
              </a:rPr>
              <a:t> using </a:t>
            </a: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Aachen BT" panose="02040806020206050204" pitchFamily="18" charset="0"/>
              </a:rPr>
              <a:t>Big Data Analytics </a:t>
            </a:r>
            <a:r>
              <a:rPr lang="en-US" sz="3600" dirty="0" smtClean="0">
                <a:solidFill>
                  <a:srgbClr val="0070C0"/>
                </a:solidFill>
                <a:latin typeface="Aachen BT" panose="02040806020206050204" pitchFamily="18" charset="0"/>
              </a:rPr>
              <a:t>and </a:t>
            </a: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achen BT" panose="02040806020206050204" pitchFamily="18" charset="0"/>
              </a:rPr>
              <a:t>Artificial Neural Networks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  <a:latin typeface="Aachen BT" panose="020408060202060502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995738"/>
            <a:ext cx="9144000" cy="82788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achen BT" panose="02040806020206050204" pitchFamily="18" charset="0"/>
              </a:rPr>
              <a:t>Potential Architecture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achen BT" panose="02040806020206050204" pitchFamily="18" charset="0"/>
              </a:rPr>
              <a:t>Design</a:t>
            </a:r>
          </a:p>
          <a:p>
            <a:pPr algn="l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achen BT" panose="02040806020206050204" pitchFamily="18" charset="0"/>
              </a:rPr>
              <a:t>Team members:</a:t>
            </a:r>
          </a:p>
          <a:p>
            <a:pPr algn="l"/>
            <a:endParaRPr lang="en-US" dirty="0" smtClean="0">
              <a:solidFill>
                <a:schemeClr val="bg2">
                  <a:lumMod val="50000"/>
                </a:schemeClr>
              </a:solidFill>
              <a:latin typeface="Aachen BT" panose="0204080602020605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0" y="4860241"/>
            <a:ext cx="4178300" cy="659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1400" dirty="0" err="1" smtClean="0">
                <a:solidFill>
                  <a:srgbClr val="993300"/>
                </a:solidFill>
                <a:latin typeface="Aachen BT" panose="02040806020206050204" pitchFamily="18" charset="0"/>
              </a:rPr>
              <a:t>Niharika</a:t>
            </a:r>
            <a:r>
              <a:rPr lang="en-US" sz="1400" dirty="0" smtClean="0">
                <a:solidFill>
                  <a:srgbClr val="993300"/>
                </a:solidFill>
                <a:latin typeface="Aachen BT" panose="02040806020206050204" pitchFamily="18" charset="0"/>
              </a:rPr>
              <a:t> </a:t>
            </a:r>
            <a:r>
              <a:rPr lang="en-US" sz="1400" dirty="0" err="1" smtClean="0">
                <a:solidFill>
                  <a:srgbClr val="993300"/>
                </a:solidFill>
                <a:latin typeface="Aachen BT" panose="02040806020206050204" pitchFamily="18" charset="0"/>
              </a:rPr>
              <a:t>Thanavarapu</a:t>
            </a:r>
            <a:endParaRPr lang="en-US" sz="1400" dirty="0" smtClean="0">
              <a:solidFill>
                <a:srgbClr val="993300"/>
              </a:solidFill>
              <a:latin typeface="Aachen BT" panose="02040806020206050204" pitchFamily="18" charset="0"/>
            </a:endParaRPr>
          </a:p>
          <a:p>
            <a:pPr defTabSz="914400"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1400" dirty="0" err="1" smtClean="0">
                <a:solidFill>
                  <a:srgbClr val="002060"/>
                </a:solidFill>
                <a:latin typeface="Aachen BT" panose="02040806020206050204" pitchFamily="18" charset="0"/>
              </a:rPr>
              <a:t>Lakshmipriya</a:t>
            </a:r>
            <a:r>
              <a:rPr lang="en-US" sz="1400" dirty="0" smtClean="0">
                <a:solidFill>
                  <a:srgbClr val="002060"/>
                </a:solidFill>
                <a:latin typeface="Aachen BT" panose="02040806020206050204" pitchFamily="18" charset="0"/>
              </a:rPr>
              <a:t> M</a:t>
            </a:r>
            <a:endParaRPr lang="en-US" sz="1400" dirty="0">
              <a:solidFill>
                <a:srgbClr val="002060"/>
              </a:solidFill>
              <a:latin typeface="Aachen BT" panose="0204080602020605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4823619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Aachen BT" panose="02040806020206050204" pitchFamily="18" charset="0"/>
              </a:rPr>
              <a:t>Sulekha 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Aachen BT" panose="02040806020206050204" pitchFamily="18" charset="0"/>
              </a:rPr>
              <a:t>Aloorravi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Aachen BT" panose="02040806020206050204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1400" dirty="0" err="1" smtClean="0">
                <a:solidFill>
                  <a:srgbClr val="7030A0"/>
                </a:solidFill>
                <a:latin typeface="Aachen BT" panose="02040806020206050204" pitchFamily="18" charset="0"/>
              </a:rPr>
              <a:t>Deepa</a:t>
            </a:r>
            <a:r>
              <a:rPr lang="en-US" sz="1400" dirty="0" smtClean="0">
                <a:solidFill>
                  <a:srgbClr val="7030A0"/>
                </a:solidFill>
                <a:latin typeface="Aachen BT" panose="02040806020206050204" pitchFamily="18" charset="0"/>
              </a:rPr>
              <a:t> </a:t>
            </a:r>
            <a:r>
              <a:rPr lang="en-US" sz="1400" dirty="0" err="1" smtClean="0">
                <a:solidFill>
                  <a:srgbClr val="7030A0"/>
                </a:solidFill>
                <a:latin typeface="Aachen BT" panose="02040806020206050204" pitchFamily="18" charset="0"/>
              </a:rPr>
              <a:t>Venugopal</a:t>
            </a:r>
            <a:endParaRPr lang="en-US" sz="1400" dirty="0">
              <a:solidFill>
                <a:srgbClr val="7030A0"/>
              </a:solidFill>
              <a:latin typeface="Aachen BT" panose="0204080602020605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8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75113" y="1460500"/>
            <a:ext cx="3564096" cy="2517776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209800" y="4559300"/>
            <a:ext cx="1611312" cy="172085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34285" y="4965700"/>
            <a:ext cx="1092200" cy="10287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Large</a:t>
            </a:r>
          </a:p>
          <a:p>
            <a:pPr algn="ctr"/>
            <a:r>
              <a:rPr lang="en-US" sz="1400" dirty="0" smtClean="0"/>
              <a:t>dataset online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340359" y="2331224"/>
            <a:ext cx="1092200" cy="10287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time Data from </a:t>
            </a:r>
            <a:r>
              <a:rPr lang="en-US" sz="1400" b="1" dirty="0" smtClean="0">
                <a:solidFill>
                  <a:srgbClr val="000099"/>
                </a:solidFill>
              </a:rPr>
              <a:t>Game API</a:t>
            </a:r>
            <a:endParaRPr lang="en-US" sz="1400" b="1" dirty="0">
              <a:solidFill>
                <a:srgbClr val="000099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59609" y="1920875"/>
            <a:ext cx="1422400" cy="17907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99"/>
                </a:solidFill>
              </a:rPr>
              <a:t>Python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smtClean="0"/>
              <a:t>code to call the Game API functions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56075" y="882650"/>
            <a:ext cx="4241800" cy="53975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048750" y="1314450"/>
            <a:ext cx="2400300" cy="3124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Design, Code and Publish Real time Dashboard interface using </a:t>
            </a:r>
            <a:r>
              <a:rPr lang="en-US" b="1" dirty="0" smtClean="0">
                <a:solidFill>
                  <a:srgbClr val="000099"/>
                </a:solidFill>
              </a:rPr>
              <a:t>html/</a:t>
            </a:r>
            <a:r>
              <a:rPr lang="en-US" b="1" dirty="0" err="1" smtClean="0">
                <a:solidFill>
                  <a:srgbClr val="000099"/>
                </a:solidFill>
              </a:rPr>
              <a:t>css</a:t>
            </a:r>
            <a:r>
              <a:rPr lang="en-US" b="1" dirty="0" smtClean="0">
                <a:solidFill>
                  <a:srgbClr val="000099"/>
                </a:solidFill>
              </a:rPr>
              <a:t>/</a:t>
            </a:r>
            <a:r>
              <a:rPr lang="en-US" b="1" dirty="0" err="1" smtClean="0">
                <a:solidFill>
                  <a:srgbClr val="000099"/>
                </a:solidFill>
              </a:rPr>
              <a:t>js</a:t>
            </a:r>
            <a:r>
              <a:rPr lang="en-US" dirty="0" smtClean="0"/>
              <a:t> or explore the usage of other </a:t>
            </a:r>
            <a:r>
              <a:rPr lang="en-US" b="1" dirty="0" err="1" smtClean="0">
                <a:solidFill>
                  <a:srgbClr val="000099"/>
                </a:solidFill>
              </a:rPr>
              <a:t>BigData</a:t>
            </a:r>
            <a:r>
              <a:rPr lang="en-US" b="1" dirty="0" smtClean="0">
                <a:solidFill>
                  <a:srgbClr val="000099"/>
                </a:solidFill>
              </a:rPr>
              <a:t> Dashboard apps</a:t>
            </a:r>
            <a:endParaRPr lang="en-US" b="1" dirty="0">
              <a:solidFill>
                <a:srgbClr val="000099"/>
              </a:solidFill>
            </a:endParaRPr>
          </a:p>
        </p:txBody>
      </p:sp>
      <p:cxnSp>
        <p:nvCxnSpPr>
          <p:cNvPr id="17" name="Straight Arrow Connector 16"/>
          <p:cNvCxnSpPr>
            <a:endCxn id="10" idx="1"/>
          </p:cNvCxnSpPr>
          <p:nvPr/>
        </p:nvCxnSpPr>
        <p:spPr>
          <a:xfrm>
            <a:off x="1432559" y="2816225"/>
            <a:ext cx="5270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397875" y="2975491"/>
            <a:ext cx="669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</p:cNvCxnSpPr>
          <p:nvPr/>
        </p:nvCxnSpPr>
        <p:spPr>
          <a:xfrm>
            <a:off x="10248900" y="4438650"/>
            <a:ext cx="0" cy="527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9222859" y="4983835"/>
            <a:ext cx="2082800" cy="1219200"/>
            <a:chOff x="9226550" y="5670550"/>
            <a:chExt cx="2082800" cy="1219200"/>
          </a:xfrm>
        </p:grpSpPr>
        <p:sp>
          <p:nvSpPr>
            <p:cNvPr id="22" name="Rectangle 21"/>
            <p:cNvSpPr/>
            <p:nvPr/>
          </p:nvSpPr>
          <p:spPr>
            <a:xfrm>
              <a:off x="9226550" y="5670550"/>
              <a:ext cx="2082800" cy="12192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679940" y="5850521"/>
              <a:ext cx="1176020" cy="6955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791700" y="5930900"/>
              <a:ext cx="1005840" cy="596900"/>
              <a:chOff x="10248900" y="5689600"/>
              <a:chExt cx="1005840" cy="5969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248900" y="5689600"/>
                <a:ext cx="711200" cy="127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0248900" y="5854700"/>
                <a:ext cx="457200" cy="127000"/>
              </a:xfrm>
              <a:prstGeom prst="rect">
                <a:avLst/>
              </a:prstGeom>
              <a:solidFill>
                <a:srgbClr val="00B05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248900" y="6007100"/>
                <a:ext cx="548640" cy="1270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0248900" y="6159500"/>
                <a:ext cx="1005840" cy="127000"/>
              </a:xfrm>
              <a:prstGeom prst="rect">
                <a:avLst/>
              </a:prstGeom>
              <a:solidFill>
                <a:srgbClr val="FF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Freeform 28"/>
            <p:cNvSpPr/>
            <p:nvPr/>
          </p:nvSpPr>
          <p:spPr>
            <a:xfrm>
              <a:off x="9588500" y="6641297"/>
              <a:ext cx="1041400" cy="153203"/>
            </a:xfrm>
            <a:custGeom>
              <a:avLst/>
              <a:gdLst>
                <a:gd name="connsiteX0" fmla="*/ 0 w 1041400"/>
                <a:gd name="connsiteY0" fmla="*/ 153203 h 153203"/>
                <a:gd name="connsiteX1" fmla="*/ 330200 w 1041400"/>
                <a:gd name="connsiteY1" fmla="*/ 803 h 153203"/>
                <a:gd name="connsiteX2" fmla="*/ 520700 w 1041400"/>
                <a:gd name="connsiteY2" fmla="*/ 89703 h 153203"/>
                <a:gd name="connsiteX3" fmla="*/ 787400 w 1041400"/>
                <a:gd name="connsiteY3" fmla="*/ 13503 h 153203"/>
                <a:gd name="connsiteX4" fmla="*/ 1041400 w 1041400"/>
                <a:gd name="connsiteY4" fmla="*/ 64303 h 153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400" h="153203">
                  <a:moveTo>
                    <a:pt x="0" y="153203"/>
                  </a:moveTo>
                  <a:cubicBezTo>
                    <a:pt x="121708" y="82294"/>
                    <a:pt x="243417" y="11386"/>
                    <a:pt x="330200" y="803"/>
                  </a:cubicBezTo>
                  <a:cubicBezTo>
                    <a:pt x="416983" y="-9780"/>
                    <a:pt x="444500" y="87586"/>
                    <a:pt x="520700" y="89703"/>
                  </a:cubicBezTo>
                  <a:cubicBezTo>
                    <a:pt x="596900" y="91820"/>
                    <a:pt x="700617" y="17736"/>
                    <a:pt x="787400" y="13503"/>
                  </a:cubicBezTo>
                  <a:cubicBezTo>
                    <a:pt x="874183" y="9270"/>
                    <a:pt x="957791" y="36786"/>
                    <a:pt x="1041400" y="64303"/>
                  </a:cubicBezTo>
                </a:path>
              </a:pathLst>
            </a:custGeom>
            <a:ln>
              <a:solidFill>
                <a:srgbClr val="00B0F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641850" y="24935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 smtClean="0">
                <a:ln/>
                <a:solidFill>
                  <a:schemeClr val="accent2"/>
                </a:solidFill>
              </a:rPr>
              <a:t>Potential Architecture</a:t>
            </a:r>
            <a:endParaRPr lang="en-US" sz="2400" b="1" dirty="0">
              <a:ln/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33900" y="1605676"/>
            <a:ext cx="3302000" cy="920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2.1 Functions to receive and process data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3382009" y="2690257"/>
            <a:ext cx="819150" cy="31063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Socket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51997" y="2690257"/>
            <a:ext cx="3302000" cy="4930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 Exploratory Data Analysis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629025" y="5445125"/>
            <a:ext cx="5270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34769" y="1469508"/>
            <a:ext cx="189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 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36164" y="4556125"/>
            <a:ext cx="189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 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597467" y="4050825"/>
            <a:ext cx="63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351880" y="874493"/>
            <a:ext cx="112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857080" y="579477"/>
            <a:ext cx="112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29695" y="1090989"/>
            <a:ext cx="112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99"/>
                </a:solidFill>
              </a:rPr>
              <a:t>PySpark</a:t>
            </a:r>
            <a:endParaRPr lang="en-US" b="1" dirty="0">
              <a:solidFill>
                <a:srgbClr val="00009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33900" y="5403293"/>
            <a:ext cx="3302000" cy="663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2.4 Functions to Send data to Dashboard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533900" y="3347124"/>
            <a:ext cx="3302000" cy="1878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2.3 Neural Networks modelling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667250" y="3978276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684712" y="4301728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675187" y="4625180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008562" y="3862490"/>
            <a:ext cx="33020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08562" y="4174928"/>
            <a:ext cx="33020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999354" y="4503948"/>
            <a:ext cx="33020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921374" y="3680321"/>
            <a:ext cx="307101" cy="32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21374" y="4060881"/>
            <a:ext cx="307101" cy="32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20859" y="4441441"/>
            <a:ext cx="307101" cy="32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920859" y="4822000"/>
            <a:ext cx="307101" cy="32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endCxn id="60" idx="2"/>
          </p:cNvCxnSpPr>
          <p:nvPr/>
        </p:nvCxnSpPr>
        <p:spPr>
          <a:xfrm flipV="1">
            <a:off x="5338762" y="3842157"/>
            <a:ext cx="582612" cy="13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63" idx="2"/>
          </p:cNvCxnSpPr>
          <p:nvPr/>
        </p:nvCxnSpPr>
        <p:spPr>
          <a:xfrm>
            <a:off x="5338762" y="3996093"/>
            <a:ext cx="582612" cy="22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7" idx="3"/>
            <a:endCxn id="64" idx="2"/>
          </p:cNvCxnSpPr>
          <p:nvPr/>
        </p:nvCxnSpPr>
        <p:spPr>
          <a:xfrm>
            <a:off x="5338762" y="3986315"/>
            <a:ext cx="582097" cy="616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3"/>
          </p:cNvCxnSpPr>
          <p:nvPr/>
        </p:nvCxnSpPr>
        <p:spPr>
          <a:xfrm>
            <a:off x="5338762" y="3986315"/>
            <a:ext cx="541338" cy="966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8" idx="3"/>
            <a:endCxn id="60" idx="2"/>
          </p:cNvCxnSpPr>
          <p:nvPr/>
        </p:nvCxnSpPr>
        <p:spPr>
          <a:xfrm flipV="1">
            <a:off x="5338762" y="3842157"/>
            <a:ext cx="582612" cy="456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63" idx="2"/>
          </p:cNvCxnSpPr>
          <p:nvPr/>
        </p:nvCxnSpPr>
        <p:spPr>
          <a:xfrm flipV="1">
            <a:off x="5338762" y="4222717"/>
            <a:ext cx="582612" cy="7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338762" y="4334033"/>
            <a:ext cx="541338" cy="26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8" idx="3"/>
          </p:cNvCxnSpPr>
          <p:nvPr/>
        </p:nvCxnSpPr>
        <p:spPr>
          <a:xfrm>
            <a:off x="5338762" y="4298753"/>
            <a:ext cx="541338" cy="672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9" idx="3"/>
          </p:cNvCxnSpPr>
          <p:nvPr/>
        </p:nvCxnSpPr>
        <p:spPr>
          <a:xfrm flipV="1">
            <a:off x="5329554" y="3918193"/>
            <a:ext cx="550546" cy="70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338762" y="4240534"/>
            <a:ext cx="541338" cy="38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64" idx="2"/>
          </p:cNvCxnSpPr>
          <p:nvPr/>
        </p:nvCxnSpPr>
        <p:spPr>
          <a:xfrm flipV="1">
            <a:off x="5338762" y="4603277"/>
            <a:ext cx="582097" cy="42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9" idx="3"/>
            <a:endCxn id="65" idx="2"/>
          </p:cNvCxnSpPr>
          <p:nvPr/>
        </p:nvCxnSpPr>
        <p:spPr>
          <a:xfrm>
            <a:off x="5329554" y="4627773"/>
            <a:ext cx="591305" cy="35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6846371" y="4246215"/>
            <a:ext cx="307101" cy="32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60" idx="6"/>
            <a:endCxn id="93" idx="1"/>
          </p:cNvCxnSpPr>
          <p:nvPr/>
        </p:nvCxnSpPr>
        <p:spPr>
          <a:xfrm>
            <a:off x="6228475" y="3842157"/>
            <a:ext cx="662870" cy="45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3" idx="6"/>
            <a:endCxn id="93" idx="1"/>
          </p:cNvCxnSpPr>
          <p:nvPr/>
        </p:nvCxnSpPr>
        <p:spPr>
          <a:xfrm>
            <a:off x="6228475" y="4222717"/>
            <a:ext cx="662870" cy="70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4" idx="6"/>
            <a:endCxn id="93" idx="2"/>
          </p:cNvCxnSpPr>
          <p:nvPr/>
        </p:nvCxnSpPr>
        <p:spPr>
          <a:xfrm flipV="1">
            <a:off x="6227960" y="4408051"/>
            <a:ext cx="618411" cy="19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5" idx="6"/>
            <a:endCxn id="93" idx="2"/>
          </p:cNvCxnSpPr>
          <p:nvPr/>
        </p:nvCxnSpPr>
        <p:spPr>
          <a:xfrm flipV="1">
            <a:off x="6227960" y="4408051"/>
            <a:ext cx="618411" cy="57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7171055" y="4382057"/>
            <a:ext cx="351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797414" y="692952"/>
            <a:ext cx="112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264259" y="4706691"/>
            <a:ext cx="143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Dashboard O/P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3022812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77</TotalTime>
  <Words>108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Aachen BT</vt:lpstr>
      <vt:lpstr>Calibri</vt:lpstr>
      <vt:lpstr>Corbel</vt:lpstr>
      <vt:lpstr>Basis</vt:lpstr>
      <vt:lpstr>Behavioral pattern recognition of multiplayer online role-playing game players using Big Data Analytics and Artificial Neural Networks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Sulekha</dc:creator>
  <cp:lastModifiedBy>Sulekha</cp:lastModifiedBy>
  <cp:revision>19</cp:revision>
  <dcterms:created xsi:type="dcterms:W3CDTF">2017-11-01T12:13:14Z</dcterms:created>
  <dcterms:modified xsi:type="dcterms:W3CDTF">2017-11-02T15:30:07Z</dcterms:modified>
</cp:coreProperties>
</file>